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  <p:sldMasterId id="2147483775" r:id="rId4"/>
  </p:sldMasterIdLst>
  <p:notesMasterIdLst>
    <p:notesMasterId r:id="rId27"/>
  </p:notesMasterIdLst>
  <p:sldIdLst>
    <p:sldId id="839" r:id="rId5"/>
    <p:sldId id="866" r:id="rId6"/>
    <p:sldId id="888" r:id="rId7"/>
    <p:sldId id="892" r:id="rId8"/>
    <p:sldId id="893" r:id="rId9"/>
    <p:sldId id="894" r:id="rId10"/>
    <p:sldId id="869" r:id="rId11"/>
    <p:sldId id="891" r:id="rId12"/>
    <p:sldId id="881" r:id="rId13"/>
    <p:sldId id="868" r:id="rId14"/>
    <p:sldId id="880" r:id="rId15"/>
    <p:sldId id="878" r:id="rId16"/>
    <p:sldId id="877" r:id="rId17"/>
    <p:sldId id="870" r:id="rId18"/>
    <p:sldId id="841" r:id="rId19"/>
    <p:sldId id="886" r:id="rId20"/>
    <p:sldId id="874" r:id="rId21"/>
    <p:sldId id="876" r:id="rId22"/>
    <p:sldId id="873" r:id="rId23"/>
    <p:sldId id="885" r:id="rId24"/>
    <p:sldId id="895" r:id="rId25"/>
    <p:sldId id="865" r:id="rId26"/>
  </p:sldIdLst>
  <p:sldSz cx="13442950" cy="7561263"/>
  <p:notesSz cx="6797675" cy="9926638"/>
  <p:defaultTextStyle>
    <a:defPPr>
      <a:defRPr lang="cs-CZ"/>
    </a:defPPr>
    <a:lvl1pPr algn="l" defTabSz="995363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96888" indent="-39688" algn="l" defTabSz="995363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95363" indent="-80963" algn="l" defTabSz="995363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492250" indent="-120650" algn="l" defTabSz="995363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990725" indent="-161925" algn="l" defTabSz="995363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42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30"/>
    <a:srgbClr val="008000"/>
    <a:srgbClr val="000000"/>
    <a:srgbClr val="C6C6C6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CE68A7-722B-44C4-A9B0-C75417EE48F3}" v="32" dt="2026-04-27T06:13:29.4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 autoAdjust="0"/>
    <p:restoredTop sz="96247" autoAdjust="0"/>
  </p:normalViewPr>
  <p:slideViewPr>
    <p:cSldViewPr>
      <p:cViewPr varScale="1">
        <p:scale>
          <a:sx n="97" d="100"/>
          <a:sy n="97" d="100"/>
        </p:scale>
        <p:origin x="846" y="78"/>
      </p:cViewPr>
      <p:guideLst>
        <p:guide orient="horz" pos="2382"/>
        <p:guide pos="42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40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áš Nejedlý" userId="f5a73867-24a8-4f24-beb7-b23595c5d339" providerId="ADAL" clId="{493CEFAD-CD36-4BA2-A19B-45842A10399D}"/>
    <pc:docChg chg="undo custSel addSld delSld modSld sldOrd">
      <pc:chgData name="Tomáš Nejedlý" userId="f5a73867-24a8-4f24-beb7-b23595c5d339" providerId="ADAL" clId="{493CEFAD-CD36-4BA2-A19B-45842A10399D}" dt="2026-04-27T06:14:57.494" v="851" actId="20577"/>
      <pc:docMkLst>
        <pc:docMk/>
      </pc:docMkLst>
      <pc:sldChg chg="modSp mod">
        <pc:chgData name="Tomáš Nejedlý" userId="f5a73867-24a8-4f24-beb7-b23595c5d339" providerId="ADAL" clId="{493CEFAD-CD36-4BA2-A19B-45842A10399D}" dt="2026-04-27T06:01:33.715" v="384" actId="20577"/>
        <pc:sldMkLst>
          <pc:docMk/>
          <pc:sldMk cId="0" sldId="839"/>
        </pc:sldMkLst>
        <pc:spChg chg="mod">
          <ac:chgData name="Tomáš Nejedlý" userId="f5a73867-24a8-4f24-beb7-b23595c5d339" providerId="ADAL" clId="{493CEFAD-CD36-4BA2-A19B-45842A10399D}" dt="2026-04-27T06:01:33.715" v="384" actId="20577"/>
          <ac:spMkLst>
            <pc:docMk/>
            <pc:sldMk cId="0" sldId="839"/>
            <ac:spMk id="3078" creationId="{4A1F725A-A1AE-D117-8365-D8320E63DE30}"/>
          </ac:spMkLst>
        </pc:spChg>
      </pc:sldChg>
      <pc:sldChg chg="modSp mod">
        <pc:chgData name="Tomáš Nejedlý" userId="f5a73867-24a8-4f24-beb7-b23595c5d339" providerId="ADAL" clId="{493CEFAD-CD36-4BA2-A19B-45842A10399D}" dt="2026-04-27T06:06:34.715" v="770" actId="1076"/>
        <pc:sldMkLst>
          <pc:docMk/>
          <pc:sldMk cId="608287964" sldId="868"/>
        </pc:sldMkLst>
        <pc:spChg chg="mod">
          <ac:chgData name="Tomáš Nejedlý" userId="f5a73867-24a8-4f24-beb7-b23595c5d339" providerId="ADAL" clId="{493CEFAD-CD36-4BA2-A19B-45842A10399D}" dt="2026-04-27T06:06:34.715" v="770" actId="1076"/>
          <ac:spMkLst>
            <pc:docMk/>
            <pc:sldMk cId="608287964" sldId="868"/>
            <ac:spMk id="15" creationId="{6A86BA61-DE97-76F6-90B3-934EC5A1542B}"/>
          </ac:spMkLst>
        </pc:spChg>
      </pc:sldChg>
      <pc:sldChg chg="modSp mod">
        <pc:chgData name="Tomáš Nejedlý" userId="f5a73867-24a8-4f24-beb7-b23595c5d339" providerId="ADAL" clId="{493CEFAD-CD36-4BA2-A19B-45842A10399D}" dt="2026-04-27T06:07:03.230" v="793" actId="1076"/>
        <pc:sldMkLst>
          <pc:docMk/>
          <pc:sldMk cId="2219670566" sldId="873"/>
        </pc:sldMkLst>
        <pc:spChg chg="mod">
          <ac:chgData name="Tomáš Nejedlý" userId="f5a73867-24a8-4f24-beb7-b23595c5d339" providerId="ADAL" clId="{493CEFAD-CD36-4BA2-A19B-45842A10399D}" dt="2026-04-27T06:07:03.230" v="793" actId="1076"/>
          <ac:spMkLst>
            <pc:docMk/>
            <pc:sldMk cId="2219670566" sldId="873"/>
            <ac:spMk id="2" creationId="{AA877DFE-FB3D-A3ED-24BB-3FBE90B565CE}"/>
          </ac:spMkLst>
        </pc:spChg>
      </pc:sldChg>
      <pc:sldChg chg="modSp mod">
        <pc:chgData name="Tomáš Nejedlý" userId="f5a73867-24a8-4f24-beb7-b23595c5d339" providerId="ADAL" clId="{493CEFAD-CD36-4BA2-A19B-45842A10399D}" dt="2026-04-27T06:04:15.580" v="561" actId="14100"/>
        <pc:sldMkLst>
          <pc:docMk/>
          <pc:sldMk cId="4250086442" sldId="878"/>
        </pc:sldMkLst>
        <pc:spChg chg="mod">
          <ac:chgData name="Tomáš Nejedlý" userId="f5a73867-24a8-4f24-beb7-b23595c5d339" providerId="ADAL" clId="{493CEFAD-CD36-4BA2-A19B-45842A10399D}" dt="2026-04-27T06:04:15.580" v="561" actId="14100"/>
          <ac:spMkLst>
            <pc:docMk/>
            <pc:sldMk cId="4250086442" sldId="878"/>
            <ac:spMk id="14" creationId="{7302A71A-5D56-BA05-8AEF-2B059639248D}"/>
          </ac:spMkLst>
        </pc:spChg>
      </pc:sldChg>
      <pc:sldChg chg="addSp delSp mod">
        <pc:chgData name="Tomáš Nejedlý" userId="f5a73867-24a8-4f24-beb7-b23595c5d339" providerId="ADAL" clId="{493CEFAD-CD36-4BA2-A19B-45842A10399D}" dt="2026-04-27T06:10:51.671" v="815" actId="478"/>
        <pc:sldMkLst>
          <pc:docMk/>
          <pc:sldMk cId="2640005813" sldId="885"/>
        </pc:sldMkLst>
        <pc:spChg chg="add del">
          <ac:chgData name="Tomáš Nejedlý" userId="f5a73867-24a8-4f24-beb7-b23595c5d339" providerId="ADAL" clId="{493CEFAD-CD36-4BA2-A19B-45842A10399D}" dt="2026-04-27T06:10:51.671" v="815" actId="478"/>
          <ac:spMkLst>
            <pc:docMk/>
            <pc:sldMk cId="2640005813" sldId="885"/>
            <ac:spMk id="6" creationId="{CD3221F2-35E0-4BCA-3508-AD9F6239D415}"/>
          </ac:spMkLst>
        </pc:spChg>
      </pc:sldChg>
      <pc:sldChg chg="del">
        <pc:chgData name="Tomáš Nejedlý" userId="f5a73867-24a8-4f24-beb7-b23595c5d339" providerId="ADAL" clId="{493CEFAD-CD36-4BA2-A19B-45842A10399D}" dt="2026-04-27T06:01:08.175" v="375" actId="47"/>
        <pc:sldMkLst>
          <pc:docMk/>
          <pc:sldMk cId="1634128330" sldId="889"/>
        </pc:sldMkLst>
      </pc:sldChg>
      <pc:sldChg chg="del">
        <pc:chgData name="Tomáš Nejedlý" userId="f5a73867-24a8-4f24-beb7-b23595c5d339" providerId="ADAL" clId="{493CEFAD-CD36-4BA2-A19B-45842A10399D}" dt="2026-04-27T06:01:10.294" v="376" actId="47"/>
        <pc:sldMkLst>
          <pc:docMk/>
          <pc:sldMk cId="3461089961" sldId="890"/>
        </pc:sldMkLst>
      </pc:sldChg>
      <pc:sldChg chg="modSp add mod">
        <pc:chgData name="Tomáš Nejedlý" userId="f5a73867-24a8-4f24-beb7-b23595c5d339" providerId="ADAL" clId="{493CEFAD-CD36-4BA2-A19B-45842A10399D}" dt="2026-04-27T06:02:07.563" v="434" actId="20577"/>
        <pc:sldMkLst>
          <pc:docMk/>
          <pc:sldMk cId="2358210791" sldId="892"/>
        </pc:sldMkLst>
        <pc:spChg chg="mod">
          <ac:chgData name="Tomáš Nejedlý" userId="f5a73867-24a8-4f24-beb7-b23595c5d339" providerId="ADAL" clId="{493CEFAD-CD36-4BA2-A19B-45842A10399D}" dt="2026-04-27T06:02:07.563" v="434" actId="20577"/>
          <ac:spMkLst>
            <pc:docMk/>
            <pc:sldMk cId="2358210791" sldId="892"/>
            <ac:spMk id="5" creationId="{5D3BEF3E-9E4C-6E05-9683-8A251D6CAF68}"/>
          </ac:spMkLst>
        </pc:spChg>
      </pc:sldChg>
      <pc:sldChg chg="modSp add mod">
        <pc:chgData name="Tomáš Nejedlý" userId="f5a73867-24a8-4f24-beb7-b23595c5d339" providerId="ADAL" clId="{493CEFAD-CD36-4BA2-A19B-45842A10399D}" dt="2026-04-27T06:02:57.315" v="511" actId="20577"/>
        <pc:sldMkLst>
          <pc:docMk/>
          <pc:sldMk cId="432481831" sldId="893"/>
        </pc:sldMkLst>
        <pc:spChg chg="mod">
          <ac:chgData name="Tomáš Nejedlý" userId="f5a73867-24a8-4f24-beb7-b23595c5d339" providerId="ADAL" clId="{493CEFAD-CD36-4BA2-A19B-45842A10399D}" dt="2026-04-27T06:02:57.315" v="511" actId="20577"/>
          <ac:spMkLst>
            <pc:docMk/>
            <pc:sldMk cId="432481831" sldId="893"/>
            <ac:spMk id="5" creationId="{8AE764D1-77BE-7CF4-D7F6-1EC24253630B}"/>
          </ac:spMkLst>
        </pc:spChg>
      </pc:sldChg>
      <pc:sldChg chg="modSp add mod">
        <pc:chgData name="Tomáš Nejedlý" userId="f5a73867-24a8-4f24-beb7-b23595c5d339" providerId="ADAL" clId="{493CEFAD-CD36-4BA2-A19B-45842A10399D}" dt="2026-04-27T06:03:28.880" v="554" actId="20577"/>
        <pc:sldMkLst>
          <pc:docMk/>
          <pc:sldMk cId="3949825676" sldId="894"/>
        </pc:sldMkLst>
        <pc:spChg chg="mod">
          <ac:chgData name="Tomáš Nejedlý" userId="f5a73867-24a8-4f24-beb7-b23595c5d339" providerId="ADAL" clId="{493CEFAD-CD36-4BA2-A19B-45842A10399D}" dt="2026-04-27T06:03:28.880" v="554" actId="20577"/>
          <ac:spMkLst>
            <pc:docMk/>
            <pc:sldMk cId="3949825676" sldId="894"/>
            <ac:spMk id="5" creationId="{50FA4464-DD20-1979-9DA8-0DD3DDB9CC62}"/>
          </ac:spMkLst>
        </pc:spChg>
      </pc:sldChg>
      <pc:sldChg chg="delSp modSp add del mod ord">
        <pc:chgData name="Tomáš Nejedlý" userId="f5a73867-24a8-4f24-beb7-b23595c5d339" providerId="ADAL" clId="{493CEFAD-CD36-4BA2-A19B-45842A10399D}" dt="2026-04-27T06:06:05.404" v="710" actId="47"/>
        <pc:sldMkLst>
          <pc:docMk/>
          <pc:sldMk cId="538542164" sldId="895"/>
        </pc:sldMkLst>
        <pc:spChg chg="del mod">
          <ac:chgData name="Tomáš Nejedlý" userId="f5a73867-24a8-4f24-beb7-b23595c5d339" providerId="ADAL" clId="{493CEFAD-CD36-4BA2-A19B-45842A10399D}" dt="2026-04-27T06:05:18.720" v="590"/>
          <ac:spMkLst>
            <pc:docMk/>
            <pc:sldMk cId="538542164" sldId="895"/>
            <ac:spMk id="2" creationId="{C9B15D6E-C6EE-5DCC-54E1-7A8C5025BAD6}"/>
          </ac:spMkLst>
        </pc:spChg>
        <pc:spChg chg="mod">
          <ac:chgData name="Tomáš Nejedlý" userId="f5a73867-24a8-4f24-beb7-b23595c5d339" providerId="ADAL" clId="{493CEFAD-CD36-4BA2-A19B-45842A10399D}" dt="2026-04-27T06:05:07.600" v="587" actId="20577"/>
          <ac:spMkLst>
            <pc:docMk/>
            <pc:sldMk cId="538542164" sldId="895"/>
            <ac:spMk id="4" creationId="{6BB9AFD1-B891-DD3F-5E3E-DF0359F6024F}"/>
          </ac:spMkLst>
        </pc:spChg>
      </pc:sldChg>
      <pc:sldChg chg="delSp modSp add mod">
        <pc:chgData name="Tomáš Nejedlý" userId="f5a73867-24a8-4f24-beb7-b23595c5d339" providerId="ADAL" clId="{493CEFAD-CD36-4BA2-A19B-45842A10399D}" dt="2026-04-27T06:14:57.494" v="851" actId="20577"/>
        <pc:sldMkLst>
          <pc:docMk/>
          <pc:sldMk cId="971062987" sldId="895"/>
        </pc:sldMkLst>
        <pc:spChg chg="del">
          <ac:chgData name="Tomáš Nejedlý" userId="f5a73867-24a8-4f24-beb7-b23595c5d339" providerId="ADAL" clId="{493CEFAD-CD36-4BA2-A19B-45842A10399D}" dt="2026-04-27T06:10:31.365" v="809" actId="478"/>
          <ac:spMkLst>
            <pc:docMk/>
            <pc:sldMk cId="971062987" sldId="895"/>
            <ac:spMk id="2" creationId="{291C8503-9C28-A7A1-5D2B-5BF9D7F5DAC4}"/>
          </ac:spMkLst>
        </pc:spChg>
        <pc:spChg chg="mod">
          <ac:chgData name="Tomáš Nejedlý" userId="f5a73867-24a8-4f24-beb7-b23595c5d339" providerId="ADAL" clId="{493CEFAD-CD36-4BA2-A19B-45842A10399D}" dt="2026-04-27T06:13:45.509" v="826" actId="207"/>
          <ac:spMkLst>
            <pc:docMk/>
            <pc:sldMk cId="971062987" sldId="895"/>
            <ac:spMk id="4" creationId="{A061A62C-1CA0-C5A9-F6B0-19461A5C260E}"/>
          </ac:spMkLst>
        </pc:spChg>
        <pc:spChg chg="mod">
          <ac:chgData name="Tomáš Nejedlý" userId="f5a73867-24a8-4f24-beb7-b23595c5d339" providerId="ADAL" clId="{493CEFAD-CD36-4BA2-A19B-45842A10399D}" dt="2026-04-27T06:14:57.494" v="851" actId="20577"/>
          <ac:spMkLst>
            <pc:docMk/>
            <pc:sldMk cId="971062987" sldId="895"/>
            <ac:spMk id="6" creationId="{2073498B-3406-AF98-8059-BC5EEDCC4755}"/>
          </ac:spMkLst>
        </pc:spChg>
        <pc:picChg chg="del">
          <ac:chgData name="Tomáš Nejedlý" userId="f5a73867-24a8-4f24-beb7-b23595c5d339" providerId="ADAL" clId="{493CEFAD-CD36-4BA2-A19B-45842A10399D}" dt="2026-04-27T06:10:29.782" v="808" actId="478"/>
          <ac:picMkLst>
            <pc:docMk/>
            <pc:sldMk cId="971062987" sldId="895"/>
            <ac:picMk id="3074" creationId="{4A5197DD-3F2C-AD93-A72D-15032A12BE62}"/>
          </ac:picMkLst>
        </pc:picChg>
      </pc:sldChg>
      <pc:sldChg chg="add del">
        <pc:chgData name="Tomáš Nejedlý" userId="f5a73867-24a8-4f24-beb7-b23595c5d339" providerId="ADAL" clId="{493CEFAD-CD36-4BA2-A19B-45842A10399D}" dt="2026-04-27T06:10:47.279" v="814"/>
        <pc:sldMkLst>
          <pc:docMk/>
          <pc:sldMk cId="2391389171" sldId="8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4DAECE8E-CE79-0845-6436-38008418B0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 defTabSz="100037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CDC5B24-9A03-727C-EF2A-54EC59D04B0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 defTabSz="100037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2E13A6-528A-4414-9EA3-0C6779ABA8FF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F712E2AE-36E8-2D8C-41CA-E4CBD4F3A80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0" tIns="45935" rIns="91870" bIns="45935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6D3FB186-00B6-61B4-3F21-AC72241644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768" y="4715951"/>
            <a:ext cx="5438140" cy="4466987"/>
          </a:xfrm>
          <a:prstGeom prst="rect">
            <a:avLst/>
          </a:prstGeom>
        </p:spPr>
        <p:txBody>
          <a:bodyPr vert="horz" lIns="91870" tIns="45935" rIns="91870" bIns="45935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E55E2C5-B48E-A749-16BE-E41776875D4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711"/>
            <a:ext cx="2945659" cy="496332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 defTabSz="100037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3A2D859-850D-84AD-9298-63C06F50A9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0443" y="9428711"/>
            <a:ext cx="2945659" cy="496332"/>
          </a:xfrm>
          <a:prstGeom prst="rect">
            <a:avLst/>
          </a:prstGeom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B2B6D8-27EA-4016-9AD1-794CADAB824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953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obrázek snímku 1">
            <a:extLst>
              <a:ext uri="{FF2B5EF4-FFF2-40B4-BE49-F238E27FC236}">
                <a16:creationId xmlns:a16="http://schemas.microsoft.com/office/drawing/2014/main" id="{E97C1864-1691-7710-C827-4275D8E8890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Zástupný symbol pro poznámky 2">
            <a:extLst>
              <a:ext uri="{FF2B5EF4-FFF2-40B4-BE49-F238E27FC236}">
                <a16:creationId xmlns:a16="http://schemas.microsoft.com/office/drawing/2014/main" id="{EF44EA4D-EC72-C4D1-5585-8938163D5E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dirty="0"/>
          </a:p>
        </p:txBody>
      </p:sp>
      <p:sp>
        <p:nvSpPr>
          <p:cNvPr id="4100" name="Zástupný symbol pro číslo snímku 3">
            <a:extLst>
              <a:ext uri="{FF2B5EF4-FFF2-40B4-BE49-F238E27FC236}">
                <a16:creationId xmlns:a16="http://schemas.microsoft.com/office/drawing/2014/main" id="{6EF4AB75-FFF2-AF87-4241-AF6F98C453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536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536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536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536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F3C8BE-69F9-4C63-A135-25FEC5EC2C36}" type="slidenum">
              <a:rPr lang="cs-CZ" altLang="cs-CZ" sz="1200" smtClean="0"/>
              <a:pPr>
                <a:spcBef>
                  <a:spcPct val="0"/>
                </a:spcBef>
              </a:pPr>
              <a:t>1</a:t>
            </a:fld>
            <a:endParaRPr lang="cs-CZ" altLang="cs-CZ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46516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2265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11209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5097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1448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32637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900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21422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1389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021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96658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20256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0C0770-4613-02D0-C587-0FF0117B4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740BF6-2BB0-0AA6-4ACD-BDAF74D94B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BF44B1-FC1F-260E-7E1B-5ECCFDB1A4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736AC-9D35-2AE2-704E-96FCFD439E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64746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obrázek snímku 1">
            <a:extLst>
              <a:ext uri="{FF2B5EF4-FFF2-40B4-BE49-F238E27FC236}">
                <a16:creationId xmlns:a16="http://schemas.microsoft.com/office/drawing/2014/main" id="{6C504217-118A-8FE1-2F6F-F3D10A6471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Zástupný symbol pro poznámky 2">
            <a:extLst>
              <a:ext uri="{FF2B5EF4-FFF2-40B4-BE49-F238E27FC236}">
                <a16:creationId xmlns:a16="http://schemas.microsoft.com/office/drawing/2014/main" id="{C3F3AB4E-D8B7-20CC-55FA-62A409CD7B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/>
              <a:t>Poděkovat za spolupráci v tomto období – vyzvat k účasti na konferenci a šťastnou ruku při volbách….</a:t>
            </a:r>
          </a:p>
        </p:txBody>
      </p:sp>
      <p:sp>
        <p:nvSpPr>
          <p:cNvPr id="4100" name="Zástupný symbol pro číslo snímku 3">
            <a:extLst>
              <a:ext uri="{FF2B5EF4-FFF2-40B4-BE49-F238E27FC236}">
                <a16:creationId xmlns:a16="http://schemas.microsoft.com/office/drawing/2014/main" id="{7A93C317-4862-ED96-67EF-699CEB32F3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792CB17-50E7-48A7-B39F-32BB7A8AFD19}" type="slidenum">
              <a:rPr lang="cs-CZ" altLang="cs-CZ" smtClean="0"/>
              <a:pPr/>
              <a:t>22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5636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BB0D7-154E-08A2-C55F-E6F6192F6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34E691-C9BB-24C2-6BCB-20158D84B2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8C2DD0-3F86-F025-0101-D55D410BB3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AB8309-9A5F-AD92-5F03-F3C97E677C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9507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BAB6B-8801-7B64-E7CC-855CD4A1B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561B3E-2658-B8D9-C476-5AA2C9273D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6138C8-5207-8495-B7B6-2AD6F2ECF1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28EDC0-7AD2-63ED-DEBB-B5578240F0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6081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30F84-F86C-7906-66C1-93DCAD61A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86FFCB-0048-8173-D9D8-02F43FD110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6FC85A-0EE1-2016-3506-30F9379701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28F02-F726-1C44-4FD7-A671F2F4DD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328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5848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4783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B667E1-E601-4AAF-B95C-B25720D70A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4288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08221" y="2348895"/>
            <a:ext cx="11426508" cy="1620771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016443" y="4284717"/>
            <a:ext cx="9410065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0750092-767E-1E4F-A29A-797BEC7B6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9AEEA-740D-4EEC-B5D3-E70A7E3EC703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0561B06-B4BC-B07F-CB82-FDD30F106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6640C7D-D78B-AEDC-198D-9F947C4E0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42D8-84E2-4C47-94DB-617C5D926E7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47246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93F55DD-C3F2-03EA-7A1A-9E4E6D00C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52FD4-56F6-40DA-A5C9-3E5AA0F59D63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7CA310A-4CF2-C84C-6582-072D71183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866E787-57CB-C4FA-30C4-85316F747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27A48-894E-4CC4-A1E2-73B0A18E7DD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160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10558317" y="302803"/>
            <a:ext cx="3276720" cy="6451578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728160" y="302803"/>
            <a:ext cx="9606109" cy="6451578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9D22973-5AD7-E142-E4FF-74964058A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60A05-567B-46DA-B056-0ECFDA758618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76DE728-732B-9118-5F9B-E7D695612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F1105E1-5003-D8C8-8BBB-A04EC3B57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552F5-DBBC-4190-BEB6-E0A821CE8E6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20582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100000">
              <a:schemeClr val="accent1">
                <a:lumMod val="20000"/>
                <a:lumOff val="80000"/>
                <a:alpha val="86000"/>
              </a:schemeClr>
            </a:gs>
            <a:gs pos="42000">
              <a:schemeClr val="bg1">
                <a:alpha val="40000"/>
              </a:schemeClr>
            </a:gs>
            <a:gs pos="0">
              <a:schemeClr val="accent1">
                <a:lumMod val="20000"/>
                <a:lumOff val="80000"/>
                <a:alpha val="85000"/>
              </a:schemeClr>
            </a:gs>
            <a:gs pos="75000">
              <a:schemeClr val="bg1">
                <a:alpha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 title="Top border"/>
          <p:cNvGrpSpPr/>
          <p:nvPr/>
        </p:nvGrpSpPr>
        <p:grpSpPr>
          <a:xfrm>
            <a:off x="1" y="0"/>
            <a:ext cx="13439449" cy="786371"/>
            <a:chOff x="0" y="0"/>
            <a:chExt cx="12188825" cy="713232"/>
          </a:xfrm>
        </p:grpSpPr>
        <p:sp>
          <p:nvSpPr>
            <p:cNvPr id="7" name="Rectangle 6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205"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205"/>
            </a:p>
          </p:txBody>
        </p:sp>
      </p:grpSp>
      <p:grpSp>
        <p:nvGrpSpPr>
          <p:cNvPr id="11" name="Group 10" title="Left border"/>
          <p:cNvGrpSpPr/>
          <p:nvPr/>
        </p:nvGrpSpPr>
        <p:grpSpPr>
          <a:xfrm>
            <a:off x="0" y="0"/>
            <a:ext cx="786413" cy="7561263"/>
            <a:chOff x="0" y="0"/>
            <a:chExt cx="713232" cy="6858000"/>
          </a:xfrm>
        </p:grpSpPr>
        <p:sp>
          <p:nvSpPr>
            <p:cNvPr id="12" name="Rectangle 11"/>
            <p:cNvSpPr/>
            <p:nvPr/>
          </p:nvSpPr>
          <p:spPr>
            <a:xfrm flipH="1">
              <a:off x="7315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205"/>
            </a:p>
          </p:txBody>
        </p:sp>
        <p:sp>
          <p:nvSpPr>
            <p:cNvPr id="13" name="Rectangle 12"/>
            <p:cNvSpPr/>
            <p:nvPr/>
          </p:nvSpPr>
          <p:spPr>
            <a:xfrm flipH="1">
              <a:off x="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205"/>
            </a:p>
          </p:txBody>
        </p:sp>
      </p:grpSp>
      <p:grpSp>
        <p:nvGrpSpPr>
          <p:cNvPr id="14" name="Group 13" title="Right border"/>
          <p:cNvGrpSpPr/>
          <p:nvPr/>
        </p:nvGrpSpPr>
        <p:grpSpPr>
          <a:xfrm>
            <a:off x="12654325" y="0"/>
            <a:ext cx="823520" cy="7561263"/>
            <a:chOff x="11476762" y="0"/>
            <a:chExt cx="746886" cy="6858000"/>
          </a:xfrm>
        </p:grpSpPr>
        <p:sp>
          <p:nvSpPr>
            <p:cNvPr id="15" name="Rectangle 14"/>
            <p:cNvSpPr/>
            <p:nvPr/>
          </p:nvSpPr>
          <p:spPr>
            <a:xfrm flipH="1">
              <a:off x="1147676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205"/>
            </a:p>
          </p:txBody>
        </p:sp>
        <p:sp>
          <p:nvSpPr>
            <p:cNvPr id="16" name="Rectangle 15"/>
            <p:cNvSpPr/>
            <p:nvPr/>
          </p:nvSpPr>
          <p:spPr>
            <a:xfrm flipH="1">
              <a:off x="1202093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205"/>
            </a:p>
          </p:txBody>
        </p:sp>
      </p:grpSp>
      <p:grpSp>
        <p:nvGrpSpPr>
          <p:cNvPr id="17" name="Group 16" title="Bottom border"/>
          <p:cNvGrpSpPr/>
          <p:nvPr/>
        </p:nvGrpSpPr>
        <p:grpSpPr>
          <a:xfrm flipV="1">
            <a:off x="1" y="6774892"/>
            <a:ext cx="13439449" cy="786371"/>
            <a:chOff x="0" y="0"/>
            <a:chExt cx="12188825" cy="713232"/>
          </a:xfrm>
        </p:grpSpPr>
        <p:sp>
          <p:nvSpPr>
            <p:cNvPr id="18" name="Rectangle 17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205"/>
            </a:p>
          </p:txBody>
        </p:sp>
        <p:sp>
          <p:nvSpPr>
            <p:cNvPr id="19" name="Rectangle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205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314" y="1310619"/>
            <a:ext cx="10586323" cy="2772463"/>
          </a:xfrm>
        </p:spPr>
        <p:txBody>
          <a:bodyPr anchor="b">
            <a:noAutofit/>
          </a:bodyPr>
          <a:lstStyle>
            <a:lvl1pPr algn="ctr">
              <a:defRPr sz="6615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314" y="4133491"/>
            <a:ext cx="10586323" cy="1008168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646" cap="all" baseline="0"/>
            </a:lvl1pPr>
            <a:lvl2pPr marL="504063" indent="0" algn="ctr">
              <a:buNone/>
              <a:defRPr sz="3087"/>
            </a:lvl2pPr>
            <a:lvl3pPr marL="1008126" indent="0" algn="ctr">
              <a:buNone/>
              <a:defRPr sz="2646"/>
            </a:lvl3pPr>
            <a:lvl4pPr marL="1512189" indent="0" algn="ctr">
              <a:buNone/>
              <a:defRPr sz="2205"/>
            </a:lvl4pPr>
            <a:lvl5pPr marL="2016252" indent="0" algn="ctr">
              <a:buNone/>
              <a:defRPr sz="2205"/>
            </a:lvl5pPr>
            <a:lvl6pPr marL="2520315" indent="0" algn="ctr">
              <a:buNone/>
              <a:defRPr sz="2205"/>
            </a:lvl6pPr>
            <a:lvl7pPr marL="3024378" indent="0" algn="ctr">
              <a:buNone/>
              <a:defRPr sz="2205"/>
            </a:lvl7pPr>
            <a:lvl8pPr marL="3528441" indent="0" algn="ctr">
              <a:buNone/>
              <a:defRPr sz="2205"/>
            </a:lvl8pPr>
            <a:lvl9pPr marL="4032504" indent="0" algn="ctr">
              <a:buNone/>
              <a:defRPr sz="2205"/>
            </a:lvl9pPr>
          </a:lstStyle>
          <a:p>
            <a:r>
              <a:rPr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017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9E0DA-3C40-4F5C-8CB5-6F4E1FF4070C}" type="datetime1">
              <a:rPr lang="en-US" noProof="0" smtClean="0"/>
              <a:t>4/27/2026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7826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Bottom border"/>
          <p:cNvGrpSpPr/>
          <p:nvPr/>
        </p:nvGrpSpPr>
        <p:grpSpPr>
          <a:xfrm flipV="1">
            <a:off x="1" y="6956362"/>
            <a:ext cx="13439449" cy="604901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</p:grpSp>
      <p:grpSp>
        <p:nvGrpSpPr>
          <p:cNvPr id="11" name="Group 10" title="Top border"/>
          <p:cNvGrpSpPr/>
          <p:nvPr/>
        </p:nvGrpSpPr>
        <p:grpSpPr>
          <a:xfrm>
            <a:off x="1" y="0"/>
            <a:ext cx="13439449" cy="604901"/>
            <a:chOff x="0" y="0"/>
            <a:chExt cx="12188825" cy="713232"/>
          </a:xfrm>
        </p:grpSpPr>
        <p:sp>
          <p:nvSpPr>
            <p:cNvPr id="12" name="Rectangle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  <p:sp>
          <p:nvSpPr>
            <p:cNvPr id="13" name="Rectangle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314" y="1310619"/>
            <a:ext cx="10586323" cy="2772463"/>
          </a:xfrm>
        </p:spPr>
        <p:txBody>
          <a:bodyPr anchor="b">
            <a:normAutofit/>
          </a:bodyPr>
          <a:lstStyle>
            <a:lvl1pPr algn="ctr">
              <a:defRPr sz="5954" b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428314" y="4133491"/>
            <a:ext cx="10586323" cy="100816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205" cap="all" baseline="0">
                <a:solidFill>
                  <a:schemeClr val="tx1"/>
                </a:solidFill>
              </a:defRPr>
            </a:lvl1pPr>
            <a:lvl2pPr marL="504063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2pPr>
            <a:lvl3pPr marL="100812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189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252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0315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4378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844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250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706F-A8B2-4238-82E7-D28D614E4531}" type="datetime1">
              <a:rPr lang="en-US" noProof="0" smtClean="0"/>
              <a:t>4/27/2026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18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478725" y="1844948"/>
            <a:ext cx="5041106" cy="4788800"/>
          </a:xfrm>
        </p:spPr>
        <p:txBody>
          <a:bodyPr>
            <a:normAutofit/>
          </a:bodyPr>
          <a:lstStyle>
            <a:lvl1pPr>
              <a:defRPr sz="2205"/>
            </a:lvl1pPr>
            <a:lvl2pPr>
              <a:defRPr sz="1985"/>
            </a:lvl2pPr>
            <a:lvl3pPr>
              <a:defRPr sz="1764"/>
            </a:lvl3pPr>
            <a:lvl4pPr>
              <a:defRPr sz="1544"/>
            </a:lvl4pPr>
            <a:lvl5pPr>
              <a:defRPr sz="1544"/>
            </a:lvl5pPr>
            <a:lvl6pPr>
              <a:defRPr sz="1544"/>
            </a:lvl6pPr>
            <a:lvl7pPr>
              <a:defRPr sz="1544"/>
            </a:lvl7pPr>
            <a:lvl8pPr>
              <a:defRPr sz="1544"/>
            </a:lvl8pPr>
            <a:lvl9pPr>
              <a:defRPr sz="1544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923119" y="1844948"/>
            <a:ext cx="5041106" cy="4788800"/>
          </a:xfrm>
        </p:spPr>
        <p:txBody>
          <a:bodyPr>
            <a:normAutofit/>
          </a:bodyPr>
          <a:lstStyle>
            <a:lvl1pPr>
              <a:defRPr sz="2205"/>
            </a:lvl1pPr>
            <a:lvl2pPr>
              <a:defRPr sz="1985"/>
            </a:lvl2pPr>
            <a:lvl3pPr>
              <a:defRPr sz="1764"/>
            </a:lvl3pPr>
            <a:lvl4pPr>
              <a:defRPr sz="1544"/>
            </a:lvl4pPr>
            <a:lvl5pPr>
              <a:defRPr sz="1544"/>
            </a:lvl5pPr>
            <a:lvl6pPr marL="1814627" indent="0">
              <a:buNone/>
              <a:defRPr sz="1544"/>
            </a:lvl6pPr>
            <a:lvl7pPr marL="2167471" indent="0">
              <a:buNone/>
              <a:defRPr sz="1544"/>
            </a:lvl7pPr>
            <a:lvl8pPr marL="2520315" indent="0">
              <a:buNone/>
              <a:defRPr sz="1544"/>
            </a:lvl8pPr>
            <a:lvl9pPr marL="2873159" indent="0">
              <a:buNone/>
              <a:defRPr sz="1544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B8F2D-2A78-44FF-BC59-D39CD6974BDA}" type="datetime1">
              <a:rPr lang="en-US" noProof="0" smtClean="0"/>
              <a:t>4/27/2026</a:t>
            </a:fld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6592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478725" y="1764295"/>
            <a:ext cx="5041106" cy="83678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5" b="0" cap="all" baseline="0"/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478725" y="2691810"/>
            <a:ext cx="5041106" cy="3952020"/>
          </a:xfrm>
        </p:spPr>
        <p:txBody>
          <a:bodyPr>
            <a:normAutofit/>
          </a:bodyPr>
          <a:lstStyle>
            <a:lvl1pPr>
              <a:defRPr sz="1985"/>
            </a:lvl1pPr>
            <a:lvl2pPr>
              <a:defRPr sz="1764"/>
            </a:lvl2pPr>
            <a:lvl3pPr>
              <a:defRPr sz="1544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923119" y="1764295"/>
            <a:ext cx="5041106" cy="83678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5" b="0" cap="all" baseline="0"/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923119" y="2691810"/>
            <a:ext cx="5041106" cy="3952020"/>
          </a:xfrm>
        </p:spPr>
        <p:txBody>
          <a:bodyPr>
            <a:normAutofit/>
          </a:bodyPr>
          <a:lstStyle>
            <a:lvl1pPr>
              <a:defRPr sz="1985"/>
            </a:lvl1pPr>
            <a:lvl2pPr>
              <a:defRPr sz="1764"/>
            </a:lvl2pPr>
            <a:lvl3pPr>
              <a:defRPr sz="1544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7A10B-70DB-452B-BDA9-639848A42677}" type="datetime1">
              <a:rPr lang="en-US" noProof="0" smtClean="0"/>
              <a:t>4/27/2026</a:t>
            </a:fld>
            <a:endParaRPr lang="en-U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8295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2859-C757-4920-BF2D-71E1A396FB34}" type="datetime1">
              <a:rPr lang="en-US" noProof="0" smtClean="0"/>
              <a:t>4/27/2026</a:t>
            </a:fld>
            <a:endParaRPr lang="en-U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8798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03A7-5766-4957-A6DA-526AE35A5A77}" type="datetime1">
              <a:rPr lang="en-US" noProof="0" smtClean="0"/>
              <a:t>4/27/2026</a:t>
            </a:fld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8814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Top border"/>
          <p:cNvGrpSpPr/>
          <p:nvPr/>
        </p:nvGrpSpPr>
        <p:grpSpPr>
          <a:xfrm>
            <a:off x="1" y="0"/>
            <a:ext cx="13439449" cy="604901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73169" y="2016337"/>
            <a:ext cx="4032885" cy="2520421"/>
          </a:xfrm>
        </p:spPr>
        <p:txBody>
          <a:bodyPr anchor="b">
            <a:normAutofit/>
          </a:bodyPr>
          <a:lstStyle>
            <a:lvl1pPr>
              <a:defRPr sz="3749" b="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4933" y="1108985"/>
            <a:ext cx="7964948" cy="5444109"/>
          </a:xfrm>
        </p:spPr>
        <p:txBody>
          <a:bodyPr>
            <a:normAutofit/>
          </a:bodyPr>
          <a:lstStyle>
            <a:lvl1pPr>
              <a:defRPr sz="2205"/>
            </a:lvl1pPr>
            <a:lvl2pPr>
              <a:defRPr sz="1985"/>
            </a:lvl2pPr>
            <a:lvl3pPr>
              <a:defRPr sz="1764"/>
            </a:lvl3pPr>
            <a:lvl4pPr>
              <a:defRPr sz="1544"/>
            </a:lvl4pPr>
            <a:lvl5pPr>
              <a:defRPr sz="1544"/>
            </a:lvl5pPr>
            <a:lvl6pPr>
              <a:defRPr sz="1544"/>
            </a:lvl6pPr>
            <a:lvl7pPr>
              <a:defRPr sz="1544"/>
            </a:lvl7pPr>
            <a:lvl8pPr>
              <a:defRPr sz="1544"/>
            </a:lvl8pPr>
            <a:lvl9pPr>
              <a:defRPr sz="1544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973169" y="4637575"/>
            <a:ext cx="4032885" cy="1814703"/>
          </a:xfrm>
        </p:spPr>
        <p:txBody>
          <a:bodyPr>
            <a:normAutofit/>
          </a:bodyPr>
          <a:lstStyle>
            <a:lvl1pPr marL="0" indent="0">
              <a:spcBef>
                <a:spcPts val="1323"/>
              </a:spcBef>
              <a:buNone/>
              <a:defRPr sz="1764"/>
            </a:lvl1pPr>
            <a:lvl2pPr marL="504063" indent="0">
              <a:buNone/>
              <a:defRPr sz="1323"/>
            </a:lvl2pPr>
            <a:lvl3pPr marL="1008126" indent="0">
              <a:buNone/>
              <a:defRPr sz="1103"/>
            </a:lvl3pPr>
            <a:lvl4pPr marL="1512189" indent="0">
              <a:buNone/>
              <a:defRPr sz="992"/>
            </a:lvl4pPr>
            <a:lvl5pPr marL="2016252" indent="0">
              <a:buNone/>
              <a:defRPr sz="992"/>
            </a:lvl5pPr>
            <a:lvl6pPr marL="2520315" indent="0">
              <a:buNone/>
              <a:defRPr sz="992"/>
            </a:lvl6pPr>
            <a:lvl7pPr marL="3024378" indent="0">
              <a:buNone/>
              <a:defRPr sz="992"/>
            </a:lvl7pPr>
            <a:lvl8pPr marL="3528441" indent="0">
              <a:buNone/>
              <a:defRPr sz="992"/>
            </a:lvl8pPr>
            <a:lvl9pPr marL="4032504" indent="0">
              <a:buNone/>
              <a:defRPr sz="992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FCD2-4075-4D5E-9C68-874321E1E3A7}" type="datetime1">
              <a:rPr lang="en-US" noProof="0" smtClean="0"/>
              <a:t>4/27/2026</a:t>
            </a:fld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886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B54DEF5-66C5-3329-D681-241849095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77794-9964-451E-B836-885C114013E1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B5F0861-3DF9-6159-2674-7E7C074D7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52473D0-3A5A-83DA-C99C-767EACA17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80EA1-8F80-44FC-AF7A-3A5124BF1DE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12890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Top border"/>
          <p:cNvGrpSpPr/>
          <p:nvPr/>
        </p:nvGrpSpPr>
        <p:grpSpPr>
          <a:xfrm>
            <a:off x="0" y="0"/>
            <a:ext cx="8569881" cy="604901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</p:grpSp>
      <p:grpSp>
        <p:nvGrpSpPr>
          <p:cNvPr id="11" name="Group 10" title="Bottom border"/>
          <p:cNvGrpSpPr/>
          <p:nvPr/>
        </p:nvGrpSpPr>
        <p:grpSpPr>
          <a:xfrm flipV="1">
            <a:off x="0" y="6956362"/>
            <a:ext cx="8569881" cy="604901"/>
            <a:chOff x="0" y="0"/>
            <a:chExt cx="12188825" cy="713232"/>
          </a:xfrm>
        </p:grpSpPr>
        <p:sp>
          <p:nvSpPr>
            <p:cNvPr id="12" name="Rectangle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  <p:sp>
          <p:nvSpPr>
            <p:cNvPr id="13" name="Rectangle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</p:grpSp>
      <p:grpSp>
        <p:nvGrpSpPr>
          <p:cNvPr id="14" name="Group 13" title="Left border"/>
          <p:cNvGrpSpPr/>
          <p:nvPr/>
        </p:nvGrpSpPr>
        <p:grpSpPr>
          <a:xfrm rot="5400000" flipV="1">
            <a:off x="-3478165" y="3478165"/>
            <a:ext cx="7561263" cy="604933"/>
            <a:chOff x="0" y="0"/>
            <a:chExt cx="12188825" cy="713232"/>
          </a:xfrm>
        </p:grpSpPr>
        <p:sp>
          <p:nvSpPr>
            <p:cNvPr id="15" name="Rectangle 14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  <p:sp>
          <p:nvSpPr>
            <p:cNvPr id="16" name="Rectangle 15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</p:grpSp>
      <p:grpSp>
        <p:nvGrpSpPr>
          <p:cNvPr id="17" name="Group 16" title="Right border"/>
          <p:cNvGrpSpPr/>
          <p:nvPr/>
        </p:nvGrpSpPr>
        <p:grpSpPr>
          <a:xfrm rot="16200000" flipH="1" flipV="1">
            <a:off x="4486782" y="3478166"/>
            <a:ext cx="7561263" cy="604933"/>
            <a:chOff x="0" y="0"/>
            <a:chExt cx="12188825" cy="713232"/>
          </a:xfrm>
        </p:grpSpPr>
        <p:sp>
          <p:nvSpPr>
            <p:cNvPr id="18" name="Rectangle 17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  <p:sp>
          <p:nvSpPr>
            <p:cNvPr id="19" name="Rectangle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73169" y="2016337"/>
            <a:ext cx="4032885" cy="2520421"/>
          </a:xfrm>
        </p:spPr>
        <p:txBody>
          <a:bodyPr anchor="b">
            <a:normAutofit/>
          </a:bodyPr>
          <a:lstStyle>
            <a:lvl1pPr>
              <a:defRPr sz="3749" b="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Picture Placeholder 2" title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604933" y="604901"/>
            <a:ext cx="7360015" cy="6351461"/>
          </a:xfrm>
          <a:noFill/>
        </p:spPr>
        <p:txBody>
          <a:bodyPr/>
          <a:lstStyle>
            <a:lvl1pPr marL="0" indent="0" algn="ctr">
              <a:buNone/>
              <a:defRPr sz="3528">
                <a:solidFill>
                  <a:schemeClr val="tx1"/>
                </a:solidFill>
              </a:defRPr>
            </a:lvl1pPr>
            <a:lvl2pPr marL="504063" indent="0">
              <a:buNone/>
              <a:defRPr sz="3087"/>
            </a:lvl2pPr>
            <a:lvl3pPr marL="1008126" indent="0">
              <a:buNone/>
              <a:defRPr sz="2646"/>
            </a:lvl3pPr>
            <a:lvl4pPr marL="1512189" indent="0">
              <a:buNone/>
              <a:defRPr sz="2205"/>
            </a:lvl4pPr>
            <a:lvl5pPr marL="2016252" indent="0">
              <a:buNone/>
              <a:defRPr sz="2205"/>
            </a:lvl5pPr>
            <a:lvl6pPr marL="2520315" indent="0">
              <a:buNone/>
              <a:defRPr sz="2205"/>
            </a:lvl6pPr>
            <a:lvl7pPr marL="3024378" indent="0">
              <a:buNone/>
              <a:defRPr sz="2205"/>
            </a:lvl7pPr>
            <a:lvl8pPr marL="3528441" indent="0">
              <a:buNone/>
              <a:defRPr sz="2205"/>
            </a:lvl8pPr>
            <a:lvl9pPr marL="4032504" indent="0">
              <a:buNone/>
              <a:defRPr sz="2205"/>
            </a:lvl9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973169" y="4637575"/>
            <a:ext cx="4032885" cy="1814703"/>
          </a:xfrm>
        </p:spPr>
        <p:txBody>
          <a:bodyPr>
            <a:normAutofit/>
          </a:bodyPr>
          <a:lstStyle>
            <a:lvl1pPr marL="0" indent="0">
              <a:spcBef>
                <a:spcPts val="1323"/>
              </a:spcBef>
              <a:buNone/>
              <a:defRPr sz="1764"/>
            </a:lvl1pPr>
            <a:lvl2pPr marL="504063" indent="0">
              <a:buNone/>
              <a:defRPr sz="1323"/>
            </a:lvl2pPr>
            <a:lvl3pPr marL="1008126" indent="0">
              <a:buNone/>
              <a:defRPr sz="1103"/>
            </a:lvl3pPr>
            <a:lvl4pPr marL="1512189" indent="0">
              <a:buNone/>
              <a:defRPr sz="992"/>
            </a:lvl4pPr>
            <a:lvl5pPr marL="2016252" indent="0">
              <a:buNone/>
              <a:defRPr sz="992"/>
            </a:lvl5pPr>
            <a:lvl6pPr marL="2520315" indent="0">
              <a:buNone/>
              <a:defRPr sz="992"/>
            </a:lvl6pPr>
            <a:lvl7pPr marL="3024378" indent="0">
              <a:buNone/>
              <a:defRPr sz="992"/>
            </a:lvl7pPr>
            <a:lvl8pPr marL="3528441" indent="0">
              <a:buNone/>
              <a:defRPr sz="992"/>
            </a:lvl8pPr>
            <a:lvl9pPr marL="4032504" indent="0">
              <a:buNone/>
              <a:defRPr sz="992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7856-9415-412D-842B-56448CB74E5A}" type="datetime1">
              <a:rPr lang="en-US" noProof="0" smtClean="0"/>
              <a:t>4/27/2026</a:t>
            </a:fld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5602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6C0C-2E69-44B1-8995-CAD5637203E5}" type="datetime1">
              <a:rPr lang="en-US" noProof="0" smtClean="0"/>
              <a:t>4/27/2026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9414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0111" y="302801"/>
            <a:ext cx="2898636" cy="6502336"/>
          </a:xfrm>
        </p:spPr>
        <p:txBody>
          <a:bodyPr vert="eaVert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924203" y="302801"/>
            <a:ext cx="8527871" cy="6502336"/>
          </a:xfrm>
        </p:spPr>
        <p:txBody>
          <a:bodyPr vert="eaVert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8F4B7-862C-485D-84D8-4B03631A304F}" type="datetime1">
              <a:rPr lang="en-US" noProof="0" smtClean="0"/>
              <a:t>4/27/2026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1066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1900" y="4858814"/>
            <a:ext cx="11426508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1900" y="3204786"/>
            <a:ext cx="11426508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DD6CA9A-B120-9D90-F43D-49B344608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AB1D7-C1A5-4C38-B977-726E7A0E1B8D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E0D485B-8667-C8E0-5B80-3B8001116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0C165E8-4A4E-ED1F-2934-CD1D9EEF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E4F1C-4AAB-4A25-9821-A240C82119D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0813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28161" y="1764296"/>
            <a:ext cx="6441414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7393623" y="1764296"/>
            <a:ext cx="6441414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372D482D-44B1-DF84-7752-90BA8BD29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2C77-F81D-4917-97F7-44732D7975FB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3F43632F-8408-CA59-F7E4-9FD3B50A0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476BA42F-0C75-70B2-3211-1D8014F76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071FF-214D-4832-BF1B-66CC8AD7AE7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39050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2148" y="302802"/>
            <a:ext cx="12098655" cy="1260211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72148" y="1692534"/>
            <a:ext cx="5939637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72148" y="2397901"/>
            <a:ext cx="5939637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828833" y="1692534"/>
            <a:ext cx="5941971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828833" y="2397901"/>
            <a:ext cx="5941971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>
            <a:extLst>
              <a:ext uri="{FF2B5EF4-FFF2-40B4-BE49-F238E27FC236}">
                <a16:creationId xmlns:a16="http://schemas.microsoft.com/office/drawing/2014/main" id="{86737695-FD05-307B-0D49-3EFB04691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7F0BB-FD26-49BC-ADC0-0A7C3E81A41E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53F74064-9FB9-40D0-901E-5DF81CDFA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B065C51F-14EA-340C-2341-A0C1A5F5E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036DE-E103-4288-A1E6-F62D0DCC623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2140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3">
            <a:extLst>
              <a:ext uri="{FF2B5EF4-FFF2-40B4-BE49-F238E27FC236}">
                <a16:creationId xmlns:a16="http://schemas.microsoft.com/office/drawing/2014/main" id="{03BC7847-4C24-D986-73E2-25B9B8DE4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1AB15-FCCC-4341-8DCD-ECD40B5DD9F9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4" name="Zástupný symbol pro zápatí 4">
            <a:extLst>
              <a:ext uri="{FF2B5EF4-FFF2-40B4-BE49-F238E27FC236}">
                <a16:creationId xmlns:a16="http://schemas.microsoft.com/office/drawing/2014/main" id="{F37BA1DE-EF6E-E591-7102-BF6B29CE9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678F7D1E-5DC2-309F-03A8-84FA43883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B7314-A9C9-4E0F-A481-09312CC415D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2463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>
            <a:extLst>
              <a:ext uri="{FF2B5EF4-FFF2-40B4-BE49-F238E27FC236}">
                <a16:creationId xmlns:a16="http://schemas.microsoft.com/office/drawing/2014/main" id="{2337B970-A642-D192-8F22-BBC0FAEC8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610EF-ABAA-4C34-8942-855AA3F00531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3" name="Zástupný symbol pro zápatí 4">
            <a:extLst>
              <a:ext uri="{FF2B5EF4-FFF2-40B4-BE49-F238E27FC236}">
                <a16:creationId xmlns:a16="http://schemas.microsoft.com/office/drawing/2014/main" id="{2B3A8410-79C0-738A-904D-03CC6797F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DC9EA79A-2295-36E7-ECE7-D7B57F4AB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A83EA-22E6-4522-85BC-371BF7BF66D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5935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2148" y="301050"/>
            <a:ext cx="4422638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55821" y="301052"/>
            <a:ext cx="7514982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2148" y="1582266"/>
            <a:ext cx="4422638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A5D98D23-987C-6F83-46C7-61CFE1E8E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0283D-30FF-4477-A8F9-7D00524747D8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CDF2D3E1-FCD6-814B-500A-11CCB2293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2F32D864-FE1D-A11D-71CA-0D5D7752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10769-71F6-4375-9E88-27082D2DBB5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4634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34912" y="5292885"/>
            <a:ext cx="806577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634912" y="675613"/>
            <a:ext cx="8065770" cy="4536758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34912" y="5917739"/>
            <a:ext cx="806577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975908E1-5AE4-481E-A35B-D8D6F3CB3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945EF-9227-407A-875D-3AE50DBDE0B2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2D903942-95F1-A5A6-0310-89EFC62D2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842B6ABB-8B39-3EFA-27F8-12B0DFB9A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E6B97-4EED-4851-967E-5CF34859B7D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32530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>
            <a:extLst>
              <a:ext uri="{FF2B5EF4-FFF2-40B4-BE49-F238E27FC236}">
                <a16:creationId xmlns:a16="http://schemas.microsoft.com/office/drawing/2014/main" id="{668694B6-CA4B-888C-EDF5-13B7D511922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72548" y="303214"/>
            <a:ext cx="1209785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Zástupný symbol pro text 2">
            <a:extLst>
              <a:ext uri="{FF2B5EF4-FFF2-40B4-BE49-F238E27FC236}">
                <a16:creationId xmlns:a16="http://schemas.microsoft.com/office/drawing/2014/main" id="{F7CF8224-CC60-71D7-FCE8-35845DA3B5A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2548" y="1763713"/>
            <a:ext cx="12097857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D402095-75D2-33D8-A5A2-62724C11BF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2547" y="7008814"/>
            <a:ext cx="3137221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 defTabSz="995690" eaLnBrk="1" fontAlgn="auto" hangingPunct="1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BFC26F-991B-4BEA-A1F1-E08B0D84BB55}" type="datetimeFigureOut">
              <a:rPr lang="cs-CZ"/>
              <a:pPr>
                <a:defRPr/>
              </a:pPr>
              <a:t>27.04.2026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CE1B278-2B6A-6327-B710-051BCB0AB3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92078" y="7008814"/>
            <a:ext cx="4258797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 defTabSz="995690" eaLnBrk="1" fontAlgn="auto" hangingPunct="1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AF95752-C9D1-58B8-0EC0-CAA60E019A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33183" y="7008814"/>
            <a:ext cx="3137221" cy="401637"/>
          </a:xfrm>
          <a:prstGeom prst="rect">
            <a:avLst/>
          </a:prstGeom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FCE5E5C-FB02-4494-9B04-B4E06AE5AA4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6000"/>
              </a:schemeClr>
            </a:gs>
            <a:gs pos="79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Bottom border"/>
          <p:cNvGrpSpPr/>
          <p:nvPr/>
        </p:nvGrpSpPr>
        <p:grpSpPr bwMode="auto">
          <a:xfrm flipV="1">
            <a:off x="1" y="6956362"/>
            <a:ext cx="13439449" cy="604901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 bwMode="auto"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  <p:sp>
          <p:nvSpPr>
            <p:cNvPr id="10" name="Rectangle 9"/>
            <p:cNvSpPr/>
            <p:nvPr/>
          </p:nvSpPr>
          <p:spPr bwMode="auto"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5" noProof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8725" y="483921"/>
            <a:ext cx="10485501" cy="1199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8725" y="1844948"/>
            <a:ext cx="10485501" cy="478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78725" y="7047097"/>
            <a:ext cx="7894372" cy="262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13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86468" y="7047097"/>
            <a:ext cx="1058632" cy="262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13">
                <a:solidFill>
                  <a:schemeClr val="tx1"/>
                </a:solidFill>
              </a:defRPr>
            </a:lvl1pPr>
          </a:lstStyle>
          <a:p>
            <a:fld id="{62415AF3-9E6D-47F6-9F4D-D125E5D20448}" type="datetime1">
              <a:rPr lang="en-US" noProof="0" smtClean="0"/>
              <a:t>4/27/2026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58471" y="7047097"/>
            <a:ext cx="705755" cy="262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13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1347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0" indent="0" algn="l" defTabSz="1008126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749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02438" indent="-252032" algn="l" defTabSz="1008126" rtl="0" eaLnBrk="1" latinLnBrk="0" hangingPunct="1">
        <a:lnSpc>
          <a:spcPct val="90000"/>
        </a:lnSpc>
        <a:spcBef>
          <a:spcPts val="1985"/>
        </a:spcBef>
        <a:buSzPct val="80000"/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655282" indent="-252032" algn="l" defTabSz="1008126" rtl="0" eaLnBrk="1" latinLnBrk="0" hangingPunct="1">
        <a:lnSpc>
          <a:spcPct val="90000"/>
        </a:lnSpc>
        <a:spcBef>
          <a:spcPts val="1103"/>
        </a:spcBef>
        <a:buSzPct val="80000"/>
        <a:buFont typeface="Arial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126" indent="-252032" algn="l" defTabSz="1008126" rtl="0" eaLnBrk="1" latinLnBrk="0" hangingPunct="1">
        <a:lnSpc>
          <a:spcPct val="90000"/>
        </a:lnSpc>
        <a:spcBef>
          <a:spcPts val="882"/>
        </a:spcBef>
        <a:buSzPct val="80000"/>
        <a:buFont typeface="Arial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3pPr>
      <a:lvl4pPr marL="1360970" indent="-252032" algn="l" defTabSz="1008126" rtl="0" eaLnBrk="1" latinLnBrk="0" hangingPunct="1">
        <a:lnSpc>
          <a:spcPct val="90000"/>
        </a:lnSpc>
        <a:spcBef>
          <a:spcPts val="882"/>
        </a:spcBef>
        <a:buSzPct val="80000"/>
        <a:buFont typeface="Arial" pitchFamily="34" charset="0"/>
        <a:buChar char="•"/>
        <a:defRPr sz="1544" kern="1200">
          <a:solidFill>
            <a:schemeClr val="tx1"/>
          </a:solidFill>
          <a:latin typeface="+mn-lt"/>
          <a:ea typeface="+mn-ea"/>
          <a:cs typeface="+mn-cs"/>
        </a:defRPr>
      </a:lvl4pPr>
      <a:lvl5pPr marL="1713814" indent="-252032" algn="l" defTabSz="1008126" rtl="0" eaLnBrk="1" latinLnBrk="0" hangingPunct="1">
        <a:lnSpc>
          <a:spcPct val="90000"/>
        </a:lnSpc>
        <a:spcBef>
          <a:spcPts val="882"/>
        </a:spcBef>
        <a:buSzPct val="80000"/>
        <a:buFont typeface="Arial" pitchFamily="34" charset="0"/>
        <a:buChar char="•"/>
        <a:defRPr sz="1544" kern="1200">
          <a:solidFill>
            <a:schemeClr val="tx1"/>
          </a:solidFill>
          <a:latin typeface="+mn-lt"/>
          <a:ea typeface="+mn-ea"/>
          <a:cs typeface="+mn-cs"/>
        </a:defRPr>
      </a:lvl5pPr>
      <a:lvl6pPr marL="2066658" indent="-252032" algn="l" defTabSz="1008126" rtl="0" eaLnBrk="1" latinLnBrk="0" hangingPunct="1">
        <a:lnSpc>
          <a:spcPct val="90000"/>
        </a:lnSpc>
        <a:spcBef>
          <a:spcPts val="882"/>
        </a:spcBef>
        <a:buSzPct val="80000"/>
        <a:buFont typeface="Arial" pitchFamily="34" charset="0"/>
        <a:buChar char="•"/>
        <a:defRPr sz="1544" kern="1200">
          <a:solidFill>
            <a:schemeClr val="tx1"/>
          </a:solidFill>
          <a:latin typeface="+mn-lt"/>
          <a:ea typeface="+mn-ea"/>
          <a:cs typeface="+mn-cs"/>
        </a:defRPr>
      </a:lvl6pPr>
      <a:lvl7pPr marL="2419502" indent="-252032" algn="l" defTabSz="1008126" rtl="0" eaLnBrk="1" latinLnBrk="0" hangingPunct="1">
        <a:lnSpc>
          <a:spcPct val="90000"/>
        </a:lnSpc>
        <a:spcBef>
          <a:spcPts val="882"/>
        </a:spcBef>
        <a:buSzPct val="80000"/>
        <a:buFont typeface="Arial" pitchFamily="34" charset="0"/>
        <a:buChar char="•"/>
        <a:defRPr sz="1544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772347" indent="-252032" algn="l" defTabSz="1008126" rtl="0" eaLnBrk="1" latinLnBrk="0" hangingPunct="1">
        <a:lnSpc>
          <a:spcPct val="90000"/>
        </a:lnSpc>
        <a:spcBef>
          <a:spcPts val="882"/>
        </a:spcBef>
        <a:buSzPct val="80000"/>
        <a:buFont typeface="Arial" pitchFamily="34" charset="0"/>
        <a:buChar char="•"/>
        <a:defRPr sz="1544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25191" indent="-252032" algn="l" defTabSz="1008126" rtl="0" eaLnBrk="1" latinLnBrk="0" hangingPunct="1">
        <a:lnSpc>
          <a:spcPct val="90000"/>
        </a:lnSpc>
        <a:spcBef>
          <a:spcPts val="882"/>
        </a:spcBef>
        <a:buSzPct val="80000"/>
        <a:buFont typeface="Arial" pitchFamily="34" charset="0"/>
        <a:buChar char="•"/>
        <a:defRPr sz="1544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126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378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441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504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840">
          <p15:clr>
            <a:srgbClr val="F26B43"/>
          </p15:clr>
        </p15:guide>
        <p15:guide id="5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ázek 6" descr="obrazek.png">
            <a:extLst>
              <a:ext uri="{FF2B5EF4-FFF2-40B4-BE49-F238E27FC236}">
                <a16:creationId xmlns:a16="http://schemas.microsoft.com/office/drawing/2014/main" id="{466138E0-F71E-A67C-D6E2-CA0F1ADEDC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763" y="1189038"/>
            <a:ext cx="3913187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4C44D5A-9BBF-FD01-CF6D-B526E172C4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673"/>
            <a:ext cx="13464895" cy="7560509"/>
          </a:xfrm>
          <a:prstGeom prst="rect">
            <a:avLst/>
          </a:prstGeom>
        </p:spPr>
      </p:pic>
      <p:sp>
        <p:nvSpPr>
          <p:cNvPr id="3076" name="TextovéPole 6">
            <a:extLst>
              <a:ext uri="{FF2B5EF4-FFF2-40B4-BE49-F238E27FC236}">
                <a16:creationId xmlns:a16="http://schemas.microsoft.com/office/drawing/2014/main" id="{F13B19BF-6079-0BC4-6349-2D349609F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" y="312738"/>
            <a:ext cx="1130572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6600" b="1" dirty="0">
                <a:solidFill>
                  <a:schemeClr val="bg1"/>
                </a:solidFill>
                <a:latin typeface="Arial" panose="020B0604020202020204" pitchFamily="34" charset="0"/>
              </a:rPr>
              <a:t>Evropské perspektivy v oblasti welfare</a:t>
            </a:r>
          </a:p>
        </p:txBody>
      </p:sp>
      <p:sp>
        <p:nvSpPr>
          <p:cNvPr id="3078" name="TextovéPole 8">
            <a:extLst>
              <a:ext uri="{FF2B5EF4-FFF2-40B4-BE49-F238E27FC236}">
                <a16:creationId xmlns:a16="http://schemas.microsoft.com/office/drawing/2014/main" id="{4A1F725A-A1AE-D117-8365-D8320E63D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976" y="5869240"/>
            <a:ext cx="19903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dirty="0">
                <a:solidFill>
                  <a:srgbClr val="004B30"/>
                </a:solidFill>
                <a:latin typeface="Arial" panose="020B0604020202020204" pitchFamily="34" charset="0"/>
              </a:rPr>
              <a:t>27. 4. 2026</a:t>
            </a:r>
          </a:p>
        </p:txBody>
      </p:sp>
      <p:sp>
        <p:nvSpPr>
          <p:cNvPr id="2" name="TextovéPole 8">
            <a:extLst>
              <a:ext uri="{FF2B5EF4-FFF2-40B4-BE49-F238E27FC236}">
                <a16:creationId xmlns:a16="http://schemas.microsoft.com/office/drawing/2014/main" id="{42C6B802-E5ED-4EDB-A37A-BA1DD3A29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246" y="3920226"/>
            <a:ext cx="462302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3600" b="1" dirty="0">
                <a:solidFill>
                  <a:srgbClr val="004B30"/>
                </a:solidFill>
                <a:latin typeface="Arial" panose="020B0604020202020204" pitchFamily="34" charset="0"/>
              </a:rPr>
              <a:t>Ing. Tomáš Nejedlý</a:t>
            </a:r>
          </a:p>
        </p:txBody>
      </p:sp>
      <p:sp>
        <p:nvSpPr>
          <p:cNvPr id="3" name="TextovéPole 8">
            <a:extLst>
              <a:ext uri="{FF2B5EF4-FFF2-40B4-BE49-F238E27FC236}">
                <a16:creationId xmlns:a16="http://schemas.microsoft.com/office/drawing/2014/main" id="{67FAE077-2C20-F37E-9D72-B951004FF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976" y="4544323"/>
            <a:ext cx="72225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3200" i="1" dirty="0">
                <a:solidFill>
                  <a:srgbClr val="004B30"/>
                </a:solidFill>
                <a:latin typeface="Arial" panose="020B0604020202020204" pitchFamily="34" charset="0"/>
              </a:rPr>
              <a:t>odborník na evropské záležitosti ZSČR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3433" y="973273"/>
            <a:ext cx="13442949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200" b="1" dirty="0">
                <a:solidFill>
                  <a:srgbClr val="004B30"/>
                </a:solidFill>
              </a:rPr>
              <a:t>Koňovití, Skot, Ovce, Kozy a Prasata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6A86BA61-DE97-76F6-90B3-934EC5A1542B}"/>
              </a:ext>
            </a:extLst>
          </p:cNvPr>
          <p:cNvSpPr txBox="1"/>
          <p:nvPr/>
        </p:nvSpPr>
        <p:spPr>
          <a:xfrm>
            <a:off x="464389" y="2112019"/>
            <a:ext cx="12788226" cy="4433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b="1" dirty="0">
                <a:solidFill>
                  <a:srgbClr val="000000"/>
                </a:solidFill>
              </a:rPr>
              <a:t>Doba přepravy (jiný účel než porážka): </a:t>
            </a:r>
            <a:r>
              <a:rPr lang="cs-CZ" sz="3200" dirty="0">
                <a:solidFill>
                  <a:srgbClr val="000000"/>
                </a:solidFill>
              </a:rPr>
              <a:t>Maximálně 21 hodin s odpočinkem minimálně 1 hodiny po 10 hodinách jízdy. Po 21 hodinách vyžadován 24hodinový odpočinek s vyložením zvířat.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rgbClr val="000000"/>
                </a:solidFill>
              </a:rPr>
              <a:t>Zvířata musí být vyložena ve specializovaných přepravních místech ve kterých je nutné si předem registrovat čas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rgbClr val="000000"/>
                </a:solidFill>
              </a:rPr>
              <a:t>Při každé nakládce a vykládce musí být přítomen veterinář</a:t>
            </a:r>
          </a:p>
        </p:txBody>
      </p:sp>
    </p:spTree>
    <p:extLst>
      <p:ext uri="{BB962C8B-B14F-4D97-AF65-F5344CB8AC3E}">
        <p14:creationId xmlns:p14="http://schemas.microsoft.com/office/powerpoint/2010/main" val="60828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0" y="1116335"/>
            <a:ext cx="13442949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200" b="1" dirty="0">
                <a:solidFill>
                  <a:srgbClr val="004B30"/>
                </a:solidFill>
              </a:rPr>
              <a:t>Neodstavená Telata, Jehňata, Kůzlata a Hříbata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E8B511FC-F8E0-FB15-FC81-4D2B8476DF98}"/>
              </a:ext>
            </a:extLst>
          </p:cNvPr>
          <p:cNvSpPr txBox="1"/>
          <p:nvPr/>
        </p:nvSpPr>
        <p:spPr>
          <a:xfrm>
            <a:off x="1002845" y="3038318"/>
            <a:ext cx="11437258" cy="2482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600" b="1" dirty="0">
                <a:solidFill>
                  <a:srgbClr val="000000"/>
                </a:solidFill>
              </a:rPr>
              <a:t>Maximální doba přepravy: </a:t>
            </a:r>
            <a:r>
              <a:rPr lang="cs-CZ" sz="3600" dirty="0">
                <a:solidFill>
                  <a:srgbClr val="000000"/>
                </a:solidFill>
              </a:rPr>
              <a:t>8 hodin.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600" b="1" dirty="0">
                <a:solidFill>
                  <a:srgbClr val="000000"/>
                </a:solidFill>
              </a:rPr>
              <a:t>Minimální věk pro přepravu: </a:t>
            </a:r>
            <a:r>
              <a:rPr lang="cs-CZ" sz="3600" dirty="0">
                <a:solidFill>
                  <a:srgbClr val="000000"/>
                </a:solidFill>
              </a:rPr>
              <a:t>Zvýšen na 5 týdnů pro telata, 3 týdny pro selata, jehňata a kůzlat.</a:t>
            </a:r>
          </a:p>
        </p:txBody>
      </p:sp>
    </p:spTree>
    <p:extLst>
      <p:ext uri="{BB962C8B-B14F-4D97-AF65-F5344CB8AC3E}">
        <p14:creationId xmlns:p14="http://schemas.microsoft.com/office/powerpoint/2010/main" val="402564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0" y="889683"/>
            <a:ext cx="13442949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200" b="1" dirty="0">
                <a:solidFill>
                  <a:srgbClr val="004B30"/>
                </a:solidFill>
              </a:rPr>
              <a:t>Drůbež, Králíci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7302A71A-5D56-BA05-8AEF-2B059639248D}"/>
              </a:ext>
            </a:extLst>
          </p:cNvPr>
          <p:cNvSpPr txBox="1"/>
          <p:nvPr/>
        </p:nvSpPr>
        <p:spPr>
          <a:xfrm>
            <a:off x="435373" y="1944839"/>
            <a:ext cx="12817242" cy="459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4000" b="1" dirty="0">
                <a:solidFill>
                  <a:srgbClr val="000000"/>
                </a:solidFill>
              </a:rPr>
              <a:t>Krmivo a voda: </a:t>
            </a:r>
            <a:r>
              <a:rPr lang="cs-CZ" sz="4000" dirty="0">
                <a:solidFill>
                  <a:srgbClr val="000000"/>
                </a:solidFill>
              </a:rPr>
              <a:t>Musí být k dispozici v přiměřeném množství.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4000" b="1" dirty="0">
                <a:solidFill>
                  <a:srgbClr val="000000"/>
                </a:solidFill>
              </a:rPr>
              <a:t>Maximální doba přepravy: </a:t>
            </a:r>
            <a:r>
              <a:rPr lang="cs-CZ" sz="4000" dirty="0">
                <a:solidFill>
                  <a:srgbClr val="000000"/>
                </a:solidFill>
              </a:rPr>
              <a:t>12 hodin pro cesty na jatka, 24 hodin pro mláďata všech druhů.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4000" b="1" dirty="0">
                <a:solidFill>
                  <a:srgbClr val="000000"/>
                </a:solidFill>
              </a:rPr>
              <a:t>Transport kuřat: </a:t>
            </a:r>
            <a:r>
              <a:rPr lang="cs-CZ" sz="4000" dirty="0">
                <a:solidFill>
                  <a:srgbClr val="000000"/>
                </a:solidFill>
              </a:rPr>
              <a:t>Dokončen do 48 hodin po vylíhnutí.</a:t>
            </a:r>
          </a:p>
        </p:txBody>
      </p:sp>
    </p:spTree>
    <p:extLst>
      <p:ext uri="{BB962C8B-B14F-4D97-AF65-F5344CB8AC3E}">
        <p14:creationId xmlns:p14="http://schemas.microsoft.com/office/powerpoint/2010/main" val="425008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2576" y="866647"/>
            <a:ext cx="13442949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200" b="1" dirty="0">
                <a:solidFill>
                  <a:srgbClr val="004B30"/>
                </a:solidFill>
              </a:rPr>
              <a:t>Přeprava při extrémních teplotách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14F8E282-A618-8086-845B-6E25E6C8FEDD}"/>
              </a:ext>
            </a:extLst>
          </p:cNvPr>
          <p:cNvSpPr txBox="1"/>
          <p:nvPr/>
        </p:nvSpPr>
        <p:spPr>
          <a:xfrm>
            <a:off x="1" y="1898767"/>
            <a:ext cx="1344294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4088" lvl="1" indent="-4572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000000"/>
                </a:solidFill>
              </a:rPr>
              <a:t>Králíci a drůbež (kromě slepic na konci snášky) nesmí být přepravováni ve vozidlech bez ochrany proti větru při předpovědi teplot nižších než 10 °C v místě odeslání a v zařízení určení.</a:t>
            </a:r>
          </a:p>
          <a:p>
            <a:pPr marL="954088" lvl="1" indent="-4572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000000"/>
                </a:solidFill>
              </a:rPr>
              <a:t>Slepice na konci snášky nemohou být přepravovány, pokud nelze uvnitř vozidla zajistit teplotu alespoň 15 °C.</a:t>
            </a:r>
          </a:p>
          <a:p>
            <a:pPr marL="954088" lvl="1" indent="-4572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0000"/>
                </a:solidFill>
              </a:rPr>
              <a:t>Mrazivé teploty (pod 0 °C): </a:t>
            </a:r>
            <a:r>
              <a:rPr lang="cs-CZ" sz="2400" dirty="0">
                <a:solidFill>
                  <a:srgbClr val="000000"/>
                </a:solidFill>
              </a:rPr>
              <a:t>Vozidla musí být zakryta a cirkulace vzduchu v prostorách řízena, aby byla zvířata chráněna před větrem.</a:t>
            </a:r>
          </a:p>
          <a:p>
            <a:pPr marL="954088" lvl="1" indent="-4572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0000"/>
                </a:solidFill>
              </a:rPr>
              <a:t>Velmi nízké teploty (pod -5 °C): </a:t>
            </a:r>
            <a:r>
              <a:rPr lang="cs-CZ" sz="2400" dirty="0">
                <a:solidFill>
                  <a:srgbClr val="000000"/>
                </a:solidFill>
              </a:rPr>
              <a:t>Doba přepravy nesmí překročit 9 hodin.</a:t>
            </a:r>
          </a:p>
          <a:p>
            <a:pPr marL="954088" lvl="1" indent="-4572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0000"/>
                </a:solidFill>
              </a:rPr>
              <a:t>Vysoké teploty (25 °C až 30 °C): </a:t>
            </a:r>
            <a:r>
              <a:rPr lang="cs-CZ" sz="2400" dirty="0">
                <a:solidFill>
                  <a:srgbClr val="000000"/>
                </a:solidFill>
              </a:rPr>
              <a:t>Doba transportu mezi 10:00 a 21:00 nesmí překročit 9 hodin.</a:t>
            </a:r>
          </a:p>
          <a:p>
            <a:pPr marL="954088" lvl="1" indent="-4572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0000"/>
                </a:solidFill>
              </a:rPr>
              <a:t>Velmi vysoké teploty (nad 30 °C): </a:t>
            </a:r>
            <a:r>
              <a:rPr lang="cs-CZ" sz="2400" dirty="0">
                <a:solidFill>
                  <a:srgbClr val="000000"/>
                </a:solidFill>
              </a:rPr>
              <a:t>Transport je povolen pouze mezi 21:00 a 10:00.</a:t>
            </a:r>
          </a:p>
        </p:txBody>
      </p:sp>
    </p:spTree>
    <p:extLst>
      <p:ext uri="{BB962C8B-B14F-4D97-AF65-F5344CB8AC3E}">
        <p14:creationId xmlns:p14="http://schemas.microsoft.com/office/powerpoint/2010/main" val="49136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48369" y="768095"/>
            <a:ext cx="13346211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4800" b="1" dirty="0">
                <a:solidFill>
                  <a:srgbClr val="004B30"/>
                </a:solidFill>
              </a:rPr>
              <a:t>Welfare zvířat chovaných pro hospodářské účely podle doporučení EFSA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F4154493-0931-70BD-19CB-5FF3672F8DB8}"/>
              </a:ext>
            </a:extLst>
          </p:cNvPr>
          <p:cNvSpPr txBox="1"/>
          <p:nvPr/>
        </p:nvSpPr>
        <p:spPr>
          <a:xfrm>
            <a:off x="708806" y="2412479"/>
            <a:ext cx="12025336" cy="367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4000" b="1" dirty="0">
                <a:solidFill>
                  <a:srgbClr val="000000"/>
                </a:solidFill>
              </a:rPr>
              <a:t>Popsání současných systémů chovu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4000" b="1" dirty="0">
                <a:solidFill>
                  <a:srgbClr val="000000"/>
                </a:solidFill>
              </a:rPr>
              <a:t>Identifikace jejich rizik pro welfare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4000" b="1" dirty="0">
                <a:solidFill>
                  <a:srgbClr val="000000"/>
                </a:solidFill>
              </a:rPr>
              <a:t>Poskytnutí doporučení pro prevenci a nápravu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4000" b="1" dirty="0">
                <a:solidFill>
                  <a:srgbClr val="000000"/>
                </a:solidFill>
              </a:rPr>
              <a:t>Welfare závisí na lidech</a:t>
            </a:r>
          </a:p>
        </p:txBody>
      </p:sp>
    </p:spTree>
    <p:extLst>
      <p:ext uri="{BB962C8B-B14F-4D97-AF65-F5344CB8AC3E}">
        <p14:creationId xmlns:p14="http://schemas.microsoft.com/office/powerpoint/2010/main" val="366672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48369" y="736889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Evropský úřad pro bezpečnost potravin</a:t>
            </a:r>
          </a:p>
        </p:txBody>
      </p:sp>
      <p:pic>
        <p:nvPicPr>
          <p:cNvPr id="1030" name="Picture 6" descr="EFSA_EN">
            <a:extLst>
              <a:ext uri="{FF2B5EF4-FFF2-40B4-BE49-F238E27FC236}">
                <a16:creationId xmlns:a16="http://schemas.microsoft.com/office/drawing/2014/main" id="{D3FA62B2-2026-6D73-5C8D-BA9B285A4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579" y="1620391"/>
            <a:ext cx="523875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7B148986-490F-5BAB-914D-E29A126F7959}"/>
              </a:ext>
            </a:extLst>
          </p:cNvPr>
          <p:cNvSpPr txBox="1"/>
          <p:nvPr/>
        </p:nvSpPr>
        <p:spPr>
          <a:xfrm>
            <a:off x="240755" y="2268463"/>
            <a:ext cx="10441160" cy="4133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4000" b="1" dirty="0">
                <a:solidFill>
                  <a:srgbClr val="000000"/>
                </a:solidFill>
              </a:rPr>
              <a:t>Byl zřízen v roce 2002</a:t>
            </a:r>
          </a:p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4000" b="1" dirty="0">
                <a:solidFill>
                  <a:srgbClr val="000000"/>
                </a:solidFill>
              </a:rPr>
              <a:t>Nestranný zdroj vědeckého poradenství</a:t>
            </a:r>
          </a:p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4000" b="1" dirty="0">
                <a:solidFill>
                  <a:srgbClr val="000000"/>
                </a:solidFill>
              </a:rPr>
              <a:t>Vědecký základ pro právní předpisy</a:t>
            </a:r>
          </a:p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4000" b="1" dirty="0">
                <a:solidFill>
                  <a:srgbClr val="000000"/>
                </a:solidFill>
              </a:rPr>
              <a:t>Cílem je chránit evropské spotřebitele</a:t>
            </a:r>
          </a:p>
        </p:txBody>
      </p:sp>
    </p:spTree>
    <p:extLst>
      <p:ext uri="{BB962C8B-B14F-4D97-AF65-F5344CB8AC3E}">
        <p14:creationId xmlns:p14="http://schemas.microsoft.com/office/powerpoint/2010/main" val="203334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50318" y="731299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Dojené krávy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42314D99-5D83-19D6-EF7B-303B81859573}"/>
              </a:ext>
            </a:extLst>
          </p:cNvPr>
          <p:cNvSpPr txBox="1"/>
          <p:nvPr/>
        </p:nvSpPr>
        <p:spPr>
          <a:xfrm>
            <a:off x="6219627" y="1569765"/>
            <a:ext cx="7081514" cy="5183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800" b="1" dirty="0">
                <a:solidFill>
                  <a:srgbClr val="000000"/>
                </a:solidFill>
              </a:rPr>
              <a:t>Celková vnitřní plocha včetně lehacího boxu alespoň 9 m</a:t>
            </a:r>
            <a:r>
              <a:rPr lang="cs-CZ" sz="2800" b="1" baseline="30000" dirty="0">
                <a:solidFill>
                  <a:srgbClr val="000000"/>
                </a:solidFill>
              </a:rPr>
              <a:t>2</a:t>
            </a:r>
            <a:r>
              <a:rPr lang="cs-CZ" sz="2800" b="1" dirty="0">
                <a:solidFill>
                  <a:srgbClr val="000000"/>
                </a:solidFill>
              </a:rPr>
              <a:t> na krávu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800" b="1" dirty="0">
                <a:solidFill>
                  <a:srgbClr val="000000"/>
                </a:solidFill>
              </a:rPr>
              <a:t>Přístup do venkovního prostředí 3 m</a:t>
            </a:r>
            <a:r>
              <a:rPr lang="cs-CZ" sz="2800" b="1" baseline="30000" dirty="0">
                <a:solidFill>
                  <a:srgbClr val="000000"/>
                </a:solidFill>
              </a:rPr>
              <a:t>2</a:t>
            </a:r>
            <a:r>
              <a:rPr lang="cs-CZ" sz="2800" b="1" dirty="0">
                <a:solidFill>
                  <a:srgbClr val="000000"/>
                </a:solidFill>
              </a:rPr>
              <a:t> na krávu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800" b="1" dirty="0">
                <a:solidFill>
                  <a:srgbClr val="000000"/>
                </a:solidFill>
              </a:rPr>
              <a:t>Zákaz odrohování u dojnic, u telat jen s anestezií/analgezií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800" b="1" dirty="0">
                <a:solidFill>
                  <a:srgbClr val="000000"/>
                </a:solidFill>
              </a:rPr>
              <a:t>Všechny systémy chovu by měly mít k dispozici kartáče pro drbání</a:t>
            </a:r>
          </a:p>
        </p:txBody>
      </p:sp>
      <p:pic>
        <p:nvPicPr>
          <p:cNvPr id="4098" name="Picture 2" descr="MTS spol. s r.o. | dojnice">
            <a:extLst>
              <a:ext uri="{FF2B5EF4-FFF2-40B4-BE49-F238E27FC236}">
                <a16:creationId xmlns:a16="http://schemas.microsoft.com/office/drawing/2014/main" id="{A73A1B9D-DA0E-62B5-CC25-0A212C646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70" y="2164223"/>
            <a:ext cx="5988657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67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48369" y="707426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Telata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42314D99-5D83-19D6-EF7B-303B81859573}"/>
              </a:ext>
            </a:extLst>
          </p:cNvPr>
          <p:cNvSpPr txBox="1"/>
          <p:nvPr/>
        </p:nvSpPr>
        <p:spPr>
          <a:xfrm>
            <a:off x="96738" y="1682100"/>
            <a:ext cx="7200801" cy="5171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b="1" dirty="0">
                <a:solidFill>
                  <a:srgbClr val="000000"/>
                </a:solidFill>
              </a:rPr>
              <a:t>Držení telete s matkou po dobu alespoň 24 hodin po narození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b="1" dirty="0">
                <a:solidFill>
                  <a:srgbClr val="000000"/>
                </a:solidFill>
              </a:rPr>
              <a:t>Zákaz individuálních kotců pro telata, chov jen v malých skupinách po 2-7 telatech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Zvýšení plochy lože u telat na 3 </a:t>
            </a:r>
            <a:r>
              <a:rPr lang="cs-CZ" sz="3200" b="1" dirty="0">
                <a:solidFill>
                  <a:srgbClr val="000000"/>
                </a:solidFill>
              </a:rPr>
              <a:t>m</a:t>
            </a:r>
            <a:r>
              <a:rPr lang="cs-CZ" sz="3200" b="1" baseline="30000" dirty="0">
                <a:solidFill>
                  <a:srgbClr val="000000"/>
                </a:solidFill>
              </a:rPr>
              <a:t>2 </a:t>
            </a:r>
            <a:r>
              <a:rPr lang="cs-CZ" sz="3200" b="1" dirty="0">
                <a:solidFill>
                  <a:srgbClr val="000000"/>
                </a:solidFill>
              </a:rPr>
              <a:t>(ustájovací plocha 20 m</a:t>
            </a:r>
            <a:r>
              <a:rPr lang="cs-CZ" sz="3200" b="1" baseline="30000" dirty="0">
                <a:solidFill>
                  <a:srgbClr val="000000"/>
                </a:solidFill>
              </a:rPr>
              <a:t>2</a:t>
            </a:r>
            <a:r>
              <a:rPr lang="cs-CZ" sz="3200" b="1" dirty="0">
                <a:solidFill>
                  <a:srgbClr val="000000"/>
                </a:solidFill>
              </a:rPr>
              <a:t>/tele)</a:t>
            </a:r>
          </a:p>
        </p:txBody>
      </p:sp>
      <p:pic>
        <p:nvPicPr>
          <p:cNvPr id="5126" name="Picture 6" descr="Nový pohled na výživu telat | Náš chov - vše o chovu hospodářských zvířat">
            <a:extLst>
              <a:ext uri="{FF2B5EF4-FFF2-40B4-BE49-F238E27FC236}">
                <a16:creationId xmlns:a16="http://schemas.microsoft.com/office/drawing/2014/main" id="{9CC49E1A-A2E8-2482-4E0C-620D1F92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547" y="2287968"/>
            <a:ext cx="5720092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85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48369" y="707099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Prasata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9B829F33-DB6B-DFC0-4691-C803C29B08CC}"/>
              </a:ext>
            </a:extLst>
          </p:cNvPr>
          <p:cNvSpPr txBox="1"/>
          <p:nvPr/>
        </p:nvSpPr>
        <p:spPr>
          <a:xfrm>
            <a:off x="6016738" y="1542227"/>
            <a:ext cx="7431929" cy="5286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0000"/>
                </a:solidFill>
              </a:rPr>
              <a:t>Zákaz používání porodních klecí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0000"/>
                </a:solidFill>
              </a:rPr>
              <a:t>Porodní stání 8 až 9 m</a:t>
            </a:r>
            <a:r>
              <a:rPr lang="cs-CZ" sz="2400" b="1" baseline="30000" dirty="0">
                <a:solidFill>
                  <a:srgbClr val="000000"/>
                </a:solidFill>
              </a:rPr>
              <a:t>2</a:t>
            </a:r>
            <a:endParaRPr lang="cs-CZ" sz="2400" b="1" dirty="0">
              <a:solidFill>
                <a:srgbClr val="000000"/>
              </a:solidFill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0000"/>
                </a:solidFill>
              </a:rPr>
              <a:t>Ukončení bolestivých zákroků</a:t>
            </a:r>
          </a:p>
          <a:p>
            <a:pPr marL="1068388" lvl="1" indent="-5715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cs-CZ" b="1" kern="15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Krácení ocásků </a:t>
            </a:r>
            <a:endParaRPr lang="cs-CZ" kern="15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1068388" lvl="1" indent="-5715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cs-CZ" b="1" kern="15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Kastrace</a:t>
            </a:r>
            <a:endParaRPr lang="cs-CZ" kern="15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1068388" lvl="1" indent="-5715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cs-CZ" b="1" kern="15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Snižování zubů</a:t>
            </a:r>
            <a:endParaRPr lang="cs-CZ" b="1" dirty="0">
              <a:solidFill>
                <a:srgbClr val="000000"/>
              </a:solidFill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0000"/>
                </a:solidFill>
              </a:rPr>
              <a:t>Jen pevná podlahová plocha a více prostoru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0000"/>
                </a:solidFill>
              </a:rPr>
              <a:t>Plemenářské strategie </a:t>
            </a:r>
          </a:p>
          <a:p>
            <a:pPr marL="1068388" lvl="1" indent="-5715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cs-CZ" b="1" dirty="0">
                <a:solidFill>
                  <a:srgbClr val="000000"/>
                </a:solidFill>
              </a:rPr>
              <a:t>Omezení počtu selat tak, aby byl maximálně stejný jako počet struků</a:t>
            </a:r>
          </a:p>
        </p:txBody>
      </p:sp>
      <p:pic>
        <p:nvPicPr>
          <p:cNvPr id="1026" name="Picture 2" descr="Reference - prasata - Farmtec a.s.">
            <a:extLst>
              <a:ext uri="{FF2B5EF4-FFF2-40B4-BE49-F238E27FC236}">
                <a16:creationId xmlns:a16="http://schemas.microsoft.com/office/drawing/2014/main" id="{AA4F9BE1-D712-5082-5009-7F5DACCCC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87" y="2124447"/>
            <a:ext cx="5212800" cy="39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46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48369" y="756013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Nosnice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A877DFE-FB3D-A3ED-24BB-3FBE90B565CE}"/>
              </a:ext>
            </a:extLst>
          </p:cNvPr>
          <p:cNvSpPr txBox="1"/>
          <p:nvPr/>
        </p:nvSpPr>
        <p:spPr>
          <a:xfrm>
            <a:off x="48369" y="1798948"/>
            <a:ext cx="7321177" cy="4433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b="1" dirty="0">
                <a:solidFill>
                  <a:srgbClr val="000000"/>
                </a:solidFill>
              </a:rPr>
              <a:t>Konec klecových chovů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b="1" dirty="0">
                <a:solidFill>
                  <a:srgbClr val="000000"/>
                </a:solidFill>
              </a:rPr>
              <a:t>Menší hustota osazení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b="1" dirty="0">
                <a:solidFill>
                  <a:srgbClr val="000000"/>
                </a:solidFill>
              </a:rPr>
              <a:t>Vyvýšené hřady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b="1" dirty="0">
                <a:solidFill>
                  <a:srgbClr val="000000"/>
                </a:solidFill>
              </a:rPr>
              <a:t>Kryté výběhy s travnatou plochou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b="1" dirty="0">
                <a:solidFill>
                  <a:srgbClr val="000000"/>
                </a:solidFill>
              </a:rPr>
              <a:t>Obohacující materiál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b="1" dirty="0">
                <a:solidFill>
                  <a:srgbClr val="000000"/>
                </a:solidFill>
              </a:rPr>
              <a:t>Konec kauterizace zobáků</a:t>
            </a:r>
          </a:p>
        </p:txBody>
      </p:sp>
      <p:pic>
        <p:nvPicPr>
          <p:cNvPr id="2050" name="Picture 2" descr="ŽENA-IN - Z klece, haly, výběhu, nebo bio? Víme, za co platíte při nákupu  vajec">
            <a:extLst>
              <a:ext uri="{FF2B5EF4-FFF2-40B4-BE49-F238E27FC236}">
                <a16:creationId xmlns:a16="http://schemas.microsoft.com/office/drawing/2014/main" id="{65A18FF2-7AFE-A42C-F777-6BAE6353B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555" y="2215485"/>
            <a:ext cx="5645455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67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48369" y="681414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Klíčové události k welfaru zvířat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40FAB4D-2AD4-293D-F0DF-90BEBDDE12BC}"/>
              </a:ext>
            </a:extLst>
          </p:cNvPr>
          <p:cNvSpPr txBox="1"/>
          <p:nvPr/>
        </p:nvSpPr>
        <p:spPr>
          <a:xfrm>
            <a:off x="72008" y="1479057"/>
            <a:ext cx="8665691" cy="5442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2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Září 2018: Zahájení Evropské občanské iniciativy Konec doby klecové, vpravo loga 174 ekologických organizací podporujících tuto iniciativu</a:t>
            </a:r>
          </a:p>
          <a:p>
            <a:pPr marL="342900" lvl="0" indent="-342900" algn="just"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2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Únor 2019: Evropský parlament podpořil posílení welfare zvířat</a:t>
            </a:r>
          </a:p>
          <a:p>
            <a:pPr marL="342900" lvl="0" indent="-342900" algn="just"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2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Prosinec 2019: Rada EU požádala Evropskou komisi o přezkum pravidel o welfare </a:t>
            </a:r>
          </a:p>
          <a:p>
            <a:pPr marL="342900" lvl="0" indent="-342900" algn="just"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2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Květen 2020: Strategie Farm to Fork, zveřejnění záměru Evropské komise revidovat současná pravidla welfare zvířat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Legislativa pro welfare zvířat chovaných na farmách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Welfare zvířat během transportu 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Porážky zvířat 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Označování welfare zvířat na potravinách </a:t>
            </a:r>
          </a:p>
        </p:txBody>
      </p:sp>
      <p:pic>
        <p:nvPicPr>
          <p:cNvPr id="2" name="Picture 2" descr="Image showing logos of all participating organisations">
            <a:extLst>
              <a:ext uri="{FF2B5EF4-FFF2-40B4-BE49-F238E27FC236}">
                <a16:creationId xmlns:a16="http://schemas.microsoft.com/office/drawing/2014/main" id="{30AEAC0E-DA97-BFFF-A42A-94427FAAD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707" y="1332359"/>
            <a:ext cx="4091924" cy="562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51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48369" y="744097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Brojleři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A877DFE-FB3D-A3ED-24BB-3FBE90B565CE}"/>
              </a:ext>
            </a:extLst>
          </p:cNvPr>
          <p:cNvSpPr txBox="1"/>
          <p:nvPr/>
        </p:nvSpPr>
        <p:spPr>
          <a:xfrm>
            <a:off x="6505451" y="2196454"/>
            <a:ext cx="6747164" cy="367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4000" b="1" dirty="0">
                <a:solidFill>
                  <a:srgbClr val="000000"/>
                </a:solidFill>
              </a:rPr>
              <a:t>Menší hustota osazení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4000" b="1" dirty="0">
                <a:solidFill>
                  <a:srgbClr val="000000"/>
                </a:solidFill>
              </a:rPr>
              <a:t>Omezení rychlosti růstu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4000" b="1" dirty="0">
                <a:solidFill>
                  <a:srgbClr val="000000"/>
                </a:solidFill>
              </a:rPr>
              <a:t>Kryté výběhy s vegetací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4000" b="1" dirty="0">
                <a:solidFill>
                  <a:srgbClr val="000000"/>
                </a:solidFill>
              </a:rPr>
              <a:t>Transportovat jen vejce</a:t>
            </a:r>
          </a:p>
        </p:txBody>
      </p:sp>
      <p:pic>
        <p:nvPicPr>
          <p:cNvPr id="3074" name="Picture 2" descr="Správné svícení ve výkrmu brojlerů">
            <a:extLst>
              <a:ext uri="{FF2B5EF4-FFF2-40B4-BE49-F238E27FC236}">
                <a16:creationId xmlns:a16="http://schemas.microsoft.com/office/drawing/2014/main" id="{2A2CD8CB-A56C-5ABC-A999-15EE07440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95" y="2232246"/>
            <a:ext cx="5397365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00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E11115-3AD8-02CB-BB5D-17386184C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1790B311-8EBB-2D15-A2AC-AFB69BCA9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A061A62C-1CA0-C5A9-F6B0-19461A5C260E}"/>
              </a:ext>
            </a:extLst>
          </p:cNvPr>
          <p:cNvSpPr txBox="1"/>
          <p:nvPr/>
        </p:nvSpPr>
        <p:spPr>
          <a:xfrm>
            <a:off x="48369" y="744097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Nařízení o odlesňování EUDR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2073498B-3406-AF98-8059-BC5EEDCC4755}"/>
              </a:ext>
            </a:extLst>
          </p:cNvPr>
          <p:cNvSpPr txBox="1"/>
          <p:nvPr/>
        </p:nvSpPr>
        <p:spPr>
          <a:xfrm>
            <a:off x="528785" y="1554187"/>
            <a:ext cx="1238537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000000"/>
                </a:solidFill>
              </a:rPr>
              <a:t>Odpor členských států proti návrhu Komise, protože Komise představila návrh bez odkladu působnosti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000000"/>
                </a:solidFill>
              </a:rPr>
              <a:t>Česká republika, Lotyšsko, Estonsko, Polsko a Bulharsko požadují odklad o min. 1 rok, zavedení kategorie Země s nulovým rizikem a zjednodušení pravidel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2"/>
                </a:solidFill>
              </a:rPr>
              <a:t>Rada a Evropský parlament dosáhly předběžné dohody o cílené revizi nařízení o odlesňování, shodly se na ročním odkladu použitelnosti, výrazném zjednodušení povinností, novém režimu referenčních čísel omezeném pouze na první článek řetězce a přezkumu pravidel do 30/04/2026</a:t>
            </a: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2"/>
                </a:solidFill>
              </a:rPr>
              <a:t>Evropská komise potvrdila, že neotevře základ nařízení o produktech </a:t>
            </a:r>
            <a:r>
              <a:rPr lang="cs-CZ" sz="2400">
                <a:solidFill>
                  <a:schemeClr val="tx2"/>
                </a:solidFill>
              </a:rPr>
              <a:t>bez odlesňování, </a:t>
            </a:r>
            <a:r>
              <a:rPr lang="cs-CZ" sz="2400" dirty="0">
                <a:solidFill>
                  <a:schemeClr val="tx2"/>
                </a:solidFill>
              </a:rPr>
              <a:t>do konce dubna však připraví cílené úpravy seznamu výrobků a další zjednodušení provádění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2"/>
                </a:solidFill>
              </a:rPr>
              <a:t>Zemědělské a lesnické organizace vyzvaly k dalšímu zjednodušení nařízení o odlesňování před dubnovým přezkumem, upozorňují na přetrvávající administrativní zátěž a praktické problémy při provádění</a:t>
            </a:r>
          </a:p>
        </p:txBody>
      </p:sp>
    </p:spTree>
    <p:extLst>
      <p:ext uri="{BB962C8B-B14F-4D97-AF65-F5344CB8AC3E}">
        <p14:creationId xmlns:p14="http://schemas.microsoft.com/office/powerpoint/2010/main" val="97106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ázek 5" descr="obrazek.png">
            <a:extLst>
              <a:ext uri="{FF2B5EF4-FFF2-40B4-BE49-F238E27FC236}">
                <a16:creationId xmlns:a16="http://schemas.microsoft.com/office/drawing/2014/main" id="{BFFE22BA-960A-67C1-CB01-2C1DA4A5E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811" y="1044327"/>
            <a:ext cx="3744416" cy="427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663CD124-B9DA-88F8-10D8-3C455A625E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0541"/>
            <a:ext cx="13490227" cy="7767596"/>
          </a:xfrm>
          <a:prstGeom prst="rect">
            <a:avLst/>
          </a:prstGeom>
        </p:spPr>
      </p:pic>
      <p:sp>
        <p:nvSpPr>
          <p:cNvPr id="69636" name="TextovéPole 6">
            <a:extLst>
              <a:ext uri="{FF2B5EF4-FFF2-40B4-BE49-F238E27FC236}">
                <a16:creationId xmlns:a16="http://schemas.microsoft.com/office/drawing/2014/main" id="{EC8D9035-2665-59F2-4BC1-DEA287795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2826" y="1189039"/>
            <a:ext cx="3529013" cy="13223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5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8000" b="1" i="1" dirty="0">
                <a:solidFill>
                  <a:srgbClr val="004B30"/>
                </a:solidFill>
                <a:latin typeface="+mn-lt"/>
              </a:rPr>
              <a:t>Závěr</a:t>
            </a:r>
          </a:p>
        </p:txBody>
      </p:sp>
      <p:sp>
        <p:nvSpPr>
          <p:cNvPr id="69637" name="TextovéPole 8">
            <a:extLst>
              <a:ext uri="{FF2B5EF4-FFF2-40B4-BE49-F238E27FC236}">
                <a16:creationId xmlns:a16="http://schemas.microsoft.com/office/drawing/2014/main" id="{A1CE9222-E9C7-08FA-B726-2616D04D54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755" y="3833813"/>
            <a:ext cx="4642618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5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3200" b="1" i="1" dirty="0">
                <a:solidFill>
                  <a:srgbClr val="004B30"/>
                </a:solidFill>
                <a:latin typeface="+mn-lt"/>
              </a:rPr>
              <a:t>Děkuji za pozornost</a:t>
            </a:r>
          </a:p>
        </p:txBody>
      </p:sp>
      <p:sp>
        <p:nvSpPr>
          <p:cNvPr id="69638" name="TextovéPole 9">
            <a:extLst>
              <a:ext uri="{FF2B5EF4-FFF2-40B4-BE49-F238E27FC236}">
                <a16:creationId xmlns:a16="http://schemas.microsoft.com/office/drawing/2014/main" id="{57EEFD14-DA4D-8760-870D-E1ED0620D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63" y="4621214"/>
            <a:ext cx="3705225" cy="9540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5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2800" b="1" i="1" dirty="0">
                <a:solidFill>
                  <a:srgbClr val="004B30"/>
                </a:solidFill>
                <a:latin typeface="+mn-lt"/>
              </a:rPr>
              <a:t>AUTOR</a:t>
            </a:r>
            <a:r>
              <a:rPr lang="cs-CZ" altLang="cs-CZ" sz="2800" b="1" i="1" dirty="0">
                <a:solidFill>
                  <a:srgbClr val="004B30"/>
                </a:solidFill>
                <a:latin typeface="Arial" panose="020B060402020202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2800" b="1" i="1" dirty="0">
                <a:solidFill>
                  <a:srgbClr val="004B30"/>
                </a:solidFill>
                <a:latin typeface="Arial" panose="020B0604020202020204" pitchFamily="34" charset="0"/>
              </a:rPr>
              <a:t>Ing. Tomáš Nejedlý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640FAB4D-2AD4-293D-F0DF-90BEBDDE12BC}"/>
              </a:ext>
            </a:extLst>
          </p:cNvPr>
          <p:cNvSpPr txBox="1"/>
          <p:nvPr/>
        </p:nvSpPr>
        <p:spPr>
          <a:xfrm>
            <a:off x="215544" y="1764407"/>
            <a:ext cx="13011860" cy="5016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Květen 2021: Evropský parlament podpořil postupný zákaz klecových chovů v EU</a:t>
            </a: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Červenec 2021: Evropská komise potvrdila podporu zákazu klecových chovů v EU. Komise pověřila EFSA ke zpracování celkem 11 posudků</a:t>
            </a:r>
          </a:p>
          <a:p>
            <a:pPr marL="342900" indent="-342900" algn="just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Červenec 2021: Rada EU podpořila zákaz klecových chovů v EU</a:t>
            </a:r>
          </a:p>
          <a:p>
            <a:pPr marL="342900" indent="-342900" algn="just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rgbClr val="000000"/>
                </a:solidFill>
                <a:ea typeface="Calibri" panose="020F0502020204030204" pitchFamily="34" charset="0"/>
              </a:rPr>
              <a:t>Září 2022 - Květen 2023: EFSA postupně zveřejnila všech 11 posudků k welfare zvířat</a:t>
            </a: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Září 2023: Revize pravidel pro welfare zvířat včetně označování welfare zvířat</a:t>
            </a: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600" b="1" u="sng" dirty="0">
                <a:solidFill>
                  <a:srgbClr val="000000"/>
                </a:solidFill>
                <a:ea typeface="Calibri" panose="020F0502020204030204" pitchFamily="34" charset="0"/>
              </a:rPr>
              <a:t>6. 12. 2023: Zveřejnění r</a:t>
            </a:r>
            <a:r>
              <a:rPr lang="cs-CZ" sz="2600" b="1" u="sng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evize pravidel pro welfare zvířat během transportu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D8CECF15-2995-15DC-BA13-D0D8231C6501}"/>
              </a:ext>
            </a:extLst>
          </p:cNvPr>
          <p:cNvSpPr txBox="1"/>
          <p:nvPr/>
        </p:nvSpPr>
        <p:spPr>
          <a:xfrm>
            <a:off x="96739" y="900311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Klíčové události k welfaru zvířat</a:t>
            </a:r>
          </a:p>
        </p:txBody>
      </p:sp>
    </p:spTree>
    <p:extLst>
      <p:ext uri="{BB962C8B-B14F-4D97-AF65-F5344CB8AC3E}">
        <p14:creationId xmlns:p14="http://schemas.microsoft.com/office/powerpoint/2010/main" val="324675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C28C17-E49A-C1A9-23AD-D1AD67FAE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DE9574E2-C189-C3CC-F726-B5334F86F7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D3BEF3E-9E4C-6E05-9683-8A251D6CAF68}"/>
              </a:ext>
            </a:extLst>
          </p:cNvPr>
          <p:cNvSpPr txBox="1"/>
          <p:nvPr/>
        </p:nvSpPr>
        <p:spPr>
          <a:xfrm>
            <a:off x="215544" y="1764407"/>
            <a:ext cx="13011860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chemeClr val="tx2"/>
                </a:solidFill>
                <a:ea typeface="Calibri" panose="020F0502020204030204" pitchFamily="34" charset="0"/>
              </a:rPr>
              <a:t>Leden </a:t>
            </a:r>
            <a:r>
              <a:rPr lang="cs-CZ" sz="26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2024: </a:t>
            </a:r>
            <a:r>
              <a:rPr lang="cs-CZ" sz="2600" dirty="0">
                <a:solidFill>
                  <a:schemeClr val="tx2"/>
                </a:solidFill>
              </a:rPr>
              <a:t>Evropská veřejná ochránkyně práv, ombudsmanka Emily </a:t>
            </a:r>
            <a:r>
              <a:rPr lang="cs-CZ" sz="2600" dirty="0" err="1">
                <a:solidFill>
                  <a:schemeClr val="tx2"/>
                </a:solidFill>
              </a:rPr>
              <a:t>O´Reilly</a:t>
            </a:r>
            <a:r>
              <a:rPr lang="cs-CZ" sz="2600" dirty="0">
                <a:solidFill>
                  <a:schemeClr val="tx2"/>
                </a:solidFill>
              </a:rPr>
              <a:t>, zahájila vyšetřování v souvislosti s rozhodnutím Komise nezveřejnit návrh na zákaz klecových chovů pro hospodářská zvířata v Evropské Unii. 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chemeClr val="tx2"/>
                </a:solidFill>
                <a:ea typeface="Calibri" panose="020F0502020204030204" pitchFamily="34" charset="0"/>
              </a:rPr>
              <a:t>Březen </a:t>
            </a:r>
            <a:r>
              <a:rPr lang="cs-CZ" sz="26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2024: </a:t>
            </a:r>
            <a:r>
              <a:rPr lang="cs-CZ" sz="2600" dirty="0">
                <a:solidFill>
                  <a:schemeClr val="tx2"/>
                </a:solidFill>
              </a:rPr>
              <a:t>Evropské nevládní environmentální organizace a organizace zastupující práva zvířat žalují Evropskou komisi kvůli nepředložení legislativních návrhů omezujících klecové chovy hospodářských zvířat v Evropské Unii</a:t>
            </a:r>
          </a:p>
          <a:p>
            <a:pPr marL="342900" lvl="0" indent="-342900" algn="just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chemeClr val="tx2"/>
                </a:solidFill>
                <a:ea typeface="Calibri" panose="020F0502020204030204" pitchFamily="34" charset="0"/>
              </a:rPr>
              <a:t>Červen </a:t>
            </a:r>
            <a:r>
              <a:rPr lang="cs-CZ" sz="26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2024: </a:t>
            </a:r>
            <a:r>
              <a:rPr lang="cs-CZ" sz="2600" dirty="0">
                <a:solidFill>
                  <a:schemeClr val="tx2"/>
                </a:solidFill>
              </a:rPr>
              <a:t>Členské státy Evropské Unie uvítaly potřebu aktualizovaných pravidel pro zajištění ochrany zvířat během přepravy, někteří upozornili na nedostatečné odůvodnění některých Komisí navrhovaných opatření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chemeClr val="tx2"/>
                </a:solidFill>
                <a:ea typeface="Calibri" panose="020F0502020204030204" pitchFamily="34" charset="0"/>
              </a:rPr>
              <a:t>Červenec </a:t>
            </a:r>
            <a:r>
              <a:rPr lang="cs-CZ" sz="26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2024:</a:t>
            </a:r>
            <a:r>
              <a:rPr lang="cs-CZ" sz="2600" dirty="0">
                <a:solidFill>
                  <a:schemeClr val="tx2"/>
                </a:solidFill>
              </a:rPr>
              <a:t>Evropská nevládní organizace zastupující práva zvířat vyzvala Evropskou komisi k předložení chybějících návrhů právních předpisů v oblasti </a:t>
            </a:r>
            <a:r>
              <a:rPr lang="cs-CZ" sz="2600" dirty="0" err="1">
                <a:solidFill>
                  <a:schemeClr val="tx2"/>
                </a:solidFill>
              </a:rPr>
              <a:t>welfare</a:t>
            </a:r>
            <a:r>
              <a:rPr lang="cs-CZ" sz="2600" dirty="0">
                <a:solidFill>
                  <a:schemeClr val="tx2"/>
                </a:solidFill>
              </a:rPr>
              <a:t> zvířat včetně zákazu klecových chovů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0E71B92-EE89-834A-349B-5487DEE8EDB9}"/>
              </a:ext>
            </a:extLst>
          </p:cNvPr>
          <p:cNvSpPr txBox="1"/>
          <p:nvPr/>
        </p:nvSpPr>
        <p:spPr>
          <a:xfrm>
            <a:off x="96739" y="900311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Klíčové události k welfaru zvířat</a:t>
            </a:r>
          </a:p>
        </p:txBody>
      </p:sp>
    </p:spTree>
    <p:extLst>
      <p:ext uri="{BB962C8B-B14F-4D97-AF65-F5344CB8AC3E}">
        <p14:creationId xmlns:p14="http://schemas.microsoft.com/office/powerpoint/2010/main" val="235821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8DE0CC-EE06-D44A-7871-F9DD1C939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E32C80E1-4AB9-98B5-FA03-4B37F3A524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8AE764D1-77BE-7CF4-D7F6-1EC24253630B}"/>
              </a:ext>
            </a:extLst>
          </p:cNvPr>
          <p:cNvSpPr txBox="1"/>
          <p:nvPr/>
        </p:nvSpPr>
        <p:spPr>
          <a:xfrm>
            <a:off x="215545" y="1548383"/>
            <a:ext cx="13011860" cy="5460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400" dirty="0">
                <a:solidFill>
                  <a:schemeClr val="tx2"/>
                </a:solidFill>
                <a:ea typeface="Calibri" panose="020F0502020204030204" pitchFamily="34" charset="0"/>
              </a:rPr>
              <a:t>Září 2024: </a:t>
            </a:r>
            <a:r>
              <a:rPr lang="cs-CZ" sz="2400" dirty="0">
                <a:solidFill>
                  <a:schemeClr val="tx2"/>
                </a:solidFill>
              </a:rPr>
              <a:t>Technická jednání členských států Evropské Unie o návrhu Evropské komise k </a:t>
            </a:r>
            <a:r>
              <a:rPr lang="cs-CZ" sz="2400" dirty="0" err="1">
                <a:solidFill>
                  <a:schemeClr val="tx2"/>
                </a:solidFill>
              </a:rPr>
              <a:t>welfare</a:t>
            </a:r>
            <a:r>
              <a:rPr lang="cs-CZ" sz="2400" dirty="0">
                <a:solidFill>
                  <a:schemeClr val="tx2"/>
                </a:solidFill>
              </a:rPr>
              <a:t> zvířat během transportu byla zahájena</a:t>
            </a: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400" dirty="0">
                <a:solidFill>
                  <a:schemeClr val="tx2"/>
                </a:solidFill>
                <a:ea typeface="Calibri" panose="020F0502020204030204" pitchFamily="34" charset="0"/>
              </a:rPr>
              <a:t>Prosinec </a:t>
            </a:r>
            <a:r>
              <a:rPr lang="cs-CZ" sz="24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2024: </a:t>
            </a:r>
            <a:r>
              <a:rPr lang="cs-CZ" sz="2400" dirty="0">
                <a:solidFill>
                  <a:schemeClr val="tx2"/>
                </a:solidFill>
              </a:rPr>
              <a:t>Evropský parlament zahájil projednávání návrhu Evropské komise k </a:t>
            </a:r>
            <a:r>
              <a:rPr lang="cs-CZ" sz="2400" dirty="0" err="1">
                <a:solidFill>
                  <a:schemeClr val="tx2"/>
                </a:solidFill>
              </a:rPr>
              <a:t>welfare</a:t>
            </a:r>
            <a:r>
              <a:rPr lang="cs-CZ" sz="2400" dirty="0">
                <a:solidFill>
                  <a:schemeClr val="tx2"/>
                </a:solidFill>
              </a:rPr>
              <a:t> zvířat během transportu</a:t>
            </a: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400" dirty="0">
                <a:solidFill>
                  <a:schemeClr val="tx2"/>
                </a:solidFill>
                <a:ea typeface="Calibri" panose="020F0502020204030204" pitchFamily="34" charset="0"/>
              </a:rPr>
              <a:t>Únor </a:t>
            </a:r>
            <a:r>
              <a:rPr lang="cs-CZ" sz="24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2025: </a:t>
            </a:r>
            <a:r>
              <a:rPr lang="cs-CZ" sz="2400" dirty="0">
                <a:solidFill>
                  <a:schemeClr val="tx2"/>
                </a:solidFill>
              </a:rPr>
              <a:t>Komisař pro zdraví a </a:t>
            </a:r>
            <a:r>
              <a:rPr lang="cs-CZ" sz="2400" dirty="0" err="1">
                <a:solidFill>
                  <a:schemeClr val="tx2"/>
                </a:solidFill>
              </a:rPr>
              <a:t>welfare</a:t>
            </a:r>
            <a:r>
              <a:rPr lang="cs-CZ" sz="2400" dirty="0">
                <a:solidFill>
                  <a:schemeClr val="tx2"/>
                </a:solidFill>
              </a:rPr>
              <a:t> zvířat podpořil důsledné prosazování norem Evropské unie v oblasti </a:t>
            </a:r>
            <a:r>
              <a:rPr lang="cs-CZ" sz="2400" dirty="0" err="1">
                <a:solidFill>
                  <a:schemeClr val="tx2"/>
                </a:solidFill>
              </a:rPr>
              <a:t>welfare</a:t>
            </a:r>
            <a:r>
              <a:rPr lang="cs-CZ" sz="2400" dirty="0">
                <a:solidFill>
                  <a:schemeClr val="tx2"/>
                </a:solidFill>
              </a:rPr>
              <a:t> zvířat v rámci obchodních dohod se třetími zeměmi</a:t>
            </a: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400" dirty="0">
                <a:solidFill>
                  <a:schemeClr val="tx2"/>
                </a:solidFill>
                <a:ea typeface="Calibri" panose="020F0502020204030204" pitchFamily="34" charset="0"/>
              </a:rPr>
              <a:t>Březen 2025: </a:t>
            </a:r>
            <a:r>
              <a:rPr lang="cs-CZ" sz="2400" dirty="0">
                <a:solidFill>
                  <a:schemeClr val="tx2"/>
                </a:solidFill>
              </a:rPr>
              <a:t>Výbor Evropského parlamentu pro zemědělství a rozvoj venkova projednal návrh stanoviska k </a:t>
            </a:r>
            <a:r>
              <a:rPr lang="cs-CZ" sz="2400" dirty="0" err="1">
                <a:solidFill>
                  <a:schemeClr val="tx2"/>
                </a:solidFill>
              </a:rPr>
              <a:t>welfare</a:t>
            </a:r>
            <a:r>
              <a:rPr lang="cs-CZ" sz="2400" dirty="0">
                <a:solidFill>
                  <a:schemeClr val="tx2"/>
                </a:solidFill>
              </a:rPr>
              <a:t> zvířat, zpravodajové nebyli schopni se shodnout na hlavních aspektech návrhu Komise</a:t>
            </a: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400" dirty="0">
                <a:solidFill>
                  <a:schemeClr val="tx2"/>
                </a:solidFill>
                <a:ea typeface="Calibri" panose="020F0502020204030204" pitchFamily="34" charset="0"/>
              </a:rPr>
              <a:t>Březen </a:t>
            </a:r>
            <a:r>
              <a:rPr lang="cs-CZ" sz="24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2025: </a:t>
            </a:r>
            <a:r>
              <a:rPr lang="cs-CZ" sz="2400" dirty="0">
                <a:solidFill>
                  <a:schemeClr val="tx2"/>
                </a:solidFill>
              </a:rPr>
              <a:t>Výbory Evropského parlamentu pro zemědělství a rozvoj venkova a pro dopravu představily návrh stanoviska k </a:t>
            </a:r>
            <a:r>
              <a:rPr lang="cs-CZ" sz="2400" dirty="0" err="1">
                <a:solidFill>
                  <a:schemeClr val="tx2"/>
                </a:solidFill>
              </a:rPr>
              <a:t>welfare</a:t>
            </a:r>
            <a:r>
              <a:rPr lang="cs-CZ" sz="2400" dirty="0">
                <a:solidFill>
                  <a:schemeClr val="tx2"/>
                </a:solidFill>
              </a:rPr>
              <a:t> zvířat během transportu, pozměňovací návrhy bylo možné předkládat do dubna 2025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0012180-271D-6E10-7E0D-7A29923E5F99}"/>
              </a:ext>
            </a:extLst>
          </p:cNvPr>
          <p:cNvSpPr txBox="1"/>
          <p:nvPr/>
        </p:nvSpPr>
        <p:spPr>
          <a:xfrm>
            <a:off x="96739" y="900311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Klíčové události k welfaru zvířat</a:t>
            </a:r>
          </a:p>
        </p:txBody>
      </p:sp>
    </p:spTree>
    <p:extLst>
      <p:ext uri="{BB962C8B-B14F-4D97-AF65-F5344CB8AC3E}">
        <p14:creationId xmlns:p14="http://schemas.microsoft.com/office/powerpoint/2010/main" val="43248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DBEBC-F543-E1E2-7F7B-D70144392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BDEC87FB-EE15-35BD-E14F-831FC94EE9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0FA4464-DD20-1979-9DA8-0DD3DDB9CC62}"/>
              </a:ext>
            </a:extLst>
          </p:cNvPr>
          <p:cNvSpPr txBox="1"/>
          <p:nvPr/>
        </p:nvSpPr>
        <p:spPr>
          <a:xfrm>
            <a:off x="215545" y="1990717"/>
            <a:ext cx="13011860" cy="488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chemeClr val="tx2"/>
                </a:solidFill>
                <a:ea typeface="Calibri" panose="020F0502020204030204" pitchFamily="34" charset="0"/>
              </a:rPr>
              <a:t>Červen 2025: </a:t>
            </a:r>
            <a:r>
              <a:rPr lang="cs-CZ" sz="2600" dirty="0">
                <a:solidFill>
                  <a:schemeClr val="tx2"/>
                </a:solidFill>
              </a:rPr>
              <a:t>Itálie s podporou Česka a dalších jedenácti členských států Evropské Unie vyzvala Evropskou komisi k zohlednění specifik živočišné výroby při revizi právních předpisů o </a:t>
            </a:r>
            <a:r>
              <a:rPr lang="cs-CZ" sz="2600" dirty="0" err="1">
                <a:solidFill>
                  <a:schemeClr val="tx2"/>
                </a:solidFill>
              </a:rPr>
              <a:t>welfare</a:t>
            </a:r>
            <a:r>
              <a:rPr lang="cs-CZ" sz="2600" dirty="0">
                <a:solidFill>
                  <a:schemeClr val="tx2"/>
                </a:solidFill>
              </a:rPr>
              <a:t> zvířat během transportu a k zabránění zavádění neúnosných opatření i neobhajitelných nákladů na dopravu zvířat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chemeClr val="tx2"/>
                </a:solidFill>
                <a:ea typeface="Calibri" panose="020F0502020204030204" pitchFamily="34" charset="0"/>
              </a:rPr>
              <a:t>Říjen 2025: </a:t>
            </a:r>
            <a:r>
              <a:rPr lang="cs-CZ" sz="2600" dirty="0">
                <a:solidFill>
                  <a:schemeClr val="tx2"/>
                </a:solidFill>
              </a:rPr>
              <a:t>Vyjednávání o pravidlech přepravy zvířat v Evropském parlamentu byla zpomalena. významné rozpory mezi spolu-zpravodaji ovlivňují další postup reformy </a:t>
            </a:r>
            <a:r>
              <a:rPr lang="cs-CZ" sz="2600" dirty="0" err="1">
                <a:solidFill>
                  <a:schemeClr val="tx2"/>
                </a:solidFill>
              </a:rPr>
              <a:t>welfare</a:t>
            </a:r>
            <a:r>
              <a:rPr lang="cs-CZ" sz="2600" dirty="0">
                <a:solidFill>
                  <a:schemeClr val="tx2"/>
                </a:solidFill>
              </a:rPr>
              <a:t> zvířat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chemeClr val="tx2"/>
                </a:solidFill>
                <a:ea typeface="Calibri" panose="020F0502020204030204" pitchFamily="34" charset="0"/>
              </a:rPr>
              <a:t>Únor 2026: </a:t>
            </a:r>
            <a:r>
              <a:rPr lang="cs-CZ" sz="2600" dirty="0">
                <a:solidFill>
                  <a:schemeClr val="tx2"/>
                </a:solidFill>
              </a:rPr>
              <a:t>Rada pokračuje v projednávání revize pravidel pro přepravu zvířat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solidFill>
                  <a:schemeClr val="tx2"/>
                </a:solidFill>
                <a:ea typeface="Calibri" panose="020F0502020204030204" pitchFamily="34" charset="0"/>
              </a:rPr>
              <a:t>? 2026 ?: Komise plánuje zveřejnění zbývajících předpisů k revizi </a:t>
            </a:r>
            <a:r>
              <a:rPr lang="cs-CZ" sz="2600" dirty="0" err="1">
                <a:solidFill>
                  <a:schemeClr val="tx2"/>
                </a:solidFill>
                <a:ea typeface="Calibri" panose="020F0502020204030204" pitchFamily="34" charset="0"/>
              </a:rPr>
              <a:t>welfare</a:t>
            </a:r>
            <a:r>
              <a:rPr lang="cs-CZ" sz="2600" dirty="0">
                <a:solidFill>
                  <a:schemeClr val="tx2"/>
                </a:solidFill>
                <a:ea typeface="Calibri" panose="020F0502020204030204" pitchFamily="34" charset="0"/>
              </a:rPr>
              <a:t> zvířat, pravidla v chovech, pravidla během porážky a značení </a:t>
            </a:r>
            <a:r>
              <a:rPr lang="cs-CZ" sz="2600" dirty="0" err="1">
                <a:solidFill>
                  <a:schemeClr val="tx2"/>
                </a:solidFill>
                <a:ea typeface="Calibri" panose="020F0502020204030204" pitchFamily="34" charset="0"/>
              </a:rPr>
              <a:t>welfare</a:t>
            </a:r>
            <a:r>
              <a:rPr lang="cs-CZ" sz="2600" dirty="0">
                <a:solidFill>
                  <a:schemeClr val="tx2"/>
                </a:solidFill>
                <a:ea typeface="Calibri" panose="020F0502020204030204" pitchFamily="34" charset="0"/>
              </a:rPr>
              <a:t> </a:t>
            </a:r>
            <a:r>
              <a:rPr lang="cs-CZ" sz="2600">
                <a:solidFill>
                  <a:schemeClr val="tx2"/>
                </a:solidFill>
                <a:ea typeface="Calibri" panose="020F0502020204030204" pitchFamily="34" charset="0"/>
              </a:rPr>
              <a:t>na potravinách</a:t>
            </a:r>
            <a:endParaRPr lang="cs-CZ" sz="2600" dirty="0">
              <a:solidFill>
                <a:schemeClr val="tx2"/>
              </a:solidFill>
              <a:ea typeface="Calibri" panose="020F050202020403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6DE75115-FEE0-E37C-0120-03D2C7AACECE}"/>
              </a:ext>
            </a:extLst>
          </p:cNvPr>
          <p:cNvSpPr txBox="1"/>
          <p:nvPr/>
        </p:nvSpPr>
        <p:spPr>
          <a:xfrm>
            <a:off x="96739" y="900311"/>
            <a:ext cx="1334621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400" b="1" dirty="0">
                <a:solidFill>
                  <a:srgbClr val="004B30"/>
                </a:solidFill>
              </a:rPr>
              <a:t>Klíčové události k welfaru zvířat</a:t>
            </a:r>
          </a:p>
        </p:txBody>
      </p:sp>
    </p:spTree>
    <p:extLst>
      <p:ext uri="{BB962C8B-B14F-4D97-AF65-F5344CB8AC3E}">
        <p14:creationId xmlns:p14="http://schemas.microsoft.com/office/powerpoint/2010/main" val="394982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0" y="1088428"/>
            <a:ext cx="13442949" cy="65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4600" b="1" dirty="0">
                <a:solidFill>
                  <a:srgbClr val="004B30"/>
                </a:solidFill>
              </a:rPr>
              <a:t>Návrh k welfaru zvířat během transportu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538B29E-EC8F-4A3F-5081-866365947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5611" y="2268463"/>
            <a:ext cx="5138936" cy="4377684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E5EFB0AF-675C-E4B3-B61D-63D94048D706}"/>
              </a:ext>
            </a:extLst>
          </p:cNvPr>
          <p:cNvSpPr txBox="1"/>
          <p:nvPr/>
        </p:nvSpPr>
        <p:spPr>
          <a:xfrm>
            <a:off x="528787" y="2041259"/>
            <a:ext cx="698477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Sledování polohy: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 Vozidla musí být vybavena systémem sledování v reálném čase.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Pravidla pro třetí </a:t>
            </a:r>
            <a:r>
              <a:rPr lang="cs-CZ" sz="2800" b="1" dirty="0">
                <a:solidFill>
                  <a:srgbClr val="000000"/>
                </a:solidFill>
              </a:rPr>
              <a:t>z</a:t>
            </a:r>
            <a:r>
              <a:rPr lang="cs-CZ" sz="2800" b="1" i="0" dirty="0">
                <a:solidFill>
                  <a:srgbClr val="000000"/>
                </a:solidFill>
                <a:effectLst/>
              </a:rPr>
              <a:t>emě: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 EU normy se vztahují i na cesty končící ve třetích zemích.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Dodržování pravidel: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 Hospodářské subjekty musí zajistit dodržování pravidel až do místa určení ve třetích zemích.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sz="2800" b="1" i="0">
                <a:solidFill>
                  <a:srgbClr val="000000"/>
                </a:solidFill>
                <a:effectLst/>
              </a:rPr>
              <a:t>Možnost zpřísnění </a:t>
            </a:r>
            <a:r>
              <a:rPr lang="cs-CZ" sz="2800" b="1" dirty="0">
                <a:solidFill>
                  <a:srgbClr val="000000"/>
                </a:solidFill>
              </a:rPr>
              <a:t>p</a:t>
            </a:r>
            <a:r>
              <a:rPr lang="cs-CZ" sz="2800" b="1" i="0">
                <a:solidFill>
                  <a:srgbClr val="000000"/>
                </a:solidFill>
                <a:effectLst/>
              </a:rPr>
              <a:t>ravidel</a:t>
            </a:r>
            <a:r>
              <a:rPr lang="cs-CZ" sz="2800" b="1" i="0" dirty="0">
                <a:solidFill>
                  <a:srgbClr val="000000"/>
                </a:solidFill>
                <a:effectLst/>
              </a:rPr>
              <a:t>: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 Členské státy mohou nastavit přísnější pravidla</a:t>
            </a:r>
          </a:p>
        </p:txBody>
      </p:sp>
    </p:spTree>
    <p:extLst>
      <p:ext uri="{BB962C8B-B14F-4D97-AF65-F5344CB8AC3E}">
        <p14:creationId xmlns:p14="http://schemas.microsoft.com/office/powerpoint/2010/main" val="3151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1" y="682108"/>
            <a:ext cx="13442949" cy="65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4600" b="1" dirty="0">
                <a:solidFill>
                  <a:srgbClr val="004B30"/>
                </a:solidFill>
              </a:rPr>
              <a:t>Prostorové požadavky</a:t>
            </a: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7E5ABAE4-B619-1DA8-EDDD-7834FBA984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203207"/>
              </p:ext>
            </p:extLst>
          </p:nvPr>
        </p:nvGraphicFramePr>
        <p:xfrm>
          <a:off x="1408933" y="1548383"/>
          <a:ext cx="4984403" cy="51991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2420">
                  <a:extLst>
                    <a:ext uri="{9D8B030D-6E8A-4147-A177-3AD203B41FA5}">
                      <a16:colId xmlns:a16="http://schemas.microsoft.com/office/drawing/2014/main" val="3201143691"/>
                    </a:ext>
                  </a:extLst>
                </a:gridCol>
                <a:gridCol w="843469">
                  <a:extLst>
                    <a:ext uri="{9D8B030D-6E8A-4147-A177-3AD203B41FA5}">
                      <a16:colId xmlns:a16="http://schemas.microsoft.com/office/drawing/2014/main" val="3186558660"/>
                    </a:ext>
                  </a:extLst>
                </a:gridCol>
                <a:gridCol w="926098">
                  <a:extLst>
                    <a:ext uri="{9D8B030D-6E8A-4147-A177-3AD203B41FA5}">
                      <a16:colId xmlns:a16="http://schemas.microsoft.com/office/drawing/2014/main" val="2696417614"/>
                    </a:ext>
                  </a:extLst>
                </a:gridCol>
                <a:gridCol w="900752">
                  <a:extLst>
                    <a:ext uri="{9D8B030D-6E8A-4147-A177-3AD203B41FA5}">
                      <a16:colId xmlns:a16="http://schemas.microsoft.com/office/drawing/2014/main" val="1044584356"/>
                    </a:ext>
                  </a:extLst>
                </a:gridCol>
                <a:gridCol w="981664">
                  <a:extLst>
                    <a:ext uri="{9D8B030D-6E8A-4147-A177-3AD203B41FA5}">
                      <a16:colId xmlns:a16="http://schemas.microsoft.com/office/drawing/2014/main" val="4074403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Prasata</a:t>
                      </a: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Koňovití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Skot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Ovce a kozy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extLst>
                  <a:ext uri="{0D108BD9-81ED-4DB2-BD59-A6C34878D82A}">
                    <a16:rowId xmlns:a16="http://schemas.microsoft.com/office/drawing/2014/main" val="3042366285"/>
                  </a:ext>
                </a:extLst>
              </a:tr>
              <a:tr h="3099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Živá hmotnost</a:t>
                      </a:r>
                      <a:r>
                        <a:rPr lang="en-IE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[kg]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1008126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k=0,027</a:t>
                      </a:r>
                      <a:r>
                        <a:rPr lang="cs-CZ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05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</a:t>
                      </a:r>
                      <a:r>
                        <a:rPr lang="cs-CZ" sz="1050" kern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cs-CZ" sz="105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1008126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k=0,029</a:t>
                      </a:r>
                      <a:r>
                        <a:rPr lang="cs-CZ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05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</a:t>
                      </a:r>
                      <a:r>
                        <a:rPr lang="cs-CZ" sz="1050" kern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cs-CZ" sz="105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1008126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k=0,034</a:t>
                      </a:r>
                      <a:r>
                        <a:rPr lang="cs-CZ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05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</a:t>
                      </a:r>
                      <a:r>
                        <a:rPr lang="cs-CZ" sz="1050" kern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cs-CZ" sz="105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1008126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k=0,037</a:t>
                      </a:r>
                      <a:r>
                        <a:rPr lang="cs-CZ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05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</a:t>
                      </a:r>
                      <a:r>
                        <a:rPr lang="cs-CZ" sz="1050" kern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cs-CZ" sz="105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extLst>
                  <a:ext uri="{0D108BD9-81ED-4DB2-BD59-A6C34878D82A}">
                    <a16:rowId xmlns:a16="http://schemas.microsoft.com/office/drawing/2014/main" val="3919143892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0,23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0,32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extLst>
                  <a:ext uri="{0D108BD9-81ED-4DB2-BD59-A6C34878D82A}">
                    <a16:rowId xmlns:a16="http://schemas.microsoft.com/office/drawing/2014/main" val="3328199666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0,37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0,46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extLst>
                  <a:ext uri="{0D108BD9-81ED-4DB2-BD59-A6C34878D82A}">
                    <a16:rowId xmlns:a16="http://schemas.microsoft.com/office/drawing/2014/main" val="808534316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0,48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0,52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0,66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extLst>
                  <a:ext uri="{0D108BD9-81ED-4DB2-BD59-A6C34878D82A}">
                    <a16:rowId xmlns:a16="http://schemas.microsoft.com/office/drawing/2014/main" val="1566412067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0,58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0,63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0,73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extLst>
                  <a:ext uri="{0D108BD9-81ED-4DB2-BD59-A6C34878D82A}">
                    <a16:rowId xmlns:a16="http://schemas.microsoft.com/office/drawing/2014/main" val="270847171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0,68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0,73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0,85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rowSpan="2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extLst>
                  <a:ext uri="{0D108BD9-81ED-4DB2-BD59-A6C34878D82A}">
                    <a16:rowId xmlns:a16="http://schemas.microsoft.com/office/drawing/2014/main" val="1220461098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0,76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0,82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0,96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2952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175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0,84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0,91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1,06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96419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0,92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1,16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780981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1,08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1,26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506359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1,07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1,16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1,35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69826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275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1,14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1,23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1,44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188130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1,21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1,31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1,52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2194539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325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1,28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1,38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1,61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3333427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1,34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1,45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1,69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384772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375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1,52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1,77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383987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1,47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1,59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1,85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44110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1,71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32790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1,84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2,14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151238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1,96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2,28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087458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2,08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2,42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9797206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2,19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2,55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571211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2,68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1630444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2,41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2,81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53774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2,52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2,93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182088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3,05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669916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3,17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476707"/>
                  </a:ext>
                </a:extLst>
              </a:tr>
              <a:tr h="148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3,29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80315"/>
                  </a:ext>
                </a:extLst>
              </a:tr>
              <a:tr h="1740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0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cs-CZ" sz="10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 anchor="b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3,40</a:t>
                      </a:r>
                      <a:endParaRPr lang="cs-CZ" sz="10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2641" marR="52641" marT="0" marB="0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399509"/>
                  </a:ext>
                </a:extLst>
              </a:tr>
            </a:tbl>
          </a:graphicData>
        </a:graphic>
      </p:graphicFrame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BA393473-8EB4-2C34-6046-488166A1B0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017304"/>
              </p:ext>
            </p:extLst>
          </p:nvPr>
        </p:nvGraphicFramePr>
        <p:xfrm>
          <a:off x="8603698" y="2546029"/>
          <a:ext cx="3430319" cy="24692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6047">
                  <a:extLst>
                    <a:ext uri="{9D8B030D-6E8A-4147-A177-3AD203B41FA5}">
                      <a16:colId xmlns:a16="http://schemas.microsoft.com/office/drawing/2014/main" val="3545809644"/>
                    </a:ext>
                  </a:extLst>
                </a:gridCol>
                <a:gridCol w="1026160">
                  <a:extLst>
                    <a:ext uri="{9D8B030D-6E8A-4147-A177-3AD203B41FA5}">
                      <a16:colId xmlns:a16="http://schemas.microsoft.com/office/drawing/2014/main" val="176455781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42386418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Drůbež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Králíci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345636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Živá hmotnost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1008126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k=290</a:t>
                      </a: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</a:t>
                      </a:r>
                      <a:r>
                        <a:rPr lang="cs-CZ" sz="14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</a:t>
                      </a:r>
                      <a:r>
                        <a:rPr lang="cs-CZ" sz="1400" kern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cs-CZ" sz="140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1008126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k=270</a:t>
                      </a: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</a:t>
                      </a:r>
                      <a:r>
                        <a:rPr lang="cs-CZ" sz="14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</a:t>
                      </a:r>
                      <a:r>
                        <a:rPr lang="cs-CZ" sz="1400" kern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cs-CZ" sz="140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8104341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290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270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801633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380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354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854888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460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429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422465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534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497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928024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603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349440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3,5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669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622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6289218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731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680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073043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4,5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790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736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75260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848</a:t>
                      </a:r>
                      <a:endParaRPr lang="cs-CZ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789</a:t>
                      </a: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29314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3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7C4213B7-470F-E09B-3A3A-FF6E5925C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17" y="207549"/>
            <a:ext cx="1218598" cy="359486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B37D8E7-CA22-FA82-8E1F-F61BE7D7D81C}"/>
              </a:ext>
            </a:extLst>
          </p:cNvPr>
          <p:cNvSpPr txBox="1"/>
          <p:nvPr/>
        </p:nvSpPr>
        <p:spPr>
          <a:xfrm>
            <a:off x="-59643" y="941716"/>
            <a:ext cx="13562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cs-CZ" sz="5000" b="1" dirty="0">
                <a:solidFill>
                  <a:srgbClr val="004B30"/>
                </a:solidFill>
              </a:rPr>
              <a:t>Suchozemská zvířata mimo drůbež a králíků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B207DC2-FF36-3D77-A9E2-EDA8C4AB3BE2}"/>
              </a:ext>
            </a:extLst>
          </p:cNvPr>
          <p:cNvSpPr txBox="1"/>
          <p:nvPr/>
        </p:nvSpPr>
        <p:spPr>
          <a:xfrm>
            <a:off x="6361435" y="2538368"/>
            <a:ext cx="69847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cs-CZ" sz="3200" b="1" i="0" dirty="0">
                <a:solidFill>
                  <a:srgbClr val="000000"/>
                </a:solidFill>
                <a:effectLst/>
              </a:rPr>
              <a:t>Doba přepravy na jatka: </a:t>
            </a:r>
            <a:r>
              <a:rPr lang="cs-CZ" sz="3200" i="0" dirty="0">
                <a:solidFill>
                  <a:srgbClr val="000000"/>
                </a:solidFill>
                <a:effectLst/>
              </a:rPr>
              <a:t>Omezena na 9 hodin (považována za krátkou cestu).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sz="3200" b="1" i="0" dirty="0">
                <a:solidFill>
                  <a:srgbClr val="000000"/>
                </a:solidFill>
                <a:effectLst/>
              </a:rPr>
              <a:t>Povolení pro dlouhou </a:t>
            </a:r>
            <a:r>
              <a:rPr lang="cs-CZ" sz="3200" b="1" dirty="0">
                <a:solidFill>
                  <a:srgbClr val="000000"/>
                </a:solidFill>
              </a:rPr>
              <a:t>c</a:t>
            </a:r>
            <a:r>
              <a:rPr lang="cs-CZ" sz="3200" b="1" i="0" dirty="0">
                <a:solidFill>
                  <a:srgbClr val="000000"/>
                </a:solidFill>
                <a:effectLst/>
              </a:rPr>
              <a:t>estu: </a:t>
            </a:r>
            <a:r>
              <a:rPr lang="cs-CZ" sz="3200" i="0" dirty="0">
                <a:solidFill>
                  <a:srgbClr val="000000"/>
                </a:solidFill>
                <a:effectLst/>
              </a:rPr>
              <a:t>Možné, pokud neexistují vhodná jatka v Unii do 9 hodin cesty.</a:t>
            </a:r>
          </a:p>
        </p:txBody>
      </p:sp>
      <p:pic>
        <p:nvPicPr>
          <p:cNvPr id="1026" name="Picture 2" descr="articles about transport in Swine news - pig333, pig to pork community">
            <a:extLst>
              <a:ext uri="{FF2B5EF4-FFF2-40B4-BE49-F238E27FC236}">
                <a16:creationId xmlns:a16="http://schemas.microsoft.com/office/drawing/2014/main" id="{7DEC25E0-61D8-176C-F3F0-154BCCD98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03" y="2307028"/>
            <a:ext cx="5938308" cy="350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08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heer Green 16x9">
  <a:themeElements>
    <a:clrScheme name="Sheer Green">
      <a:dk1>
        <a:srgbClr val="624D38"/>
      </a:dk1>
      <a:lt1>
        <a:srgbClr val="FFFFFF"/>
      </a:lt1>
      <a:dk2>
        <a:srgbClr val="404040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1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3C756C114A72C4D93EDE88945F04AF4" ma:contentTypeVersion="14" ma:contentTypeDescription="Vytvoří nový dokument" ma:contentTypeScope="" ma:versionID="0f5be350909e1381f08b5a026f78b1c6">
  <xsd:schema xmlns:xsd="http://www.w3.org/2001/XMLSchema" xmlns:xs="http://www.w3.org/2001/XMLSchema" xmlns:p="http://schemas.microsoft.com/office/2006/metadata/properties" xmlns:ns3="e01c5189-b5fd-4435-8736-e8113973df54" xmlns:ns4="5923b8ac-dac9-4aba-b894-2b231717734a" targetNamespace="http://schemas.microsoft.com/office/2006/metadata/properties" ma:root="true" ma:fieldsID="26222983d8c607f22ad15516bfdea412" ns3:_="" ns4:_="">
    <xsd:import namespace="e01c5189-b5fd-4435-8736-e8113973df54"/>
    <xsd:import namespace="5923b8ac-dac9-4aba-b894-2b231717734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1c5189-b5fd-4435-8736-e8113973df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23b8ac-dac9-4aba-b894-2b231717734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660BE7-88BD-4932-8AE2-44FC3F0EDD38}">
  <ds:schemaRefs>
    <ds:schemaRef ds:uri="e01c5189-b5fd-4435-8736-e8113973df54"/>
    <ds:schemaRef ds:uri="http://purl.org/dc/terms/"/>
    <ds:schemaRef ds:uri="http://purl.org/dc/elements/1.1/"/>
    <ds:schemaRef ds:uri="5923b8ac-dac9-4aba-b894-2b23171773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3FD7783-F334-401B-B9F9-B4EE9D033C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1c5189-b5fd-4435-8736-e8113973df54"/>
    <ds:schemaRef ds:uri="5923b8ac-dac9-4aba-b894-2b23171773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24492</TotalTime>
  <Words>1497</Words>
  <Application>Microsoft Office PowerPoint</Application>
  <PresentationFormat>Vlastní</PresentationFormat>
  <Paragraphs>280</Paragraphs>
  <Slides>22</Slides>
  <Notes>22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22</vt:i4>
      </vt:variant>
    </vt:vector>
  </HeadingPairs>
  <TitlesOfParts>
    <vt:vector size="30" baseType="lpstr">
      <vt:lpstr>Arial</vt:lpstr>
      <vt:lpstr>Calibri</vt:lpstr>
      <vt:lpstr>Century Gothic</vt:lpstr>
      <vt:lpstr>Courier New</vt:lpstr>
      <vt:lpstr>Symbol</vt:lpstr>
      <vt:lpstr>Times New Roman</vt:lpstr>
      <vt:lpstr>Motiv sady Office</vt:lpstr>
      <vt:lpstr>Sheer Green 16x9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kobog</dc:creator>
  <cp:lastModifiedBy>Tomáš Nejedlý</cp:lastModifiedBy>
  <cp:revision>652</cp:revision>
  <cp:lastPrinted>2022-11-24T05:43:49Z</cp:lastPrinted>
  <dcterms:created xsi:type="dcterms:W3CDTF">2018-05-21T09:31:15Z</dcterms:created>
  <dcterms:modified xsi:type="dcterms:W3CDTF">2026-04-27T06:33:40Z</dcterms:modified>
</cp:coreProperties>
</file>