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3" r:id="rId15"/>
    <p:sldId id="272" r:id="rId16"/>
    <p:sldId id="267" r:id="rId17"/>
  </p:sldIdLst>
  <p:sldSz cx="9144000" cy="5143500" type="screen16x9"/>
  <p:notesSz cx="6858000" cy="9144000"/>
  <p:embeddedFontLst>
    <p:embeddedFont>
      <p:font typeface="Lexend Deca" panose="020B0604020202020204" charset="-18"/>
      <p:regular r:id="rId19"/>
      <p:bold r:id="rId20"/>
    </p:embeddedFont>
    <p:embeddedFont>
      <p:font typeface="Poppins" panose="00000500000000000000" pitchFamily="2" charset="-18"/>
      <p:regular r:id="rId21"/>
      <p:bold r:id="rId22"/>
      <p:italic r:id="rId23"/>
      <p:boldItalic r:id="rId24"/>
    </p:embeddedFont>
    <p:embeddedFont>
      <p:font typeface="Questrial" pitchFamily="2" charset="-18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88CF659-7282-427B-81AA-0486AEC1BBDD}">
  <a:tblStyle styleId="{988CF659-7282-427B-81AA-0486AEC1BB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22098b3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22098b3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AC5027EC-7E51-A95B-18D5-1D41B4E89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3AD79564-927E-44D3-214B-FF0853CB08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17D2E59C-9E7D-9EC7-4683-D4EEB3737BC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9493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A58046FE-2A0B-D130-4030-DF19CD666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C8169FF0-53A6-87B7-7C5B-AA7DC25CFA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3F71E14D-DAB1-8928-A9CC-1A423A8A3C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3870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6B8694BB-559D-346C-1E78-BA8D9146E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65C6D1F7-E0F3-E325-0EEF-609DA38DE7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31F07021-95CB-145A-D2BC-79F4312992E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4754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E7ED41FF-A02B-8330-BD33-67B62DA12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90E58711-41E2-0756-BFA0-6E77A43B1C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A10503D6-A029-C080-2ED6-62A8EA6156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86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D3BA7F36-8F8B-F709-23ED-63BEE248D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F01DF954-EFF9-6DF6-BC84-7DF57AF4A5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7D96062E-3415-37F0-415D-4CCA5FCCB5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151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66984FD7-4CE4-BFAC-252C-D82F41230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8724DBB2-46B7-17BA-E017-58786CC640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9216D750-87EC-49E9-7EBA-090385EE76E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0223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4F6BA96-37BF-A470-3439-4F957B1FA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53FDAB7A-C47F-874B-5DAB-E899803EAD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960BA842-58CF-ED0D-56A2-4EB2C2C011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002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9EC87169-9FB6-E6F8-0586-BC6EE6476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FBD981B0-A489-6037-C553-3453A19323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A0F8C66A-7DCE-4C2C-D543-C70AFA223F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4072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B5F5A53-14BC-E1C6-A2B7-1993848A5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7CAC6372-882D-FAE2-EA2A-246A6178D8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0C8AFC56-647B-CD52-F187-E2857A16125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314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BABDB4E-815C-16A1-EC83-C1CC9F1F9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5E846598-0C0F-0F64-7389-092B7396D5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549903D6-7E87-E91D-649C-A345F7D59E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4877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2BAAD467-6482-8965-2244-6175C66D9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A690595F-3074-F679-E5F4-D93ADDE424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E8174583-B960-4915-0470-BCF9BB7657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6135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6014691D-56FC-B2AE-3779-92933CD0A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4D9D3CA7-F7CA-5F65-4153-C4B54D9B1D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3AA3675C-D28E-FCC1-F4D2-3982C8FA79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606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CCB43A5-6C9E-6C09-31D1-D264710494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69B2E5CA-CD97-0869-FBEF-4666243992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E78B8622-8DDF-E408-3001-F799B9F813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0374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9F5EFBA5-C927-8F47-B21F-140EAB277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62f95a7761_3_5:notes">
            <a:extLst>
              <a:ext uri="{FF2B5EF4-FFF2-40B4-BE49-F238E27FC236}">
                <a16:creationId xmlns:a16="http://schemas.microsoft.com/office/drawing/2014/main" id="{679EA36E-E2A7-9F0C-33C5-FD039150649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62f95a7761_3_5:notes">
            <a:extLst>
              <a:ext uri="{FF2B5EF4-FFF2-40B4-BE49-F238E27FC236}">
                <a16:creationId xmlns:a16="http://schemas.microsoft.com/office/drawing/2014/main" id="{408ED8ED-2C7E-DD74-E348-B0D83B296D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511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5.png"/><Relationship Id="rId7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11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5.png"/><Relationship Id="rId5" Type="http://schemas.openxmlformats.org/officeDocument/2006/relationships/image" Target="../media/image6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900000" flipH="1">
            <a:off x="7195501" y="-1761026"/>
            <a:ext cx="2974552" cy="3163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2350403" y="-2337887"/>
            <a:ext cx="3275762" cy="3484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641819" y="-686774"/>
            <a:ext cx="1886119" cy="210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6836751" y="3306450"/>
            <a:ext cx="2974550" cy="316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683324" y="4021513"/>
            <a:ext cx="1823151" cy="193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1799965">
            <a:off x="6764324" y="3463091"/>
            <a:ext cx="918955" cy="2306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-1047022" y="-918072"/>
            <a:ext cx="3193801" cy="33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3815328" y="4146913"/>
            <a:ext cx="856524" cy="91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1674662" flipH="1">
            <a:off x="-999929" y="2112635"/>
            <a:ext cx="2233004" cy="2471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flipH="1">
            <a:off x="7717247" y="1421363"/>
            <a:ext cx="1823151" cy="1937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4429699" y="4544763"/>
            <a:ext cx="392907" cy="41790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133750" y="1054697"/>
            <a:ext cx="4876500" cy="22902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2133750" y="3433871"/>
            <a:ext cx="4876500" cy="417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2" name="Google Shape;22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8865520">
            <a:off x="4657139" y="-755650"/>
            <a:ext cx="915950" cy="2298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52656" y="4231675"/>
            <a:ext cx="2714301" cy="2885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147466">
            <a:off x="1451612" y="4192623"/>
            <a:ext cx="2575225" cy="273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028883">
            <a:off x="4628319" y="4099614"/>
            <a:ext cx="675934" cy="169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362696">
            <a:off x="6776170" y="-1178083"/>
            <a:ext cx="3232709" cy="3438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6573651">
            <a:off x="2850437" y="-790000"/>
            <a:ext cx="1604825" cy="1706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35788" y="-645325"/>
            <a:ext cx="1736688" cy="1846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1664806" y="2729624"/>
            <a:ext cx="2714301" cy="288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1629803">
            <a:off x="-1193501" y="-169220"/>
            <a:ext cx="2179124" cy="231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6299999">
            <a:off x="8115302" y="2866850"/>
            <a:ext cx="1737781" cy="1846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-317975" y="2459250"/>
            <a:ext cx="2007450" cy="213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771130" flipH="1">
            <a:off x="1750828" y="-200047"/>
            <a:ext cx="568697" cy="142727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3048600" y="2377825"/>
            <a:ext cx="3046800" cy="651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" hasCustomPrompt="1"/>
          </p:nvPr>
        </p:nvSpPr>
        <p:spPr>
          <a:xfrm>
            <a:off x="3048600" y="1563725"/>
            <a:ext cx="1475700" cy="8142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3048600" y="3090548"/>
            <a:ext cx="3046800" cy="6048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38" name="Google Shape;38;p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711850" y="1086375"/>
            <a:ext cx="1927177" cy="2048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79875" y="1747885"/>
            <a:ext cx="3042501" cy="3236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7075" y="3316125"/>
            <a:ext cx="901001" cy="226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60225" y="1931107"/>
            <a:ext cx="2084349" cy="221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147741">
            <a:off x="-365164" y="3933524"/>
            <a:ext cx="1611883" cy="171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94487" y="-1177875"/>
            <a:ext cx="1865289" cy="198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28050" y="-345000"/>
            <a:ext cx="1715302" cy="1911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671949" y="1045950"/>
            <a:ext cx="1761850" cy="1872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994104">
            <a:off x="4519141" y="4319109"/>
            <a:ext cx="1430246" cy="151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10800000">
            <a:off x="2887773" y="4187249"/>
            <a:ext cx="1514902" cy="16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ubTitle" idx="1"/>
          </p:nvPr>
        </p:nvSpPr>
        <p:spPr>
          <a:xfrm>
            <a:off x="1950738" y="2777110"/>
            <a:ext cx="2067600" cy="8925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subTitle" idx="2"/>
          </p:nvPr>
        </p:nvSpPr>
        <p:spPr>
          <a:xfrm>
            <a:off x="1950738" y="2436853"/>
            <a:ext cx="2067600" cy="258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0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ubTitle" idx="3"/>
          </p:nvPr>
        </p:nvSpPr>
        <p:spPr>
          <a:xfrm>
            <a:off x="5125663" y="2777100"/>
            <a:ext cx="2067600" cy="8925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subTitle" idx="4"/>
          </p:nvPr>
        </p:nvSpPr>
        <p:spPr>
          <a:xfrm>
            <a:off x="5125663" y="2436850"/>
            <a:ext cx="2067600" cy="258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0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79024" y="-398500"/>
            <a:ext cx="2204251" cy="23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193198" y="-618600"/>
            <a:ext cx="1378428" cy="1525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967333">
            <a:off x="-566200" y="3600625"/>
            <a:ext cx="1346899" cy="14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17506" y="3904450"/>
            <a:ext cx="2446227" cy="260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" y="4307327"/>
            <a:ext cx="1757051" cy="186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9405341" flipH="1">
            <a:off x="3825824" y="4270976"/>
            <a:ext cx="1409524" cy="157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90400" y="3365950"/>
            <a:ext cx="538443" cy="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1463178">
            <a:off x="-1052345" y="724318"/>
            <a:ext cx="1756240" cy="186683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6"/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356057" y="4459448"/>
            <a:ext cx="1613468" cy="17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9128" y="4329200"/>
            <a:ext cx="1926534" cy="2047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449650" y="1125194"/>
            <a:ext cx="2084349" cy="221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8120099" y="-380254"/>
            <a:ext cx="2714301" cy="288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7832643" y="838717"/>
            <a:ext cx="2007450" cy="213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85336" y="-2515512"/>
            <a:ext cx="3275762" cy="3484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9899987">
            <a:off x="6360747" y="-164837"/>
            <a:ext cx="667174" cy="167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52223" y="3515188"/>
            <a:ext cx="3104024" cy="32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925875" y="4286200"/>
            <a:ext cx="1403576" cy="1491002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 txBox="1">
            <a:spLocks noGrp="1"/>
          </p:cNvSpPr>
          <p:nvPr>
            <p:ph type="title"/>
          </p:nvPr>
        </p:nvSpPr>
        <p:spPr>
          <a:xfrm>
            <a:off x="4788693" y="1537800"/>
            <a:ext cx="2830200" cy="1175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subTitle" idx="1"/>
          </p:nvPr>
        </p:nvSpPr>
        <p:spPr>
          <a:xfrm>
            <a:off x="4788695" y="2713200"/>
            <a:ext cx="2830200" cy="8925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31350" y="1457950"/>
            <a:ext cx="3010526" cy="3200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1526" y="210600"/>
            <a:ext cx="2219949" cy="236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1525" y="1536663"/>
            <a:ext cx="1634548" cy="1737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9800" y="3333350"/>
            <a:ext cx="1634548" cy="1737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6750751" y="3333350"/>
            <a:ext cx="818299" cy="205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8602" y="-1402425"/>
            <a:ext cx="2352777" cy="250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44800" y="-1032375"/>
            <a:ext cx="1724252" cy="183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8722205" flipH="1">
            <a:off x="4241275" y="4009789"/>
            <a:ext cx="2352777" cy="2500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32061" y="-588350"/>
            <a:ext cx="1570035" cy="173747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1790400" y="1265250"/>
            <a:ext cx="5563200" cy="26130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77902" y="4363437"/>
            <a:ext cx="2350526" cy="2498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6873" y="3915775"/>
            <a:ext cx="2771675" cy="294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841556">
            <a:off x="6459182" y="3814626"/>
            <a:ext cx="733567" cy="184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133523" y="-1292958"/>
            <a:ext cx="2771675" cy="2946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4775" y="-801850"/>
            <a:ext cx="1847638" cy="196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349182" y="103975"/>
            <a:ext cx="2032676" cy="21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48379" y="-801850"/>
            <a:ext cx="1847650" cy="205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523528" y="3208675"/>
            <a:ext cx="1655026" cy="175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-651021" y="4053239"/>
            <a:ext cx="2032677" cy="215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439275" y="47453"/>
            <a:ext cx="612650" cy="65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9"/>
          <p:cNvSpPr txBox="1">
            <a:spLocks noGrp="1"/>
          </p:cNvSpPr>
          <p:nvPr>
            <p:ph type="title"/>
          </p:nvPr>
        </p:nvSpPr>
        <p:spPr>
          <a:xfrm>
            <a:off x="4061612" y="1499963"/>
            <a:ext cx="4365300" cy="6516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ubTitle" idx="1"/>
          </p:nvPr>
        </p:nvSpPr>
        <p:spPr>
          <a:xfrm>
            <a:off x="4061612" y="2380238"/>
            <a:ext cx="4365300" cy="12633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 txBox="1">
            <a:spLocks noGrp="1"/>
          </p:cNvSpPr>
          <p:nvPr>
            <p:ph type="body" idx="1"/>
          </p:nvPr>
        </p:nvSpPr>
        <p:spPr>
          <a:xfrm>
            <a:off x="717100" y="3061175"/>
            <a:ext cx="4478400" cy="9036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</a:lstStyle>
          <a:p>
            <a:endParaRPr/>
          </a:p>
        </p:txBody>
      </p:sp>
      <p:sp>
        <p:nvSpPr>
          <p:cNvPr id="105" name="Google Shape;105;p10"/>
          <p:cNvSpPr/>
          <p:nvPr/>
        </p:nvSpPr>
        <p:spPr>
          <a:xfrm>
            <a:off x="125" y="50"/>
            <a:ext cx="9144000" cy="5143500"/>
          </a:xfrm>
          <a:prstGeom prst="rect">
            <a:avLst/>
          </a:prstGeom>
          <a:gradFill>
            <a:gsLst>
              <a:gs pos="0">
                <a:srgbClr val="000000">
                  <a:alpha val="51372"/>
                </a:srgbClr>
              </a:gs>
              <a:gs pos="10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6" name="Google Shape;10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68400" y="3933500"/>
            <a:ext cx="2539800" cy="270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7208775" y="3406188"/>
            <a:ext cx="2161923" cy="2392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849745">
            <a:off x="7361401" y="-638903"/>
            <a:ext cx="2834526" cy="3014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194700"/>
            <a:ext cx="2121798" cy="225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69550" y="-765125"/>
            <a:ext cx="1919951" cy="2140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900000" flipH="1">
            <a:off x="-1350076" y="3240816"/>
            <a:ext cx="2974552" cy="3163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 flipH="1">
            <a:off x="3060611" y="4089371"/>
            <a:ext cx="3275762" cy="3484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 flipH="1">
            <a:off x="588063" y="3635664"/>
            <a:ext cx="1886119" cy="210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5923910" y="3739725"/>
            <a:ext cx="722854" cy="181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 flipH="1">
            <a:off x="6866997" y="2854863"/>
            <a:ext cx="3193801" cy="33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0800000" flipH="1">
            <a:off x="6263856" y="-1691850"/>
            <a:ext cx="2714301" cy="2885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5652534" flipH="1">
            <a:off x="2517312" y="-1504956"/>
            <a:ext cx="2575225" cy="273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0800000" flipH="1">
            <a:off x="-1664806" y="-191504"/>
            <a:ext cx="2714301" cy="288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10800000" flipH="1">
            <a:off x="-317975" y="831967"/>
            <a:ext cx="2007450" cy="213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751938" y="148025"/>
            <a:ext cx="1927177" cy="204852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1"/>
          <p:cNvSpPr txBox="1">
            <a:spLocks noGrp="1"/>
          </p:cNvSpPr>
          <p:nvPr>
            <p:ph type="title" hasCustomPrompt="1"/>
          </p:nvPr>
        </p:nvSpPr>
        <p:spPr>
          <a:xfrm>
            <a:off x="2086650" y="1710500"/>
            <a:ext cx="4970700" cy="1226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3" name="Google Shape;123;p11"/>
          <p:cNvSpPr txBox="1">
            <a:spLocks noGrp="1"/>
          </p:cNvSpPr>
          <p:nvPr>
            <p:ph type="subTitle" idx="1"/>
          </p:nvPr>
        </p:nvSpPr>
        <p:spPr>
          <a:xfrm>
            <a:off x="2086650" y="3078700"/>
            <a:ext cx="4970700" cy="3543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Lexend Deca"/>
              <a:buNone/>
              <a:defRPr sz="3600" b="1">
                <a:solidFill>
                  <a:schemeClr val="accent3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7100" y="1152475"/>
            <a:ext cx="77097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estrial"/>
              <a:buChar char="●"/>
              <a:defRPr sz="1800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○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■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●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○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■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●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○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Char char="■"/>
              <a:defRPr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9">
          <p15:clr>
            <a:srgbClr val="EA4335"/>
          </p15:clr>
        </p15:guide>
        <p15:guide id="2" pos="5311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AE0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5"/>
          <p:cNvSpPr txBox="1">
            <a:spLocks noGrp="1"/>
          </p:cNvSpPr>
          <p:nvPr>
            <p:ph type="ctrTitle"/>
          </p:nvPr>
        </p:nvSpPr>
        <p:spPr>
          <a:xfrm>
            <a:off x="1975639" y="1054697"/>
            <a:ext cx="5675359" cy="22902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800" noProof="0" dirty="0"/>
              <a:t>ČPI</a:t>
            </a:r>
            <a:br>
              <a:rPr lang="cs-CZ" sz="3800" noProof="0" dirty="0"/>
            </a:br>
            <a:r>
              <a:rPr lang="cs-CZ" sz="3800" noProof="0" dirty="0"/>
              <a:t>2025</a:t>
            </a:r>
            <a:br>
              <a:rPr lang="cs-CZ" sz="3800" noProof="0" dirty="0"/>
            </a:br>
            <a:r>
              <a:rPr lang="cs-CZ" sz="3800" noProof="0" dirty="0">
                <a:solidFill>
                  <a:schemeClr val="accent1"/>
                </a:solidFill>
              </a:rPr>
              <a:t>2026</a:t>
            </a:r>
          </a:p>
        </p:txBody>
      </p:sp>
      <p:sp>
        <p:nvSpPr>
          <p:cNvPr id="134" name="Google Shape;134;p15"/>
          <p:cNvSpPr txBox="1">
            <a:spLocks noGrp="1"/>
          </p:cNvSpPr>
          <p:nvPr>
            <p:ph type="subTitle" idx="1"/>
          </p:nvPr>
        </p:nvSpPr>
        <p:spPr>
          <a:xfrm>
            <a:off x="1980243" y="3433871"/>
            <a:ext cx="4876500" cy="417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noProof="0" dirty="0"/>
              <a:t>                                              Ing. Martin Hošek, Ph.D.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0966A804-5964-B8DA-009E-A07B4D1C7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3BA7CEAA-4BB0-D3E9-737C-B5D704695B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Koně bez původu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7B08BC58-6856-AE0C-2A0B-5F2905751887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257 kontrol, 278 zvířat.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60% hřebec nezapsaný v ÚRP.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12% nákup březí klisny.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4% nechtěné zapuštění, když opustila hospodářství.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5% neověření původu po inseminaci.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4% nákup koně bez původu.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9% průtahy s ověřením původu u zahraniční PK.</a:t>
            </a: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4035015A-90F4-53D1-E588-17B909BF43A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3818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5DF220BD-E41A-8209-7445-B2589F676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68F777CE-3054-FFCD-CA0C-25EE237262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Koně bez původu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047F5BC7-1C98-9A86-61C9-4849A1E0796E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cs-CZ" sz="2400" dirty="0">
                <a:solidFill>
                  <a:schemeClr val="accent1"/>
                </a:solidFill>
              </a:rPr>
              <a:t>- klisna zapuštěna hřebcem zapsaným v ÚRP, PL nebyly vystaveny</a:t>
            </a:r>
          </a:p>
          <a:p>
            <a:pPr>
              <a:buFontTx/>
              <a:buChar char="-"/>
            </a:pPr>
            <a:r>
              <a:rPr lang="cs-CZ" sz="2400" dirty="0">
                <a:solidFill>
                  <a:schemeClr val="accent1"/>
                </a:solidFill>
              </a:rPr>
              <a:t>kontrol. os. uvedla, že hřebec byl oddělen od stáda, ale </a:t>
            </a:r>
            <a:r>
              <a:rPr lang="cs-CZ" sz="2400" dirty="0">
                <a:solidFill>
                  <a:srgbClr val="FF0000"/>
                </a:solidFill>
              </a:rPr>
              <a:t>došlo k proražení hrazení </a:t>
            </a:r>
            <a:r>
              <a:rPr lang="cs-CZ" sz="2400" dirty="0">
                <a:solidFill>
                  <a:schemeClr val="accent1"/>
                </a:solidFill>
              </a:rPr>
              <a:t>a koně se pomíchali, nejednalo se o úmysl, klisna v době zapuštění byla </a:t>
            </a:r>
            <a:r>
              <a:rPr lang="cs-CZ" sz="2400" dirty="0">
                <a:solidFill>
                  <a:srgbClr val="FF0000"/>
                </a:solidFill>
              </a:rPr>
              <a:t>příliš mladá (roční) a otec hříběte je zároveň otcem zapuštěné klisny</a:t>
            </a:r>
            <a:r>
              <a:rPr lang="cs-CZ" sz="2400" dirty="0"/>
              <a:t>, </a:t>
            </a:r>
            <a:r>
              <a:rPr lang="cs-CZ" sz="2400" dirty="0">
                <a:solidFill>
                  <a:schemeClr val="accent1"/>
                </a:solidFill>
              </a:rPr>
              <a:t>z hlediska příbuzenské plemenitby, se kontrol. os. rozhodla nehlásit původ hříběte do ÚEK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85D7110F-A0B3-3C6C-9091-7209A88CA9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9254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5A6446FE-9F16-DCE4-0BB0-D1D34269B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8D830521-334E-31D8-5739-3896D033C9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Koně bez původu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225BFF22-22C1-DC75-6E0D-A5BE83FAA5F5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cs-CZ" sz="2400" dirty="0">
                <a:solidFill>
                  <a:schemeClr val="accent1"/>
                </a:solidFill>
              </a:rPr>
              <a:t>-</a:t>
            </a:r>
            <a:r>
              <a:rPr lang="cs-CZ" sz="2400" dirty="0"/>
              <a:t> </a:t>
            </a:r>
            <a:r>
              <a:rPr lang="cs-CZ" sz="2400" dirty="0">
                <a:solidFill>
                  <a:schemeClr val="accent1"/>
                </a:solidFill>
              </a:rPr>
              <a:t>klisna přisunuta v květnu 2023</a:t>
            </a:r>
          </a:p>
          <a:p>
            <a:pPr>
              <a:buFontTx/>
              <a:buChar char="-"/>
            </a:pPr>
            <a:r>
              <a:rPr lang="cs-CZ" sz="2400" dirty="0">
                <a:solidFill>
                  <a:schemeClr val="accent1"/>
                </a:solidFill>
              </a:rPr>
              <a:t>kontrol. os. uvedla, že klisnu nakoupila na základě ústní dohody, </a:t>
            </a:r>
            <a:r>
              <a:rPr lang="cs-CZ" sz="2400" dirty="0">
                <a:solidFill>
                  <a:srgbClr val="FF0000"/>
                </a:solidFill>
              </a:rPr>
              <a:t>kdesi u Brandýsa n/Labem od pana Emila </a:t>
            </a:r>
            <a:r>
              <a:rPr lang="cs-CZ" sz="2400" dirty="0">
                <a:solidFill>
                  <a:schemeClr val="accent1"/>
                </a:solidFill>
              </a:rPr>
              <a:t>(příjmení nezná), klisnu dovezla bez PRK a </a:t>
            </a:r>
            <a:r>
              <a:rPr lang="cs-CZ" sz="2400" dirty="0">
                <a:solidFill>
                  <a:srgbClr val="FF0000"/>
                </a:solidFill>
              </a:rPr>
              <a:t>neoznačenou, netušila, že je březí</a:t>
            </a:r>
            <a:r>
              <a:rPr lang="cs-CZ" sz="2400" dirty="0">
                <a:solidFill>
                  <a:schemeClr val="accent1"/>
                </a:solidFill>
              </a:rPr>
              <a:t>, PL neobdržela, po nákupu zajistila její označení a vystavení PRK</a:t>
            </a: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F07AC5C5-3DDF-1B35-E92A-50FA22A2B80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7013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1BA9391C-084E-4A75-594F-AA4FCF61B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D07C8523-DD3A-B3F9-F44E-73B3D6CF7D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Koně bez původu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74545E91-670A-A123-B7F6-C09132F7E666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400" dirty="0">
                <a:solidFill>
                  <a:schemeClr val="accent1"/>
                </a:solidFill>
              </a:rPr>
              <a:t>a) - dle prohlášení kontrol. os. </a:t>
            </a:r>
            <a:r>
              <a:rPr lang="cs-CZ" sz="2400" dirty="0">
                <a:solidFill>
                  <a:srgbClr val="FF0000"/>
                </a:solidFill>
              </a:rPr>
              <a:t>došlo k zapuštění klisny během projížďky</a:t>
            </a:r>
            <a:r>
              <a:rPr lang="cs-CZ" sz="2400" dirty="0">
                <a:solidFill>
                  <a:schemeClr val="accent1"/>
                </a:solidFill>
              </a:rPr>
              <a:t>,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FF0000"/>
                </a:solidFill>
              </a:rPr>
              <a:t>děti</a:t>
            </a:r>
            <a:r>
              <a:rPr lang="cs-CZ" sz="2400" dirty="0">
                <a:solidFill>
                  <a:schemeClr val="accent1"/>
                </a:solidFill>
              </a:rPr>
              <a:t>, které měly klisnu půjčenou</a:t>
            </a:r>
            <a:r>
              <a:rPr lang="cs-CZ" sz="2400" dirty="0"/>
              <a:t>, </a:t>
            </a:r>
            <a:r>
              <a:rPr lang="cs-CZ" sz="2400" dirty="0">
                <a:solidFill>
                  <a:srgbClr val="FF0000"/>
                </a:solidFill>
              </a:rPr>
              <a:t>jely na projížďku, kde došlo neznámým hřebcem k připuštění,</a:t>
            </a:r>
          </a:p>
          <a:p>
            <a:r>
              <a:rPr lang="cs-CZ" sz="2400" dirty="0">
                <a:solidFill>
                  <a:schemeClr val="accent1"/>
                </a:solidFill>
              </a:rPr>
              <a:t>b) - kontrol. os. uvedla, že otcem hříbat je hřebec nezapsaný v ÚRP, který </a:t>
            </a:r>
            <a:r>
              <a:rPr lang="cs-CZ" sz="2400" dirty="0">
                <a:solidFill>
                  <a:srgbClr val="FF0000"/>
                </a:solidFill>
              </a:rPr>
              <a:t>překonal ohrazení, vnikl do ohrady k matkám a připustil je = 4 narození koně ve 2 letech!!!</a:t>
            </a:r>
          </a:p>
          <a:p>
            <a:endParaRPr lang="cs-CZ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BDADBF7D-58F6-4059-228F-ED3E5057151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2522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582FA93B-B2BD-FF2E-5784-B26CB297D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14CC87D6-5DE2-F4E5-1DB1-B104FD3F937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Sankce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3B4431B5-6231-B562-3DAA-8A5E7DE4FBCB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400" dirty="0">
                <a:solidFill>
                  <a:schemeClr val="accent1"/>
                </a:solidFill>
              </a:rPr>
              <a:t>Celkem 440 přestupkových řízení</a:t>
            </a:r>
          </a:p>
          <a:p>
            <a:r>
              <a:rPr lang="cs-CZ" sz="2400" dirty="0">
                <a:solidFill>
                  <a:schemeClr val="accent1"/>
                </a:solidFill>
              </a:rPr>
              <a:t>FO 193, podnikající FO a PO 247.</a:t>
            </a:r>
          </a:p>
          <a:p>
            <a:r>
              <a:rPr lang="cs-CZ" sz="2400" dirty="0">
                <a:solidFill>
                  <a:schemeClr val="accent1"/>
                </a:solidFill>
              </a:rPr>
              <a:t>Celkem sankce s nabytím právní moci v roce 2025:</a:t>
            </a:r>
          </a:p>
          <a:p>
            <a:endParaRPr lang="cs-CZ" sz="2400" dirty="0">
              <a:solidFill>
                <a:schemeClr val="accent1"/>
              </a:solidFill>
            </a:endParaRPr>
          </a:p>
          <a:p>
            <a:r>
              <a:rPr lang="cs-CZ" sz="4000" dirty="0">
                <a:solidFill>
                  <a:schemeClr val="accent1"/>
                </a:solidFill>
              </a:rPr>
              <a:t>2 547 900 Kč</a:t>
            </a:r>
          </a:p>
          <a:p>
            <a:endParaRPr lang="cs-CZ" sz="2400" dirty="0">
              <a:solidFill>
                <a:schemeClr val="accent1"/>
              </a:solidFill>
            </a:endParaRPr>
          </a:p>
          <a:p>
            <a:r>
              <a:rPr lang="cs-CZ" sz="2400" dirty="0">
                <a:solidFill>
                  <a:schemeClr val="accent1"/>
                </a:solidFill>
              </a:rPr>
              <a:t>Rozpětí od 200 Kč do 205 000 Kč.</a:t>
            </a:r>
          </a:p>
          <a:p>
            <a:r>
              <a:rPr lang="cs-CZ" sz="2400" dirty="0">
                <a:solidFill>
                  <a:schemeClr val="accent1"/>
                </a:solidFill>
              </a:rPr>
              <a:t>Průměrně 5 751 Kč, medián 2000 Kč.</a:t>
            </a:r>
          </a:p>
          <a:p>
            <a:pPr marL="0" indent="0">
              <a:buNone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B3F0C971-344D-7CF8-0CFF-F9B48E553AF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21910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561FC3C2-6211-F273-B320-2B2343033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17922381-CA8C-C633-203E-2E1E9528EF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noProof="0" dirty="0"/>
              <a:t>Kontroly v roce 2026</a:t>
            </a:r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F447ADB7-02DB-8626-F810-F11A006A42BE}"/>
              </a:ext>
            </a:extLst>
          </p:cNvPr>
          <p:cNvSpPr txBox="1">
            <a:spLocks/>
          </p:cNvSpPr>
          <p:nvPr/>
        </p:nvSpPr>
        <p:spPr>
          <a:xfrm>
            <a:off x="717100" y="1017725"/>
            <a:ext cx="7709700" cy="355115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800" dirty="0">
                <a:solidFill>
                  <a:schemeClr val="accent1"/>
                </a:solidFill>
              </a:rPr>
              <a:t>Riziková analýza</a:t>
            </a:r>
          </a:p>
          <a:p>
            <a:r>
              <a:rPr lang="cs-CZ" sz="2800" dirty="0">
                <a:solidFill>
                  <a:schemeClr val="accent1"/>
                </a:solidFill>
              </a:rPr>
              <a:t>Nařízené kontroly – čištění databáze, příznaky, zesnulí chovatelé</a:t>
            </a:r>
          </a:p>
          <a:p>
            <a:r>
              <a:rPr lang="cs-CZ" sz="2800" dirty="0">
                <a:solidFill>
                  <a:schemeClr val="accent1"/>
                </a:solidFill>
              </a:rPr>
              <a:t>Delegované kontroly od SZIF</a:t>
            </a:r>
          </a:p>
          <a:p>
            <a:r>
              <a:rPr lang="cs-CZ" sz="2800" dirty="0">
                <a:solidFill>
                  <a:schemeClr val="accent1"/>
                </a:solidFill>
              </a:rPr>
              <a:t>Koně bez původu</a:t>
            </a:r>
          </a:p>
          <a:p>
            <a:r>
              <a:rPr lang="cs-CZ" sz="2800" dirty="0">
                <a:solidFill>
                  <a:schemeClr val="accent1"/>
                </a:solidFill>
              </a:rPr>
              <a:t>Plemenářské – KU a ZV masný skot, </a:t>
            </a:r>
            <a:r>
              <a:rPr lang="cs-CZ" sz="2800" dirty="0" err="1">
                <a:solidFill>
                  <a:schemeClr val="accent1"/>
                </a:solidFill>
              </a:rPr>
              <a:t>testace</a:t>
            </a:r>
            <a:r>
              <a:rPr lang="cs-CZ" sz="2800" dirty="0">
                <a:solidFill>
                  <a:schemeClr val="accent1"/>
                </a:solidFill>
              </a:rPr>
              <a:t> výkonnosti koní, Asociace </a:t>
            </a:r>
            <a:r>
              <a:rPr lang="cs-CZ" sz="2800" dirty="0" err="1">
                <a:solidFill>
                  <a:schemeClr val="accent1"/>
                </a:solidFill>
              </a:rPr>
              <a:t>Dorper</a:t>
            </a:r>
            <a:r>
              <a:rPr lang="cs-CZ" sz="2800" dirty="0">
                <a:solidFill>
                  <a:schemeClr val="accent1"/>
                </a:solidFill>
              </a:rPr>
              <a:t> CZ, </a:t>
            </a:r>
            <a:r>
              <a:rPr lang="cs-CZ" sz="2800" dirty="0" err="1">
                <a:solidFill>
                  <a:schemeClr val="accent1"/>
                </a:solidFill>
              </a:rPr>
              <a:t>z.s</a:t>
            </a:r>
            <a:r>
              <a:rPr lang="cs-CZ" sz="2800" dirty="0">
                <a:solidFill>
                  <a:schemeClr val="accent1"/>
                </a:solidFill>
              </a:rPr>
              <a:t>.</a:t>
            </a:r>
          </a:p>
          <a:p>
            <a:r>
              <a:rPr lang="cs-CZ" sz="2800" dirty="0">
                <a:solidFill>
                  <a:schemeClr val="accent1"/>
                </a:solidFill>
              </a:rPr>
              <a:t>Podněty</a:t>
            </a:r>
          </a:p>
          <a:p>
            <a:endParaRPr lang="cs-CZ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4C4E66DC-0B7B-0E92-EFC9-A2A66E0476C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27088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1A293D9B-3BC4-ED7C-2CE3-7D8AFA2B7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D0BCDD73-1268-FFAE-FD74-FD678BF75E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574624"/>
            <a:ext cx="7709700" cy="2813617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br>
              <a:rPr lang="cs-CZ" noProof="0" dirty="0"/>
            </a:br>
            <a:br>
              <a:rPr lang="cs-CZ" noProof="0" dirty="0"/>
            </a:br>
            <a:br>
              <a:rPr lang="cs-CZ" noProof="0" dirty="0"/>
            </a:br>
            <a:r>
              <a:rPr lang="cs-CZ" noProof="0"/>
              <a:t>           Děkuji za pozornost!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C9BE445A-7E73-E7BD-AB99-2B4A6EADB887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482ECD4A-5770-0F75-C52D-F367376EA0C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7895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/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Přehled zaměření kontrol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F540C13A-7336-D67D-C695-674F695E3A37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lvl="0" indent="-342900" defTabSz="914400" eaLnBrk="1" fontAlgn="auto" latinLnBrk="0" hangingPunct="1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Plemenářské kontroly – oprávněné osoby, ověřování původu, koně bez původu.</a:t>
            </a:r>
          </a:p>
          <a:p>
            <a:pPr marL="457200" lvl="0" indent="-342900" defTabSz="914400" eaLnBrk="1" fontAlgn="auto" latinLnBrk="0" hangingPunct="1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Označování a evidence + neregistrovaná hospodářství a mimořádné kontroly – podněty.</a:t>
            </a:r>
          </a:p>
          <a:p>
            <a:pPr marL="457200" lvl="0" indent="-342900" defTabSz="914400" eaLnBrk="1" fontAlgn="auto" latinLnBrk="0" hangingPunct="1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Nařízené kontroly </a:t>
            </a:r>
            <a:r>
              <a:rPr lang="cs-CZ" sz="24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MZe</a:t>
            </a: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 – čištění databáze, zemřelí chovatelé.</a:t>
            </a:r>
          </a:p>
          <a:p>
            <a:pPr marL="457200" lvl="0" indent="-342900" defTabSz="914400" eaLnBrk="1" fontAlgn="auto" latinLnBrk="0" hangingPunct="1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Delegované kontroly od SZIF. </a:t>
            </a:r>
          </a:p>
        </p:txBody>
      </p:sp>
      <p:pic>
        <p:nvPicPr>
          <p:cNvPr id="5" name="Zástupný obsah 3">
            <a:extLst>
              <a:ext uri="{FF2B5EF4-FFF2-40B4-BE49-F238E27FC236}">
                <a16:creationId xmlns:a16="http://schemas.microsoft.com/office/drawing/2014/main" id="{A14A8D37-C35C-BAE3-1204-45495C3E7E6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A636A12D-B45D-5A70-CC79-FC433DC9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obsah 3">
            <a:extLst>
              <a:ext uri="{FF2B5EF4-FFF2-40B4-BE49-F238E27FC236}">
                <a16:creationId xmlns:a16="http://schemas.microsoft.com/office/drawing/2014/main" id="{2D4A499A-7D2F-0E2E-C73A-69A5BE834E6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B9285D90-B66A-5CDC-A3D4-20B433BC36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572948"/>
            <a:ext cx="7709700" cy="539925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Kontrolní činnost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B7C2BCAB-7879-D965-1AEF-39FFCE5CEFFF}"/>
              </a:ext>
            </a:extLst>
          </p:cNvPr>
          <p:cNvSpPr txBox="1">
            <a:spLocks/>
          </p:cNvSpPr>
          <p:nvPr/>
        </p:nvSpPr>
        <p:spPr>
          <a:xfrm>
            <a:off x="717100" y="1403497"/>
            <a:ext cx="7709700" cy="3165377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9E7F3B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3600" dirty="0">
                <a:solidFill>
                  <a:srgbClr val="9E7F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Celkem 4807 kontrol, 671 </a:t>
            </a:r>
            <a:r>
              <a:rPr lang="cs-CZ" sz="3600" dirty="0" err="1">
                <a:solidFill>
                  <a:srgbClr val="9E7F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násled</a:t>
            </a:r>
            <a:r>
              <a:rPr lang="cs-CZ" sz="3600" dirty="0">
                <a:solidFill>
                  <a:srgbClr val="9E7F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.</a:t>
            </a:r>
            <a:endParaRPr kumimoji="0" lang="cs-CZ" sz="3600" b="0" i="0" u="none" strike="noStrike" kern="0" cap="none" spc="0" normalizeH="0" baseline="0" noProof="0" dirty="0">
              <a:ln>
                <a:noFill/>
              </a:ln>
              <a:solidFill>
                <a:srgbClr val="9E7F3B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Questrial"/>
            </a:endParaRP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9E7F3B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3600" dirty="0">
                <a:solidFill>
                  <a:srgbClr val="9E7F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Pokles o 5,5% oproti 2024.</a:t>
            </a:r>
            <a:endParaRPr kumimoji="0" lang="cs-CZ" sz="3600" b="0" i="0" u="none" strike="noStrike" kern="0" cap="none" spc="0" normalizeH="0" baseline="0" noProof="0" dirty="0">
              <a:ln>
                <a:noFill/>
              </a:ln>
              <a:solidFill>
                <a:srgbClr val="9E7F3B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Questrial"/>
            </a:endParaRPr>
          </a:p>
          <a:p>
            <a:pPr marL="4572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9E7F3B"/>
              </a:buClr>
              <a:buSzPts val="1800"/>
              <a:buFont typeface="Questrial"/>
              <a:buChar char="●"/>
              <a:tabLst/>
              <a:defRPr/>
            </a:pPr>
            <a:r>
              <a:rPr lang="cs-CZ" sz="3600" dirty="0">
                <a:solidFill>
                  <a:srgbClr val="9E7F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Questrial"/>
              </a:rPr>
              <a:t>Zejména nepříznivá nákazová situace.</a:t>
            </a:r>
            <a:endParaRPr kumimoji="0" lang="cs-CZ" sz="3600" b="0" i="0" u="none" strike="noStrike" kern="0" cap="none" spc="0" normalizeH="0" baseline="0" noProof="0" dirty="0">
              <a:ln>
                <a:noFill/>
              </a:ln>
              <a:solidFill>
                <a:srgbClr val="9E7F3B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089505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194261B6-A7D7-0045-4BCA-F4F30B039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153D1C32-D406-8898-E364-D51A229B55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Označování a evidence turů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89BE24DF-2086-5627-9C48-32F7B67FCA76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hospodářství s tury 18 668, počet zvířat 1 394 361.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Analýza rizika 3% hospodářství – 558.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Dalších 120 mimořádných – podněty, rozdělení </a:t>
            </a:r>
            <a:r>
              <a:rPr lang="cs-CZ" sz="28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</a:t>
            </a: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Celkem zkontrolováno 22 129 kusů.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D78509A4-9FC8-CFCD-9F69-7379025B83A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36003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9BE83912-2D32-6141-8B25-BD1560C74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F219E13D-EB0D-6F05-85DD-D90A20BF7B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Označování a evidence o/k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0878687E-6DD7-436A-255B-4687B0FE2AD5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hospodářství s o/k 26 136, počet zvířat 261 931.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Analýza rizika 3% hospodářství – 724.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Dalších 108 mimořádných – 54 podněty, 54 rozdělení </a:t>
            </a:r>
            <a:r>
              <a:rPr lang="cs-CZ" sz="28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</a:t>
            </a: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vyvolané kontroly.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Celkem zkontrolováno 15 126 kusů.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D1589878-29B0-84AC-CA3B-F7A68DE746D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569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40CF0542-CBC8-ADD5-3071-08BE78885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E57F9A68-ED3F-06E0-0866-386DC2C5B2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Označ. a evidence koňovití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E19F539F-F94C-398A-AC9E-6ACDDAAAEB52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hospodářství 26 500, zvířat cca 108 000 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Analýza rizika 1% hospodářství – 263.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Dalších 35 mimořádných – 21 podněty, 5 rozdělení </a:t>
            </a:r>
            <a:r>
              <a:rPr lang="cs-CZ" sz="28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</a:t>
            </a: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., 9 vyvolané kontroly.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Celkem zkontrolováno 2 378 kusů.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FB1B0DB6-06AF-415C-A5A5-48C673220DA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375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F8CCCBAA-4050-C9B9-A658-5E774ECBB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2C6A4C10-3BEC-885D-BC19-5B38EEFAB0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Označování a evidence ostatní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835B9E32-AA21-C2C1-2FE3-9B65689D4BD8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Prasata 305 kontrol.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Běžci 11.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Drůbež 31 kontrol.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Plemenné ryby 8, živočichové </a:t>
            </a:r>
            <a:r>
              <a:rPr lang="cs-CZ" sz="18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poch</a:t>
            </a: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z akvakultury 36.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Zvěř ve farmovém chovu 22 kontrol.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Chov jelenovitých 21 kontrol.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Chov velbloudovitých 2 kontroly.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 včel 557 kontrol, nedostatky 22,4%.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Mimořádné kontroly mimo IZR – 80 kontrol.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932D6D2E-6496-7ACC-A685-AE3FAC71790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23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0DC81BAB-0803-BD2F-9379-8725A7B4D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13CAB7CF-734C-67F1-2F70-13BA8719D6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Kontroly nařízené z </a:t>
            </a:r>
            <a:r>
              <a:rPr lang="cs-CZ" sz="3200" noProof="0" dirty="0" err="1"/>
              <a:t>MZe</a:t>
            </a:r>
            <a:r>
              <a:rPr lang="cs-CZ" sz="3200" noProof="0" dirty="0"/>
              <a:t>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738DD52E-0269-C3BC-D180-B3AA240E902C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Čištění databáze – 393 hospodářství s chovem ovcí a koz/beranů a kozlů – 50 – 80% neodpovídá IZR.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Příznaková zvířata – odstranění nejistoty ohledně současné polohy zvířete – 76% nedostatků.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Zesnulí chovatelé (pyrotechnika, EUDR) – 246 hospodářství. 224 </a:t>
            </a:r>
            <a:r>
              <a:rPr lang="cs-CZ" sz="24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hosp</a:t>
            </a: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bez zvířat – navrženo zrušení, na 11 pokračuje nový chovatel.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endParaRPr lang="cs-CZ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3FB5796D-9418-B23E-DC1A-148CEA02DAA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820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6E7FBCB1-3AA8-9988-5E37-F77860B0B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>
            <a:extLst>
              <a:ext uri="{FF2B5EF4-FFF2-40B4-BE49-F238E27FC236}">
                <a16:creationId xmlns:a16="http://schemas.microsoft.com/office/drawing/2014/main" id="{C3156DF2-1ABD-2280-F8CC-AF7D21F77F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7100" y="445025"/>
            <a:ext cx="7709700" cy="5727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lvl="0"/>
            <a:r>
              <a:rPr lang="cs-CZ" sz="3200" noProof="0" dirty="0"/>
              <a:t>Delegované kontroly SZIF 2025</a:t>
            </a:r>
            <a:endParaRPr lang="cs-CZ" noProof="0" dirty="0"/>
          </a:p>
        </p:txBody>
      </p:sp>
      <p:sp>
        <p:nvSpPr>
          <p:cNvPr id="4" name="Google Shape;140;p16">
            <a:extLst>
              <a:ext uri="{FF2B5EF4-FFF2-40B4-BE49-F238E27FC236}">
                <a16:creationId xmlns:a16="http://schemas.microsoft.com/office/drawing/2014/main" id="{C5E159D4-FF06-1EDF-6925-92B7ECC50067}"/>
              </a:ext>
            </a:extLst>
          </p:cNvPr>
          <p:cNvSpPr txBox="1">
            <a:spLocks/>
          </p:cNvSpPr>
          <p:nvPr/>
        </p:nvSpPr>
        <p:spPr>
          <a:xfrm>
            <a:off x="717100" y="1152475"/>
            <a:ext cx="7709700" cy="34164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Příjemci dotací 2. A. a 9. A. 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TPM – tržní produkce mléka.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BaK</a:t>
            </a: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  </a:t>
            </a:r>
            <a:r>
              <a:rPr lang="cs-CZ" sz="24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dobrov</a:t>
            </a: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podpora vázaná na chov bahnice/kozy.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TMT – chov telete masného typu.</a:t>
            </a:r>
          </a:p>
          <a:p>
            <a:pPr marL="457200" indent="-342900">
              <a:spcAft>
                <a:spcPts val="600"/>
              </a:spcAft>
              <a:buClr>
                <a:schemeClr val="accent1"/>
              </a:buClr>
              <a:buSzPts val="1800"/>
              <a:buFont typeface="Questrial"/>
              <a:buChar char="●"/>
              <a:defRPr/>
            </a:pP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DŽPZ – lehací prostor, stájové prostředí v chovu dojeného skotu pro dojnice a telata do 2 měsíců věku a přístup do výběhu pro </a:t>
            </a:r>
            <a:r>
              <a:rPr lang="cs-CZ" sz="24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suchostojné</a:t>
            </a:r>
            <a:r>
              <a:rPr lang="cs-CZ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krávy.</a:t>
            </a:r>
          </a:p>
        </p:txBody>
      </p:sp>
      <p:pic>
        <p:nvPicPr>
          <p:cNvPr id="3" name="Zástupný obsah 3">
            <a:extLst>
              <a:ext uri="{FF2B5EF4-FFF2-40B4-BE49-F238E27FC236}">
                <a16:creationId xmlns:a16="http://schemas.microsoft.com/office/drawing/2014/main" id="{72E461A8-3B3F-E5F1-1847-7F5C8D5D03E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236" y="3846623"/>
            <a:ext cx="7424793" cy="1552799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41815832"/>
      </p:ext>
    </p:extLst>
  </p:cSld>
  <p:clrMapOvr>
    <a:masterClrMapping/>
  </p:clrMapOvr>
</p:sld>
</file>

<file path=ppt/theme/theme1.xml><?xml version="1.0" encoding="utf-8"?>
<a:theme xmlns:a="http://schemas.openxmlformats.org/drawingml/2006/main" name="Farm Management Plan Infographics by Slidesgo">
  <a:themeElements>
    <a:clrScheme name="Simple Light">
      <a:dk1>
        <a:srgbClr val="BDA03D"/>
      </a:dk1>
      <a:lt1>
        <a:srgbClr val="F1EAE0"/>
      </a:lt1>
      <a:dk2>
        <a:srgbClr val="CA4E0C"/>
      </a:dk2>
      <a:lt2>
        <a:srgbClr val="D6CD41"/>
      </a:lt2>
      <a:accent1>
        <a:srgbClr val="9E7F3B"/>
      </a:accent1>
      <a:accent2>
        <a:srgbClr val="657429"/>
      </a:accent2>
      <a:accent3>
        <a:srgbClr val="584C33"/>
      </a:accent3>
      <a:accent4>
        <a:srgbClr val="EDD172"/>
      </a:accent4>
      <a:accent5>
        <a:srgbClr val="F1E8D7"/>
      </a:accent5>
      <a:accent6>
        <a:srgbClr val="EEFF41"/>
      </a:accent6>
      <a:hlink>
        <a:srgbClr val="9E7F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779</Words>
  <Application>Microsoft Office PowerPoint</Application>
  <PresentationFormat>Předvádění na obrazovce (16:9)</PresentationFormat>
  <Paragraphs>83</Paragraphs>
  <Slides>16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Questrial</vt:lpstr>
      <vt:lpstr>Lexend Deca</vt:lpstr>
      <vt:lpstr>Arial</vt:lpstr>
      <vt:lpstr>Poppins</vt:lpstr>
      <vt:lpstr>Calibri</vt:lpstr>
      <vt:lpstr>Farm Management Plan Infographics by Slidesgo</vt:lpstr>
      <vt:lpstr>ČPI 2025 2026</vt:lpstr>
      <vt:lpstr>Přehled zaměření kontrol</vt:lpstr>
      <vt:lpstr>Kontrolní činnost 2025</vt:lpstr>
      <vt:lpstr>Označování a evidence turů 2025</vt:lpstr>
      <vt:lpstr>Označování a evidence o/k 2025</vt:lpstr>
      <vt:lpstr>Označ. a evidence koňovití 2025</vt:lpstr>
      <vt:lpstr>Označování a evidence ostatní 2025</vt:lpstr>
      <vt:lpstr>Kontroly nařízené z MZe 2025</vt:lpstr>
      <vt:lpstr>Delegované kontroly SZIF 2025</vt:lpstr>
      <vt:lpstr>Koně bez původu 2025</vt:lpstr>
      <vt:lpstr>Koně bez původu 2025</vt:lpstr>
      <vt:lpstr>Koně bez původu 2025</vt:lpstr>
      <vt:lpstr>Koně bez původu 2025</vt:lpstr>
      <vt:lpstr>Sankce 2025</vt:lpstr>
      <vt:lpstr>Kontroly v roce 2026</vt:lpstr>
      <vt:lpstr>              Děkuji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Hošek Martin</cp:lastModifiedBy>
  <cp:revision>11</cp:revision>
  <dcterms:modified xsi:type="dcterms:W3CDTF">2026-04-23T05:46:54Z</dcterms:modified>
</cp:coreProperties>
</file>