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9"/>
  </p:notesMasterIdLst>
  <p:handoutMasterIdLst>
    <p:handoutMasterId r:id="rId40"/>
  </p:handoutMasterIdLst>
  <p:sldIdLst>
    <p:sldId id="734" r:id="rId2"/>
    <p:sldId id="755" r:id="rId3"/>
    <p:sldId id="756" r:id="rId4"/>
    <p:sldId id="757" r:id="rId5"/>
    <p:sldId id="758" r:id="rId6"/>
    <p:sldId id="759" r:id="rId7"/>
    <p:sldId id="760" r:id="rId8"/>
    <p:sldId id="761" r:id="rId9"/>
    <p:sldId id="735" r:id="rId10"/>
    <p:sldId id="751" r:id="rId11"/>
    <p:sldId id="752" r:id="rId12"/>
    <p:sldId id="788" r:id="rId13"/>
    <p:sldId id="789" r:id="rId14"/>
    <p:sldId id="768" r:id="rId15"/>
    <p:sldId id="737" r:id="rId16"/>
    <p:sldId id="754" r:id="rId17"/>
    <p:sldId id="613" r:id="rId18"/>
    <p:sldId id="646" r:id="rId19"/>
    <p:sldId id="785" r:id="rId20"/>
    <p:sldId id="776" r:id="rId21"/>
    <p:sldId id="782" r:id="rId22"/>
    <p:sldId id="777" r:id="rId23"/>
    <p:sldId id="778" r:id="rId24"/>
    <p:sldId id="779" r:id="rId25"/>
    <p:sldId id="784" r:id="rId26"/>
    <p:sldId id="763" r:id="rId27"/>
    <p:sldId id="770" r:id="rId28"/>
    <p:sldId id="771" r:id="rId29"/>
    <p:sldId id="764" r:id="rId30"/>
    <p:sldId id="787" r:id="rId31"/>
    <p:sldId id="765" r:id="rId32"/>
    <p:sldId id="766" r:id="rId33"/>
    <p:sldId id="767" r:id="rId34"/>
    <p:sldId id="780" r:id="rId35"/>
    <p:sldId id="781" r:id="rId36"/>
    <p:sldId id="786" r:id="rId37"/>
    <p:sldId id="727" r:id="rId3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521415D9-36F7-43E2-AB2F-B90AF26B5E84}">
      <p14:sectionLst xmlns:p14="http://schemas.microsoft.com/office/powerpoint/2010/main">
        <p14:section name="Výchozí oddíl" id="{C9AC4025-F063-44A3-BB8B-BA2F6D538C92}">
          <p14:sldIdLst>
            <p14:sldId id="734"/>
            <p14:sldId id="755"/>
            <p14:sldId id="756"/>
            <p14:sldId id="757"/>
            <p14:sldId id="758"/>
            <p14:sldId id="759"/>
            <p14:sldId id="760"/>
            <p14:sldId id="761"/>
            <p14:sldId id="735"/>
            <p14:sldId id="751"/>
            <p14:sldId id="752"/>
            <p14:sldId id="788"/>
            <p14:sldId id="789"/>
            <p14:sldId id="768"/>
            <p14:sldId id="737"/>
            <p14:sldId id="754"/>
            <p14:sldId id="613"/>
            <p14:sldId id="646"/>
            <p14:sldId id="785"/>
            <p14:sldId id="776"/>
            <p14:sldId id="782"/>
            <p14:sldId id="777"/>
            <p14:sldId id="778"/>
            <p14:sldId id="779"/>
            <p14:sldId id="784"/>
            <p14:sldId id="763"/>
            <p14:sldId id="770"/>
            <p14:sldId id="771"/>
            <p14:sldId id="764"/>
            <p14:sldId id="787"/>
            <p14:sldId id="765"/>
            <p14:sldId id="766"/>
            <p14:sldId id="767"/>
            <p14:sldId id="780"/>
            <p14:sldId id="781"/>
            <p14:sldId id="786"/>
            <p14:sldId id="727"/>
          </p14:sldIdLst>
        </p14:section>
        <p14:section name="Oddíl bez názvu" id="{FE08E350-B296-4D88-BAC2-BEBCF27F4DC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AC9"/>
    <a:srgbClr val="BC0000"/>
    <a:srgbClr val="000064"/>
    <a:srgbClr val="000099"/>
    <a:srgbClr val="00009E"/>
    <a:srgbClr val="005E92"/>
    <a:srgbClr val="007EC7"/>
    <a:srgbClr val="7A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179D05-5287-480D-9C4E-644F72068C8C}" v="23" dt="2026-04-29T08:06:58.0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93D81CF-94F2-401A-BA57-92F5A7B2D0C5}" styleName="Střední styl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308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VDr. Zbyněk Semerád" userId="19bb4afe-a7fe-4ffb-aedb-30bc46fdbb73" providerId="ADAL" clId="{33945732-6250-4AFF-A5D2-B87226B84A2D}"/>
    <pc:docChg chg="custSel addSld modSld modSection">
      <pc:chgData name="MVDr. Zbyněk Semerád" userId="19bb4afe-a7fe-4ffb-aedb-30bc46fdbb73" providerId="ADAL" clId="{33945732-6250-4AFF-A5D2-B87226B84A2D}" dt="2026-04-29T08:07:08.621" v="138" actId="255"/>
      <pc:docMkLst>
        <pc:docMk/>
      </pc:docMkLst>
      <pc:sldChg chg="addSp modSp mod">
        <pc:chgData name="MVDr. Zbyněk Semerád" userId="19bb4afe-a7fe-4ffb-aedb-30bc46fdbb73" providerId="ADAL" clId="{33945732-6250-4AFF-A5D2-B87226B84A2D}" dt="2026-04-28T09:18:02.818" v="37" actId="1076"/>
        <pc:sldMkLst>
          <pc:docMk/>
          <pc:sldMk cId="2802919092" sldId="727"/>
        </pc:sldMkLst>
        <pc:spChg chg="mod">
          <ac:chgData name="MVDr. Zbyněk Semerád" userId="19bb4afe-a7fe-4ffb-aedb-30bc46fdbb73" providerId="ADAL" clId="{33945732-6250-4AFF-A5D2-B87226B84A2D}" dt="2026-04-28T09:18:02.818" v="37" actId="1076"/>
          <ac:spMkLst>
            <pc:docMk/>
            <pc:sldMk cId="2802919092" sldId="727"/>
            <ac:spMk id="2" creationId="{8A3F1F0E-3C4A-12F1-3E97-9A66F8608D27}"/>
          </ac:spMkLst>
        </pc:spChg>
        <pc:picChg chg="add mod ord">
          <ac:chgData name="MVDr. Zbyněk Semerád" userId="19bb4afe-a7fe-4ffb-aedb-30bc46fdbb73" providerId="ADAL" clId="{33945732-6250-4AFF-A5D2-B87226B84A2D}" dt="2026-04-28T09:17:53.619" v="36" actId="1076"/>
          <ac:picMkLst>
            <pc:docMk/>
            <pc:sldMk cId="2802919092" sldId="727"/>
            <ac:picMk id="4" creationId="{9374000F-3192-DD0A-6563-36F4B9AF8F8C}"/>
          </ac:picMkLst>
        </pc:picChg>
      </pc:sldChg>
      <pc:sldChg chg="modSp">
        <pc:chgData name="MVDr. Zbyněk Semerád" userId="19bb4afe-a7fe-4ffb-aedb-30bc46fdbb73" providerId="ADAL" clId="{33945732-6250-4AFF-A5D2-B87226B84A2D}" dt="2026-04-28T08:57:54.656" v="7" actId="20577"/>
        <pc:sldMkLst>
          <pc:docMk/>
          <pc:sldMk cId="1242635147" sldId="735"/>
        </pc:sldMkLst>
        <pc:spChg chg="mod">
          <ac:chgData name="MVDr. Zbyněk Semerád" userId="19bb4afe-a7fe-4ffb-aedb-30bc46fdbb73" providerId="ADAL" clId="{33945732-6250-4AFF-A5D2-B87226B84A2D}" dt="2026-04-28T08:57:54.656" v="7" actId="20577"/>
          <ac:spMkLst>
            <pc:docMk/>
            <pc:sldMk cId="1242635147" sldId="735"/>
            <ac:spMk id="2" creationId="{75DFB3A5-32D6-DFAC-1FD3-41D46903B43A}"/>
          </ac:spMkLst>
        </pc:spChg>
      </pc:sldChg>
      <pc:sldChg chg="modSp mod">
        <pc:chgData name="MVDr. Zbyněk Semerád" userId="19bb4afe-a7fe-4ffb-aedb-30bc46fdbb73" providerId="ADAL" clId="{33945732-6250-4AFF-A5D2-B87226B84A2D}" dt="2026-04-28T08:59:24.829" v="10" actId="403"/>
        <pc:sldMkLst>
          <pc:docMk/>
          <pc:sldMk cId="2564428797" sldId="737"/>
        </pc:sldMkLst>
        <pc:spChg chg="mod">
          <ac:chgData name="MVDr. Zbyněk Semerád" userId="19bb4afe-a7fe-4ffb-aedb-30bc46fdbb73" providerId="ADAL" clId="{33945732-6250-4AFF-A5D2-B87226B84A2D}" dt="2026-04-28T08:59:24.829" v="10" actId="403"/>
          <ac:spMkLst>
            <pc:docMk/>
            <pc:sldMk cId="2564428797" sldId="737"/>
            <ac:spMk id="3" creationId="{C805863D-EABE-2233-773F-3F87C3AF3DB9}"/>
          </ac:spMkLst>
        </pc:spChg>
      </pc:sldChg>
      <pc:sldChg chg="modSp mod">
        <pc:chgData name="MVDr. Zbyněk Semerád" userId="19bb4afe-a7fe-4ffb-aedb-30bc46fdbb73" providerId="ADAL" clId="{33945732-6250-4AFF-A5D2-B87226B84A2D}" dt="2026-04-28T11:22:52.943" v="44" actId="6549"/>
        <pc:sldMkLst>
          <pc:docMk/>
          <pc:sldMk cId="2352007413" sldId="752"/>
        </pc:sldMkLst>
        <pc:spChg chg="mod">
          <ac:chgData name="MVDr. Zbyněk Semerád" userId="19bb4afe-a7fe-4ffb-aedb-30bc46fdbb73" providerId="ADAL" clId="{33945732-6250-4AFF-A5D2-B87226B84A2D}" dt="2026-04-28T11:22:52.943" v="44" actId="6549"/>
          <ac:spMkLst>
            <pc:docMk/>
            <pc:sldMk cId="2352007413" sldId="752"/>
            <ac:spMk id="10" creationId="{01686BE3-273C-A384-2FBE-C12A7F059F9F}"/>
          </ac:spMkLst>
        </pc:spChg>
      </pc:sldChg>
      <pc:sldChg chg="modSp mod">
        <pc:chgData name="MVDr. Zbyněk Semerád" userId="19bb4afe-a7fe-4ffb-aedb-30bc46fdbb73" providerId="ADAL" clId="{33945732-6250-4AFF-A5D2-B87226B84A2D}" dt="2026-04-28T09:03:37.784" v="19" actId="113"/>
        <pc:sldMkLst>
          <pc:docMk/>
          <pc:sldMk cId="3569693874" sldId="763"/>
        </pc:sldMkLst>
        <pc:spChg chg="mod">
          <ac:chgData name="MVDr. Zbyněk Semerád" userId="19bb4afe-a7fe-4ffb-aedb-30bc46fdbb73" providerId="ADAL" clId="{33945732-6250-4AFF-A5D2-B87226B84A2D}" dt="2026-04-28T09:03:37.784" v="19" actId="113"/>
          <ac:spMkLst>
            <pc:docMk/>
            <pc:sldMk cId="3569693874" sldId="763"/>
            <ac:spMk id="3" creationId="{00000000-0000-0000-0000-000000000000}"/>
          </ac:spMkLst>
        </pc:spChg>
        <pc:spChg chg="mod">
          <ac:chgData name="MVDr. Zbyněk Semerád" userId="19bb4afe-a7fe-4ffb-aedb-30bc46fdbb73" providerId="ADAL" clId="{33945732-6250-4AFF-A5D2-B87226B84A2D}" dt="2026-04-28T09:03:22.284" v="17" actId="14100"/>
          <ac:spMkLst>
            <pc:docMk/>
            <pc:sldMk cId="3569693874" sldId="763"/>
            <ac:spMk id="4" creationId="{00000000-0000-0000-0000-000000000000}"/>
          </ac:spMkLst>
        </pc:spChg>
      </pc:sldChg>
      <pc:sldChg chg="modSp mod">
        <pc:chgData name="MVDr. Zbyněk Semerád" userId="19bb4afe-a7fe-4ffb-aedb-30bc46fdbb73" providerId="ADAL" clId="{33945732-6250-4AFF-A5D2-B87226B84A2D}" dt="2026-04-28T09:06:38.025" v="23" actId="113"/>
        <pc:sldMkLst>
          <pc:docMk/>
          <pc:sldMk cId="4040277108" sldId="771"/>
        </pc:sldMkLst>
        <pc:spChg chg="mod">
          <ac:chgData name="MVDr. Zbyněk Semerád" userId="19bb4afe-a7fe-4ffb-aedb-30bc46fdbb73" providerId="ADAL" clId="{33945732-6250-4AFF-A5D2-B87226B84A2D}" dt="2026-04-28T09:06:38.025" v="23" actId="113"/>
          <ac:spMkLst>
            <pc:docMk/>
            <pc:sldMk cId="4040277108" sldId="771"/>
            <ac:spMk id="3" creationId="{00000000-0000-0000-0000-000000000000}"/>
          </ac:spMkLst>
        </pc:spChg>
      </pc:sldChg>
      <pc:sldChg chg="modSp mod">
        <pc:chgData name="MVDr. Zbyněk Semerád" userId="19bb4afe-a7fe-4ffb-aedb-30bc46fdbb73" providerId="ADAL" clId="{33945732-6250-4AFF-A5D2-B87226B84A2D}" dt="2026-04-28T09:02:11.497" v="14" actId="6549"/>
        <pc:sldMkLst>
          <pc:docMk/>
          <pc:sldMk cId="415443746" sldId="777"/>
        </pc:sldMkLst>
        <pc:spChg chg="mod">
          <ac:chgData name="MVDr. Zbyněk Semerád" userId="19bb4afe-a7fe-4ffb-aedb-30bc46fdbb73" providerId="ADAL" clId="{33945732-6250-4AFF-A5D2-B87226B84A2D}" dt="2026-04-28T09:02:11.497" v="14" actId="6549"/>
          <ac:spMkLst>
            <pc:docMk/>
            <pc:sldMk cId="415443746" sldId="777"/>
            <ac:spMk id="3" creationId="{00000000-0000-0000-0000-000000000000}"/>
          </ac:spMkLst>
        </pc:spChg>
      </pc:sldChg>
      <pc:sldChg chg="modSp mod">
        <pc:chgData name="MVDr. Zbyněk Semerád" userId="19bb4afe-a7fe-4ffb-aedb-30bc46fdbb73" providerId="ADAL" clId="{33945732-6250-4AFF-A5D2-B87226B84A2D}" dt="2026-04-28T09:02:46.795" v="15" actId="6549"/>
        <pc:sldMkLst>
          <pc:docMk/>
          <pc:sldMk cId="2814997873" sldId="779"/>
        </pc:sldMkLst>
        <pc:spChg chg="mod">
          <ac:chgData name="MVDr. Zbyněk Semerád" userId="19bb4afe-a7fe-4ffb-aedb-30bc46fdbb73" providerId="ADAL" clId="{33945732-6250-4AFF-A5D2-B87226B84A2D}" dt="2026-04-28T09:02:46.795" v="15" actId="6549"/>
          <ac:spMkLst>
            <pc:docMk/>
            <pc:sldMk cId="2814997873" sldId="779"/>
            <ac:spMk id="3" creationId="{00000000-0000-0000-0000-000000000000}"/>
          </ac:spMkLst>
        </pc:spChg>
      </pc:sldChg>
      <pc:sldChg chg="modSp mod">
        <pc:chgData name="MVDr. Zbyněk Semerád" userId="19bb4afe-a7fe-4ffb-aedb-30bc46fdbb73" providerId="ADAL" clId="{33945732-6250-4AFF-A5D2-B87226B84A2D}" dt="2026-04-28T09:00:40.740" v="12" actId="255"/>
        <pc:sldMkLst>
          <pc:docMk/>
          <pc:sldMk cId="1619794243" sldId="785"/>
        </pc:sldMkLst>
        <pc:spChg chg="mod">
          <ac:chgData name="MVDr. Zbyněk Semerád" userId="19bb4afe-a7fe-4ffb-aedb-30bc46fdbb73" providerId="ADAL" clId="{33945732-6250-4AFF-A5D2-B87226B84A2D}" dt="2026-04-28T09:00:40.740" v="12" actId="255"/>
          <ac:spMkLst>
            <pc:docMk/>
            <pc:sldMk cId="1619794243" sldId="785"/>
            <ac:spMk id="3" creationId="{6B8494EE-1FCF-12DB-80B9-54E1CA0B4A72}"/>
          </ac:spMkLst>
        </pc:spChg>
      </pc:sldChg>
      <pc:sldChg chg="modSp mod">
        <pc:chgData name="MVDr. Zbyněk Semerád" userId="19bb4afe-a7fe-4ffb-aedb-30bc46fdbb73" providerId="ADAL" clId="{33945732-6250-4AFF-A5D2-B87226B84A2D}" dt="2026-04-28T09:12:51.087" v="25" actId="6549"/>
        <pc:sldMkLst>
          <pc:docMk/>
          <pc:sldMk cId="1874143797" sldId="787"/>
        </pc:sldMkLst>
        <pc:spChg chg="mod">
          <ac:chgData name="MVDr. Zbyněk Semerád" userId="19bb4afe-a7fe-4ffb-aedb-30bc46fdbb73" providerId="ADAL" clId="{33945732-6250-4AFF-A5D2-B87226B84A2D}" dt="2026-04-28T09:12:51.087" v="25" actId="6549"/>
          <ac:spMkLst>
            <pc:docMk/>
            <pc:sldMk cId="1874143797" sldId="787"/>
            <ac:spMk id="3" creationId="{8562CC6C-5D3F-2911-AAA1-DCEDB0093450}"/>
          </ac:spMkLst>
        </pc:spChg>
      </pc:sldChg>
      <pc:sldChg chg="addSp delSp modSp new mod">
        <pc:chgData name="MVDr. Zbyněk Semerád" userId="19bb4afe-a7fe-4ffb-aedb-30bc46fdbb73" providerId="ADAL" clId="{33945732-6250-4AFF-A5D2-B87226B84A2D}" dt="2026-04-29T08:05:06.973" v="101" actId="1076"/>
        <pc:sldMkLst>
          <pc:docMk/>
          <pc:sldMk cId="3058489422" sldId="788"/>
        </pc:sldMkLst>
        <pc:spChg chg="mod">
          <ac:chgData name="MVDr. Zbyněk Semerád" userId="19bb4afe-a7fe-4ffb-aedb-30bc46fdbb73" providerId="ADAL" clId="{33945732-6250-4AFF-A5D2-B87226B84A2D}" dt="2026-04-29T08:05:06.973" v="101" actId="1076"/>
          <ac:spMkLst>
            <pc:docMk/>
            <pc:sldMk cId="3058489422" sldId="788"/>
            <ac:spMk id="2" creationId="{7490FF92-D004-4A0F-8170-E148C0E4929A}"/>
          </ac:spMkLst>
        </pc:spChg>
        <pc:spChg chg="del">
          <ac:chgData name="MVDr. Zbyněk Semerád" userId="19bb4afe-a7fe-4ffb-aedb-30bc46fdbb73" providerId="ADAL" clId="{33945732-6250-4AFF-A5D2-B87226B84A2D}" dt="2026-04-29T08:03:03.134" v="46" actId="22"/>
          <ac:spMkLst>
            <pc:docMk/>
            <pc:sldMk cId="3058489422" sldId="788"/>
            <ac:spMk id="3" creationId="{32F56E38-E7C8-CEC6-48D5-28835E134E2E}"/>
          </ac:spMkLst>
        </pc:spChg>
        <pc:picChg chg="add mod ord">
          <ac:chgData name="MVDr. Zbyněk Semerád" userId="19bb4afe-a7fe-4ffb-aedb-30bc46fdbb73" providerId="ADAL" clId="{33945732-6250-4AFF-A5D2-B87226B84A2D}" dt="2026-04-29T08:04:46.468" v="99" actId="14100"/>
          <ac:picMkLst>
            <pc:docMk/>
            <pc:sldMk cId="3058489422" sldId="788"/>
            <ac:picMk id="6" creationId="{AFCD0D36-6C60-0D7C-B2AA-94404CD65895}"/>
          </ac:picMkLst>
        </pc:picChg>
      </pc:sldChg>
      <pc:sldChg chg="addSp delSp modSp new mod">
        <pc:chgData name="MVDr. Zbyněk Semerád" userId="19bb4afe-a7fe-4ffb-aedb-30bc46fdbb73" providerId="ADAL" clId="{33945732-6250-4AFF-A5D2-B87226B84A2D}" dt="2026-04-29T08:07:08.621" v="138" actId="255"/>
        <pc:sldMkLst>
          <pc:docMk/>
          <pc:sldMk cId="1052260657" sldId="789"/>
        </pc:sldMkLst>
        <pc:spChg chg="mod">
          <ac:chgData name="MVDr. Zbyněk Semerád" userId="19bb4afe-a7fe-4ffb-aedb-30bc46fdbb73" providerId="ADAL" clId="{33945732-6250-4AFF-A5D2-B87226B84A2D}" dt="2026-04-29T08:07:08.621" v="138" actId="255"/>
          <ac:spMkLst>
            <pc:docMk/>
            <pc:sldMk cId="1052260657" sldId="789"/>
            <ac:spMk id="2" creationId="{2EC4C9D3-4049-6AA9-841B-C60EC8FA6ADD}"/>
          </ac:spMkLst>
        </pc:spChg>
        <pc:spChg chg="del">
          <ac:chgData name="MVDr. Zbyněk Semerád" userId="19bb4afe-a7fe-4ffb-aedb-30bc46fdbb73" providerId="ADAL" clId="{33945732-6250-4AFF-A5D2-B87226B84A2D}" dt="2026-04-29T08:06:45.844" v="134" actId="22"/>
          <ac:spMkLst>
            <pc:docMk/>
            <pc:sldMk cId="1052260657" sldId="789"/>
            <ac:spMk id="3" creationId="{F3704E4C-FD0A-793B-A2E2-A503C5FDC7FD}"/>
          </ac:spMkLst>
        </pc:spChg>
        <pc:picChg chg="add mod ord">
          <ac:chgData name="MVDr. Zbyněk Semerád" userId="19bb4afe-a7fe-4ffb-aedb-30bc46fdbb73" providerId="ADAL" clId="{33945732-6250-4AFF-A5D2-B87226B84A2D}" dt="2026-04-29T08:06:58.087" v="137" actId="14100"/>
          <ac:picMkLst>
            <pc:docMk/>
            <pc:sldMk cId="1052260657" sldId="789"/>
            <ac:picMk id="6" creationId="{48E94F98-262D-25E5-B5A1-13BF02E2ED4F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A5E7F-EF39-4F49-A240-7E852BA1FA70}" type="datetimeFigureOut">
              <a:rPr lang="cs-CZ" smtClean="0"/>
              <a:t>29.04.2026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7212B-8ADC-4AC6-8E1C-166145A05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518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1D07D67-2164-4CF0-8B01-F1D1FB162D41}" type="datetimeFigureOut">
              <a:rPr lang="cs-CZ"/>
              <a:pPr>
                <a:defRPr/>
              </a:pPr>
              <a:t>29.04.2026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/>
              <a:t>Klepnutím lze upravit styly předlohy textu.</a:t>
            </a:r>
          </a:p>
          <a:p>
            <a:pPr lvl="1"/>
            <a:r>
              <a:rPr lang="cs-CZ" noProof="0"/>
              <a:t>Druhá úroveň</a:t>
            </a:r>
          </a:p>
          <a:p>
            <a:pPr lvl="2"/>
            <a:r>
              <a:rPr lang="cs-CZ" noProof="0"/>
              <a:t>Třetí úroveň</a:t>
            </a:r>
          </a:p>
          <a:p>
            <a:pPr lvl="3"/>
            <a:r>
              <a:rPr lang="cs-CZ" noProof="0"/>
              <a:t>Čtvrtá úroveň</a:t>
            </a:r>
          </a:p>
          <a:p>
            <a:pPr lvl="4"/>
            <a:r>
              <a:rPr lang="cs-CZ" noProof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1DF3F96-3515-4547-AF6B-DB98CFCBFF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552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FA5DA3-7341-0432-B003-D57022DFF6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>
            <a:extLst>
              <a:ext uri="{FF2B5EF4-FFF2-40B4-BE49-F238E27FC236}">
                <a16:creationId xmlns:a16="http://schemas.microsoft.com/office/drawing/2014/main" id="{9706B175-DFCC-7846-BB43-C89429877C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poznámky 2">
            <a:extLst>
              <a:ext uri="{FF2B5EF4-FFF2-40B4-BE49-F238E27FC236}">
                <a16:creationId xmlns:a16="http://schemas.microsoft.com/office/drawing/2014/main" id="{67FC5391-9107-106B-E62D-90B6C2B1E4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FBC37B67-18E6-DC83-5EE1-F9AC183278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1DF3F96-3515-4547-AF6B-DB98CFCBFFEF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737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86D927-A246-4A58-8A69-16E7755452C4}" type="slidenum">
              <a:rPr lang="cs-CZ" altLang="cs-CZ" smtClean="0"/>
              <a:pPr/>
              <a:t>17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841018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84C0E9-0FF2-4F65-BB17-06BC614A7DFB}" type="slidenum">
              <a:rPr lang="cs-CZ" altLang="cs-CZ" smtClean="0"/>
              <a:pPr/>
              <a:t>21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33067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212976"/>
            <a:ext cx="8064896" cy="1470025"/>
          </a:xfrm>
        </p:spPr>
        <p:txBody>
          <a:bodyPr anchor="t">
            <a:normAutofit/>
          </a:bodyPr>
          <a:lstStyle>
            <a:lvl1pPr>
              <a:lnSpc>
                <a:spcPts val="4500"/>
              </a:lnSpc>
              <a:defRPr sz="4500" b="1">
                <a:solidFill>
                  <a:schemeClr val="bg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064896" cy="504056"/>
          </a:xfrm>
        </p:spPr>
        <p:txBody>
          <a:bodyPr/>
          <a:lstStyle>
            <a:lvl1pPr marL="0" indent="0" algn="l">
              <a:lnSpc>
                <a:spcPts val="3500"/>
              </a:lnSpc>
              <a:buNone/>
              <a:defRPr sz="30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10"/>
          </p:nvPr>
        </p:nvSpPr>
        <p:spPr>
          <a:xfrm>
            <a:off x="468313" y="5589588"/>
            <a:ext cx="8135937" cy="503237"/>
          </a:xfrm>
        </p:spPr>
        <p:txBody>
          <a:bodyPr anchor="ctr"/>
          <a:lstStyle>
            <a:lvl1pPr algn="l">
              <a:buNone/>
              <a:defRPr sz="1800" baseline="0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136440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9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ředělový list">
    <p:bg>
      <p:bgPr>
        <a:solidFill>
          <a:srgbClr val="007E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3212976"/>
            <a:ext cx="8064896" cy="1500187"/>
          </a:xfrm>
        </p:spPr>
        <p:txBody>
          <a:bodyPr/>
          <a:lstStyle>
            <a:lvl1pPr marL="0" indent="0">
              <a:lnSpc>
                <a:spcPts val="4500"/>
              </a:lnSpc>
              <a:buNone/>
              <a:defRPr sz="4500" b="1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323680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>
                <a:solidFill>
                  <a:prstClr val="black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9F002-F33A-4E63-8267-67F6925A45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571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 nodePh="1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7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3068960"/>
            <a:ext cx="8064896" cy="648072"/>
          </a:xfrm>
        </p:spPr>
        <p:txBody>
          <a:bodyPr anchor="ctr"/>
          <a:lstStyle>
            <a:lvl1pPr marL="0" indent="0">
              <a:buNone/>
              <a:defRPr sz="2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3789039"/>
            <a:ext cx="3957836" cy="2520281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789039"/>
            <a:ext cx="3959423" cy="2520281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13"/>
          </p:nvPr>
        </p:nvSpPr>
        <p:spPr>
          <a:xfrm>
            <a:off x="539552" y="1268760"/>
            <a:ext cx="8064896" cy="936104"/>
          </a:xfrm>
        </p:spPr>
        <p:txBody>
          <a:bodyPr anchor="ctr"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7" name="Zástupný symbol pro zápatí 7"/>
          <p:cNvSpPr>
            <a:spLocks noGrp="1"/>
          </p:cNvSpPr>
          <p:nvPr>
            <p:ph type="ftr" sz="quarter" idx="14"/>
          </p:nvPr>
        </p:nvSpPr>
        <p:spPr>
          <a:xfrm>
            <a:off x="539750" y="6524625"/>
            <a:ext cx="6840538" cy="217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8"/>
          <p:cNvSpPr>
            <a:spLocks noGrp="1"/>
          </p:cNvSpPr>
          <p:nvPr>
            <p:ph type="sldNum" sz="quarter" idx="15"/>
          </p:nvPr>
        </p:nvSpPr>
        <p:spPr>
          <a:xfrm>
            <a:off x="7451725" y="6524625"/>
            <a:ext cx="1152525" cy="217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4E3AA5-A389-4662-8A66-C81AF2A1A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751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6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1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1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2708921"/>
            <a:ext cx="3957836" cy="3600400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708921"/>
            <a:ext cx="3959423" cy="3600400"/>
          </a:xfrm>
        </p:spPr>
        <p:txBody>
          <a:bodyPr/>
          <a:lstStyle>
            <a:lvl1pPr>
              <a:defRPr sz="21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13"/>
          </p:nvPr>
        </p:nvSpPr>
        <p:spPr>
          <a:xfrm>
            <a:off x="539552" y="1268760"/>
            <a:ext cx="8064896" cy="792088"/>
          </a:xfrm>
        </p:spPr>
        <p:txBody>
          <a:bodyPr anchor="ctr"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7" name="Zástupný symbol pro zápatí 7"/>
          <p:cNvSpPr>
            <a:spLocks noGrp="1"/>
          </p:cNvSpPr>
          <p:nvPr>
            <p:ph type="ftr" sz="quarter" idx="14"/>
          </p:nvPr>
        </p:nvSpPr>
        <p:spPr>
          <a:xfrm>
            <a:off x="539750" y="6524625"/>
            <a:ext cx="6840538" cy="217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8"/>
          <p:cNvSpPr>
            <a:spLocks noGrp="1"/>
          </p:cNvSpPr>
          <p:nvPr>
            <p:ph type="sldNum" sz="quarter" idx="15"/>
          </p:nvPr>
        </p:nvSpPr>
        <p:spPr>
          <a:xfrm>
            <a:off x="7451725" y="6524625"/>
            <a:ext cx="1152525" cy="217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4A91B2-B293-4830-BB54-4DB706118B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16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6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1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1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věrečný list">
    <p:bg>
      <p:bgPr>
        <a:solidFill>
          <a:srgbClr val="007E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3212977"/>
            <a:ext cx="8064896" cy="1080119"/>
          </a:xfrm>
        </p:spPr>
        <p:txBody>
          <a:bodyPr/>
          <a:lstStyle>
            <a:lvl1pPr marL="0" indent="0">
              <a:lnSpc>
                <a:spcPts val="4500"/>
              </a:lnSpc>
              <a:buNone/>
              <a:defRPr sz="4500" b="1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798095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0563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2813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88842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83397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63716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699762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037179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658724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16285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388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na dva řád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47133"/>
          </a:xfrm>
        </p:spPr>
        <p:txBody>
          <a:bodyPr/>
          <a:lstStyle>
            <a:lvl1pPr marL="360000" indent="-360000" algn="just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―"/>
              <a:defRPr/>
            </a:lvl1pPr>
            <a:lvl2pPr marL="720000" indent="-360000">
              <a:spcBef>
                <a:spcPts val="600"/>
              </a:spcBef>
              <a:defRPr sz="2000"/>
            </a:lvl2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2"/>
          </p:nvPr>
        </p:nvSpPr>
        <p:spPr>
          <a:xfrm>
            <a:off x="467544" y="1268760"/>
            <a:ext cx="8136903" cy="914400"/>
          </a:xfr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None/>
              <a:defRPr sz="3000" b="1" baseline="0">
                <a:solidFill>
                  <a:srgbClr val="007EC7"/>
                </a:solidFill>
              </a:defRPr>
            </a:lvl1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3"/>
          </p:nvPr>
        </p:nvSpPr>
        <p:spPr>
          <a:xfrm>
            <a:off x="468313" y="6453188"/>
            <a:ext cx="6911975" cy="288925"/>
          </a:xfrm>
        </p:spPr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>
          <a:xfrm>
            <a:off x="7451725" y="6453188"/>
            <a:ext cx="1223963" cy="288925"/>
          </a:xfrm>
        </p:spPr>
        <p:txBody>
          <a:bodyPr/>
          <a:lstStyle>
            <a:lvl1pPr>
              <a:defRPr/>
            </a:lvl1pPr>
          </a:lstStyle>
          <a:p>
            <a:fld id="{416519FA-568B-4FB4-B9E4-6EBE00DD5C6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98282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692275" y="274638"/>
            <a:ext cx="6994525" cy="41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2133600"/>
            <a:ext cx="8229600" cy="417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/>
              <a:t>Klepnutím lze upravit styly předlohy textu </a:t>
            </a:r>
          </a:p>
          <a:p>
            <a:pPr lvl="1"/>
            <a:r>
              <a:rPr lang="cs-CZ"/>
              <a:t>Druhá úroveň</a:t>
            </a:r>
          </a:p>
          <a:p>
            <a:pPr lvl="2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68313" y="6524625"/>
            <a:ext cx="6911975" cy="1968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451725" y="6524625"/>
            <a:ext cx="1223963" cy="1968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6D93141-C805-4F56-8E61-849A5C99B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6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rtl="0" eaLnBrk="0" fontAlgn="base" hangingPunct="0">
        <a:lnSpc>
          <a:spcPts val="1000"/>
        </a:lnSpc>
        <a:spcBef>
          <a:spcPct val="0"/>
        </a:spcBef>
        <a:spcAft>
          <a:spcPct val="0"/>
        </a:spcAft>
        <a:defRPr sz="900" b="1" kern="1200">
          <a:solidFill>
            <a:srgbClr val="007EC7"/>
          </a:solidFill>
          <a:latin typeface="Arial" pitchFamily="34" charset="0"/>
          <a:ea typeface="+mj-ea"/>
          <a:cs typeface="Arial" pitchFamily="34" charset="0"/>
        </a:defRPr>
      </a:lvl1pPr>
      <a:lvl2pPr algn="l" rtl="0" eaLnBrk="0" fontAlgn="base" hangingPunct="0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2pPr>
      <a:lvl3pPr algn="l" rtl="0" eaLnBrk="0" fontAlgn="base" hangingPunct="0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3pPr>
      <a:lvl4pPr algn="l" rtl="0" eaLnBrk="0" fontAlgn="base" hangingPunct="0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4pPr>
      <a:lvl5pPr algn="l" rtl="0" eaLnBrk="0" fontAlgn="base" hangingPunct="0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5pPr>
      <a:lvl6pPr marL="4572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6pPr>
      <a:lvl7pPr marL="9144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7pPr>
      <a:lvl8pPr marL="13716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8pPr>
      <a:lvl9pPr marL="1828800" algn="l" rtl="0" eaLnBrk="1" fontAlgn="base" hangingPunct="1">
        <a:lnSpc>
          <a:spcPts val="1000"/>
        </a:lnSpc>
        <a:spcBef>
          <a:spcPct val="0"/>
        </a:spcBef>
        <a:spcAft>
          <a:spcPct val="0"/>
        </a:spcAft>
        <a:defRPr sz="900" b="1">
          <a:solidFill>
            <a:srgbClr val="007EC7"/>
          </a:solidFill>
          <a:latin typeface="Arial" charset="0"/>
          <a:cs typeface="Arial" charset="0"/>
        </a:defRPr>
      </a:lvl9pPr>
    </p:titleStyle>
    <p:bodyStyle>
      <a:lvl1pPr marL="539750" indent="-457200" algn="l" rtl="0" eaLnBrk="0" fontAlgn="base" hangingPunct="0">
        <a:lnSpc>
          <a:spcPts val="2500"/>
        </a:lnSpc>
        <a:spcBef>
          <a:spcPts val="600"/>
        </a:spcBef>
        <a:spcAft>
          <a:spcPts val="600"/>
        </a:spcAft>
        <a:buClr>
          <a:srgbClr val="007EC7"/>
        </a:buClr>
        <a:buFont typeface="Arial" charset="0"/>
        <a:buChar char="―"/>
        <a:defRPr sz="21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rtl="0" eaLnBrk="0" fontAlgn="base" hangingPunct="0">
        <a:lnSpc>
          <a:spcPts val="2500"/>
        </a:lnSpc>
        <a:spcBef>
          <a:spcPts val="1800"/>
        </a:spcBef>
        <a:spcAft>
          <a:spcPts val="600"/>
        </a:spcAft>
        <a:buClr>
          <a:srgbClr val="007EC7"/>
        </a:buClr>
        <a:buFont typeface="Arial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vscr.cz/zdravi-zvirat/premistovani-zvirat-vnimavych-ke-kataralni-horecce-ovci-kho-v-ramci-evropske-unie/" TargetMode="External"/><Relationship Id="rId2" Type="http://schemas.openxmlformats.org/officeDocument/2006/relationships/hyperlink" Target="https://food.ec.europa.eu/animals/animal-diseases/surveillance-eradication-programmes-and-disease-free-status/bluetongue_en" TargetMode="Externa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A9D8B6-A807-EE44-904E-C9CDC2D7CE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>
            <a:extLst>
              <a:ext uri="{FF2B5EF4-FFF2-40B4-BE49-F238E27FC236}">
                <a16:creationId xmlns:a16="http://schemas.microsoft.com/office/drawing/2014/main" id="{45DD595E-0308-0B96-44D9-939551ACC4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875" y="2420888"/>
            <a:ext cx="8603902" cy="2376264"/>
          </a:xfrm>
        </p:spPr>
        <p:txBody>
          <a:bodyPr>
            <a:normAutofit/>
          </a:bodyPr>
          <a:lstStyle/>
          <a:p>
            <a:r>
              <a:rPr lang="cs-CZ" sz="2400"/>
              <a:t>Aktuální nákazová situace u skotu</a:t>
            </a:r>
          </a:p>
        </p:txBody>
      </p:sp>
      <p:sp>
        <p:nvSpPr>
          <p:cNvPr id="15363" name="Podnadpis 2">
            <a:extLst>
              <a:ext uri="{FF2B5EF4-FFF2-40B4-BE49-F238E27FC236}">
                <a16:creationId xmlns:a16="http://schemas.microsoft.com/office/drawing/2014/main" id="{5A27B220-4EB0-51CF-B441-C327E6EC22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313" y="4581128"/>
            <a:ext cx="8064500" cy="504825"/>
          </a:xfrm>
        </p:spPr>
        <p:txBody>
          <a:bodyPr/>
          <a:lstStyle/>
          <a:p>
            <a:r>
              <a:rPr lang="cs-CZ" sz="2400"/>
              <a:t> Větrný Jeníkov – 29.4.2026</a:t>
            </a:r>
            <a:endParaRPr lang="cs-CZ" b="0"/>
          </a:p>
          <a:p>
            <a:r>
              <a:rPr lang="cs-CZ" sz="2000" b="0"/>
              <a:t> </a:t>
            </a:r>
            <a:r>
              <a:rPr lang="cs-CZ" sz="1800"/>
              <a:t>Členské shromáždění Svazu chovatelů holštýnského skotu ČR, </a:t>
            </a:r>
            <a:r>
              <a:rPr lang="cs-CZ" sz="1800" err="1"/>
              <a:t>z.s</a:t>
            </a:r>
            <a:r>
              <a:rPr lang="cs-CZ" sz="1800"/>
              <a:t>. </a:t>
            </a:r>
            <a:endParaRPr lang="cs-CZ" sz="1600"/>
          </a:p>
          <a:p>
            <a:r>
              <a:rPr lang="cs-CZ" sz="2400"/>
              <a:t> </a:t>
            </a:r>
          </a:p>
        </p:txBody>
      </p:sp>
      <p:sp>
        <p:nvSpPr>
          <p:cNvPr id="15364" name="Zástupný symbol pro text 3">
            <a:extLst>
              <a:ext uri="{FF2B5EF4-FFF2-40B4-BE49-F238E27FC236}">
                <a16:creationId xmlns:a16="http://schemas.microsoft.com/office/drawing/2014/main" id="{63567B6A-567F-4AE2-962F-987CFFFD22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96875" y="5662613"/>
            <a:ext cx="8135938" cy="503237"/>
          </a:xfrm>
        </p:spPr>
        <p:txBody>
          <a:bodyPr/>
          <a:lstStyle/>
          <a:p>
            <a:pPr eaLnBrk="1" hangingPunct="1"/>
            <a:endParaRPr lang="cs-CZ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05299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50"/>
                            </p:stCondLst>
                            <p:childTnLst>
                              <p:par>
                                <p:cTn id="21" presetID="10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363" grpId="0" build="p"/>
      <p:bldP spid="1536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00600"/>
          </a:xfrm>
        </p:spPr>
        <p:txBody>
          <a:bodyPr/>
          <a:lstStyle/>
          <a:p>
            <a:pPr marL="359410" indent="-35941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z="1800"/>
              <a:t>infekční (virové) onemocněním přežvýkavců</a:t>
            </a:r>
            <a:endParaRPr lang="en-US"/>
          </a:p>
          <a:p>
            <a:pPr marL="359410" indent="-35941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z="1800"/>
              <a:t>není přenosné na člověka</a:t>
            </a:r>
          </a:p>
          <a:p>
            <a:pPr marL="359410" indent="-35941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z="1800">
                <a:latin typeface="Arial"/>
                <a:cs typeface="Arial"/>
              </a:rPr>
              <a:t>v současné době známo 24 sérotypů BTV1 až BTV24, přičemž v Evropě dnes největší problém způsobují sérotypy BTV3, BTV4, BTV8. Ve Španělsku a Itálii BTV 1, v Nizozemí BTV12, v Itálii poprvé záchyt BTV 5</a:t>
            </a:r>
          </a:p>
          <a:p>
            <a:pPr marL="359410" indent="-35941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z="1800">
                <a:latin typeface="Arial"/>
                <a:cs typeface="Arial"/>
              </a:rPr>
              <a:t>nákaza je </a:t>
            </a:r>
            <a:r>
              <a:rPr lang="cs-CZ" sz="1800" err="1">
                <a:latin typeface="Arial"/>
                <a:cs typeface="Arial"/>
              </a:rPr>
              <a:t>nekontagiózní</a:t>
            </a:r>
            <a:r>
              <a:rPr lang="cs-CZ" sz="1800">
                <a:latin typeface="Arial"/>
                <a:cs typeface="Arial"/>
              </a:rPr>
              <a:t>, virus je šířen hmyzem (vektorem), konkrétně tiplíky r. </a:t>
            </a:r>
            <a:r>
              <a:rPr lang="cs-CZ" sz="1800" err="1">
                <a:latin typeface="Arial"/>
                <a:cs typeface="Arial"/>
              </a:rPr>
              <a:t>Culicoides</a:t>
            </a:r>
            <a:endParaRPr lang="cs-CZ" sz="1800">
              <a:latin typeface="Arial"/>
              <a:cs typeface="Arial"/>
            </a:endParaRPr>
          </a:p>
          <a:p>
            <a:pPr marL="359410" indent="-35941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s-CZ" sz="1800">
                <a:latin typeface="Arial"/>
                <a:cs typeface="Arial"/>
              </a:rPr>
              <a:t>KP skot: nevýrazné, pokud u skotu dojde k výskytu klinických příznaků, onemocnění se projeví </a:t>
            </a:r>
            <a:r>
              <a:rPr lang="cs-CZ" sz="1800" b="1">
                <a:latin typeface="Arial"/>
                <a:cs typeface="Arial"/>
              </a:rPr>
              <a:t>změnami v dutině ústní (krváceniny, eroze) </a:t>
            </a:r>
            <a:r>
              <a:rPr lang="cs-CZ" sz="1800">
                <a:latin typeface="Arial"/>
                <a:cs typeface="Arial"/>
              </a:rPr>
              <a:t>a jako </a:t>
            </a:r>
            <a:r>
              <a:rPr lang="cs-CZ" sz="1800" err="1">
                <a:latin typeface="Arial"/>
                <a:cs typeface="Arial"/>
              </a:rPr>
              <a:t>ulcerativní</a:t>
            </a:r>
            <a:r>
              <a:rPr lang="cs-CZ" sz="1800">
                <a:latin typeface="Arial"/>
                <a:cs typeface="Arial"/>
              </a:rPr>
              <a:t> dermatitida (zánět kůže). Dále se může projevit </a:t>
            </a:r>
            <a:r>
              <a:rPr lang="cs-CZ" sz="1800" b="1" err="1">
                <a:latin typeface="Arial"/>
                <a:cs typeface="Arial"/>
              </a:rPr>
              <a:t>koronitidou</a:t>
            </a:r>
            <a:r>
              <a:rPr lang="cs-CZ" sz="1800">
                <a:latin typeface="Arial"/>
                <a:cs typeface="Arial"/>
              </a:rPr>
              <a:t> (otok a zčervenání kůže v oblasti přechodu rohoviny paznehtů a kůže), </a:t>
            </a:r>
            <a:r>
              <a:rPr lang="cs-CZ" sz="1800" b="1" err="1">
                <a:latin typeface="Arial"/>
                <a:cs typeface="Arial"/>
              </a:rPr>
              <a:t>lakrimací</a:t>
            </a:r>
            <a:r>
              <a:rPr lang="cs-CZ" sz="1800">
                <a:latin typeface="Arial"/>
                <a:cs typeface="Arial"/>
              </a:rPr>
              <a:t> (slzením) a </a:t>
            </a:r>
            <a:r>
              <a:rPr lang="cs-CZ" sz="1800" b="1">
                <a:latin typeface="Arial"/>
                <a:cs typeface="Arial"/>
              </a:rPr>
              <a:t>salivací</a:t>
            </a:r>
            <a:r>
              <a:rPr lang="cs-CZ" sz="1800">
                <a:latin typeface="Arial"/>
                <a:cs typeface="Arial"/>
              </a:rPr>
              <a:t> (sliněním). Může docházet i k </a:t>
            </a:r>
            <a:r>
              <a:rPr lang="cs-CZ" sz="1800" b="1">
                <a:latin typeface="Arial"/>
                <a:cs typeface="Arial"/>
              </a:rPr>
              <a:t>abortům</a:t>
            </a:r>
            <a:r>
              <a:rPr lang="cs-CZ" sz="1800">
                <a:latin typeface="Arial"/>
                <a:cs typeface="Arial"/>
              </a:rPr>
              <a:t> a nebo porodům málo životaschopných mláďat nebo mláďat s postižením CNS.</a:t>
            </a:r>
          </a:p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2"/>
          </p:nvPr>
        </p:nvSpPr>
        <p:spPr>
          <a:xfrm>
            <a:off x="1691680" y="260648"/>
            <a:ext cx="4608512" cy="504056"/>
          </a:xfrm>
        </p:spPr>
        <p:txBody>
          <a:bodyPr/>
          <a:lstStyle/>
          <a:p>
            <a:r>
              <a:rPr lang="cs-CZ" sz="2800"/>
              <a:t>Katarální horečka ovcí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443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D7D55ACB-CC25-F974-0BDB-3BAFB8F0A8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240" y="1292963"/>
            <a:ext cx="3752850" cy="5003800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B46F9CAE-DD04-8AE1-76BA-4224294CC7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416" y="1292963"/>
            <a:ext cx="5256584" cy="3942438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E0D75C69-0B9D-0A12-C64B-E2C7A31A0E46}"/>
              </a:ext>
            </a:extLst>
          </p:cNvPr>
          <p:cNvSpPr txBox="1"/>
          <p:nvPr/>
        </p:nvSpPr>
        <p:spPr>
          <a:xfrm>
            <a:off x="2051720" y="476672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>
                <a:solidFill>
                  <a:srgbClr val="0070C0"/>
                </a:solidFill>
              </a:rPr>
              <a:t>Klinické příznaky KHO</a:t>
            </a:r>
          </a:p>
          <a:p>
            <a:r>
              <a:rPr lang="cs-CZ"/>
              <a:t>Fotografie z ohnisek KHO v ČR, zdroj: SVS ČR</a:t>
            </a:r>
          </a:p>
        </p:txBody>
      </p:sp>
    </p:spTree>
    <p:extLst>
      <p:ext uri="{BB962C8B-B14F-4D97-AF65-F5344CB8AC3E}">
        <p14:creationId xmlns:p14="http://schemas.microsoft.com/office/powerpoint/2010/main" val="1112316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6C521A0E-793D-5E73-6C9B-EDF513B313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97402" y="3261806"/>
            <a:ext cx="4752528" cy="3564396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42FD463C-0561-031B-2C77-9EDCD76D9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768848"/>
            <a:ext cx="5664629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618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439581CD-60F2-7494-E24E-CBA1C487BD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570" y="1294178"/>
            <a:ext cx="4093368" cy="5457825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24100390-F79E-1A30-8083-FBBD8DA75F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6938" y="132812"/>
            <a:ext cx="4896544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248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151528A1-9920-5641-D648-FFE9D24224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530" y="692696"/>
            <a:ext cx="5666162" cy="4248150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21BB3B40-E116-0A85-F07F-5DC8C4D1C7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510585"/>
            <a:ext cx="3976414" cy="5301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019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Obsah obrázku plot, dobytek, venku, hospodářská zvířata&#10;&#10;Popis byl vytvořen automaticky">
            <a:extLst>
              <a:ext uri="{FF2B5EF4-FFF2-40B4-BE49-F238E27FC236}">
                <a16:creationId xmlns:a16="http://schemas.microsoft.com/office/drawing/2014/main" id="{67CE24C1-7BD3-3850-A2E5-6D37095BFF6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894520"/>
            <a:ext cx="6348197" cy="4761148"/>
          </a:xfrm>
          <a:prstGeom prst="rect">
            <a:avLst/>
          </a:prstGeom>
        </p:spPr>
      </p:pic>
      <p:pic>
        <p:nvPicPr>
          <p:cNvPr id="6" name="Zástupný obsah 5" descr="Obsah obrázku plot, venku, hospodářská zvířata, dobytek&#10;&#10;Popis byl vytvořen automaticky">
            <a:extLst>
              <a:ext uri="{FF2B5EF4-FFF2-40B4-BE49-F238E27FC236}">
                <a16:creationId xmlns:a16="http://schemas.microsoft.com/office/drawing/2014/main" id="{9A77D04C-0209-4E0A-2CD1-2E85A83EA4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24" y="764704"/>
            <a:ext cx="4680520" cy="3510390"/>
          </a:xfrm>
        </p:spPr>
      </p:pic>
      <p:pic>
        <p:nvPicPr>
          <p:cNvPr id="2" name="Obrázek 1">
            <a:extLst>
              <a:ext uri="{FF2B5EF4-FFF2-40B4-BE49-F238E27FC236}">
                <a16:creationId xmlns:a16="http://schemas.microsoft.com/office/drawing/2014/main" id="{90C34585-3418-EFDD-8C4E-D8C8F6F427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024" y="119561"/>
            <a:ext cx="5492972" cy="4121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93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Obsah obrázku kráva, tráva, savec, venku&#10;&#10;Popis byl vytvořen automaticky">
            <a:extLst>
              <a:ext uri="{FF2B5EF4-FFF2-40B4-BE49-F238E27FC236}">
                <a16:creationId xmlns:a16="http://schemas.microsoft.com/office/drawing/2014/main" id="{76C96C33-E564-C07C-B4D5-DE0B8D34305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764704"/>
            <a:ext cx="7878622" cy="590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664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sah 1">
            <a:extLst>
              <a:ext uri="{FF2B5EF4-FFF2-40B4-BE49-F238E27FC236}">
                <a16:creationId xmlns:a16="http://schemas.microsoft.com/office/drawing/2014/main" id="{75DFB3A5-32D6-DFAC-1FD3-41D46903B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028" y="1340768"/>
            <a:ext cx="8569411" cy="5309691"/>
          </a:xfrm>
        </p:spPr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1. ohnisko katarální horečky ovcí (KHO) v ČR (po 15 letech bez výskytu) potvrzeno dne 6. 9. 2024 </a:t>
            </a:r>
            <a:r>
              <a:rPr lang="cs-CZ" dirty="0"/>
              <a:t>na hospodářství s chovem ovcí, koz a skotu v Jindřichovicích, okres Sokolov, </a:t>
            </a:r>
            <a:r>
              <a:rPr lang="cs-CZ" dirty="0">
                <a:solidFill>
                  <a:srgbClr val="0070C0"/>
                </a:solidFill>
              </a:rPr>
              <a:t>Karlovarský kraj</a:t>
            </a:r>
            <a:endParaRPr lang="cs-CZ" dirty="0"/>
          </a:p>
          <a:p>
            <a:r>
              <a:rPr lang="cs-CZ" dirty="0"/>
              <a:t>v ČR výskyt pouze </a:t>
            </a:r>
            <a:r>
              <a:rPr lang="cs-CZ" dirty="0">
                <a:solidFill>
                  <a:srgbClr val="0070C0"/>
                </a:solidFill>
              </a:rPr>
              <a:t>sérotyp 3 KHO</a:t>
            </a:r>
          </a:p>
          <a:p>
            <a:r>
              <a:rPr lang="cs-CZ" dirty="0"/>
              <a:t>V roce 2025 bylo evidováno </a:t>
            </a:r>
            <a:r>
              <a:rPr lang="cs-CZ" b="1" dirty="0">
                <a:solidFill>
                  <a:srgbClr val="007AC9"/>
                </a:solidFill>
              </a:rPr>
              <a:t>349</a:t>
            </a:r>
            <a:r>
              <a:rPr lang="cs-CZ" dirty="0"/>
              <a:t> pozitivních chovů (292 skotu, 49 chovů ovcí a 3 chovy koz)</a:t>
            </a:r>
          </a:p>
          <a:p>
            <a:r>
              <a:rPr lang="cs-CZ" altLang="cs-CZ" dirty="0"/>
              <a:t>V roce 2025 probíhal </a:t>
            </a:r>
            <a:r>
              <a:rPr lang="cs-CZ" altLang="cs-CZ" dirty="0">
                <a:solidFill>
                  <a:srgbClr val="007AC9"/>
                </a:solidFill>
              </a:rPr>
              <a:t>aktivní monitoring </a:t>
            </a:r>
            <a:r>
              <a:rPr lang="cs-CZ" altLang="cs-CZ" dirty="0"/>
              <a:t>obdobně jako v roce 2024 - vyšetřeno celkem 4080 (728 pozitivních) kusů skotu na </a:t>
            </a:r>
            <a:r>
              <a:rPr lang="cs-CZ" altLang="cs-CZ" b="1" dirty="0">
                <a:solidFill>
                  <a:srgbClr val="007AC9"/>
                </a:solidFill>
              </a:rPr>
              <a:t>370</a:t>
            </a:r>
            <a:r>
              <a:rPr lang="cs-CZ" altLang="cs-CZ" dirty="0"/>
              <a:t> hospodářstvích </a:t>
            </a:r>
          </a:p>
          <a:p>
            <a:r>
              <a:rPr lang="cs-CZ" altLang="cs-CZ" dirty="0"/>
              <a:t>Počet všech vyšetřených vzorků (stát + chovatel) v roce 2025:      11 496 (sérologické vyšetření), 69 588 (virologické vyšetření). </a:t>
            </a:r>
          </a:p>
          <a:p>
            <a:r>
              <a:rPr lang="cs-CZ" dirty="0"/>
              <a:t>ode dne 1. 12. 2025 (na základě entomologického monitoringu) vyhlášeno období sezónně prosté KHO v ČR </a:t>
            </a:r>
          </a:p>
          <a:p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800E2A2-7AE9-2A95-9EBC-3EF964DAD01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4188" y="764704"/>
            <a:ext cx="8136903" cy="914400"/>
          </a:xfrm>
        </p:spPr>
        <p:txBody>
          <a:bodyPr/>
          <a:lstStyle/>
          <a:p>
            <a:r>
              <a:rPr lang="cs-CZ" sz="3200"/>
              <a:t>Katarální horečka ovcí v ČR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63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5F97971-294C-92E8-01D6-FD6C9026434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619673" y="233537"/>
            <a:ext cx="6212236" cy="519102"/>
          </a:xfrm>
        </p:spPr>
        <p:txBody>
          <a:bodyPr/>
          <a:lstStyle/>
          <a:p>
            <a:r>
              <a:rPr lang="cs-CZ" sz="1800">
                <a:latin typeface="Arial"/>
                <a:cs typeface="Arial"/>
              </a:rPr>
              <a:t>Mapa pozitivních chovů na KHO v ČR za rok 2025</a:t>
            </a:r>
            <a:endParaRPr lang="cs-CZ" sz="2000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686BE3-273C-A384-2FBE-C12A7F059F9F}"/>
              </a:ext>
            </a:extLst>
          </p:cNvPr>
          <p:cNvSpPr txBox="1"/>
          <p:nvPr/>
        </p:nvSpPr>
        <p:spPr>
          <a:xfrm>
            <a:off x="1234654" y="6297413"/>
            <a:ext cx="65107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  </a:t>
            </a:r>
            <a:r>
              <a:rPr lang="en-US" err="1">
                <a:latin typeface="Calibri"/>
                <a:ea typeface="Calibri"/>
                <a:cs typeface="Calibri"/>
              </a:rPr>
              <a:t>kozy</a:t>
            </a:r>
            <a:r>
              <a:rPr lang="en-US">
                <a:latin typeface="Calibri"/>
                <a:ea typeface="Calibri"/>
                <a:cs typeface="Calibri"/>
              </a:rPr>
              <a:t> -  </a:t>
            </a:r>
            <a:r>
              <a:rPr lang="cs-CZ">
                <a:latin typeface="Calibri"/>
                <a:ea typeface="Calibri"/>
                <a:cs typeface="Calibri"/>
              </a:rPr>
              <a:t>3</a:t>
            </a:r>
            <a:r>
              <a:rPr lang="en-US">
                <a:latin typeface="Calibri"/>
                <a:ea typeface="Calibri"/>
                <a:cs typeface="Calibri"/>
              </a:rPr>
              <a:t>x              </a:t>
            </a:r>
            <a:r>
              <a:rPr lang="en-US" err="1">
                <a:latin typeface="Calibri"/>
                <a:ea typeface="Calibri"/>
                <a:cs typeface="Calibri"/>
              </a:rPr>
              <a:t>ovce</a:t>
            </a:r>
            <a:r>
              <a:rPr lang="en-US">
                <a:latin typeface="Calibri"/>
                <a:ea typeface="Calibri"/>
                <a:cs typeface="Calibri"/>
              </a:rPr>
              <a:t> – </a:t>
            </a:r>
            <a:r>
              <a:rPr lang="cs-CZ">
                <a:latin typeface="Calibri"/>
                <a:ea typeface="Calibri"/>
                <a:cs typeface="Calibri"/>
              </a:rPr>
              <a:t>49</a:t>
            </a:r>
            <a:r>
              <a:rPr lang="en-US">
                <a:latin typeface="Calibri"/>
                <a:ea typeface="Calibri"/>
                <a:cs typeface="Calibri"/>
              </a:rPr>
              <a:t>x          </a:t>
            </a:r>
            <a:r>
              <a:rPr lang="en-US" err="1">
                <a:latin typeface="Calibri"/>
                <a:ea typeface="Calibri"/>
                <a:cs typeface="Calibri"/>
              </a:rPr>
              <a:t>skot</a:t>
            </a:r>
            <a:r>
              <a:rPr lang="en-US">
                <a:latin typeface="Calibri"/>
                <a:ea typeface="Calibri"/>
                <a:cs typeface="Calibri"/>
              </a:rPr>
              <a:t>  - </a:t>
            </a:r>
            <a:r>
              <a:rPr lang="cs-CZ">
                <a:latin typeface="Calibri"/>
                <a:ea typeface="Calibri"/>
                <a:cs typeface="Calibri"/>
              </a:rPr>
              <a:t>292</a:t>
            </a:r>
            <a:r>
              <a:rPr lang="en-US">
                <a:latin typeface="Calibri"/>
                <a:ea typeface="Calibri"/>
                <a:cs typeface="Calibri"/>
              </a:rPr>
              <a:t>x</a:t>
            </a:r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45D22C-854E-F1D3-4556-0081A8059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642" y="6354762"/>
            <a:ext cx="244475" cy="2546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8F373BB-09E7-8C91-118C-DC125584F2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1442" y="6360160"/>
            <a:ext cx="244475" cy="2438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D78AD31-02D9-1DB6-3BB7-6DAD9B8A74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6082" y="6344602"/>
            <a:ext cx="244475" cy="23431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5"/>
          <a:srcRect l="11594" t="9957" r="4398" b="7600"/>
          <a:stretch/>
        </p:blipFill>
        <p:spPr>
          <a:xfrm>
            <a:off x="435661" y="1052736"/>
            <a:ext cx="8348430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148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5F97971-294C-92E8-01D6-FD6C9026434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619673" y="233537"/>
            <a:ext cx="6909336" cy="519102"/>
          </a:xfrm>
        </p:spPr>
        <p:txBody>
          <a:bodyPr/>
          <a:lstStyle/>
          <a:p>
            <a:r>
              <a:rPr lang="cs-CZ" sz="1800">
                <a:latin typeface="Arial"/>
                <a:cs typeface="Arial"/>
              </a:rPr>
              <a:t>Mapa pozitivních chovů na KHO v ČR za rok 2026 – k 24.4.26</a:t>
            </a:r>
            <a:endParaRPr lang="cs-CZ" sz="2000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686BE3-273C-A384-2FBE-C12A7F059F9F}"/>
              </a:ext>
            </a:extLst>
          </p:cNvPr>
          <p:cNvSpPr txBox="1"/>
          <p:nvPr/>
        </p:nvSpPr>
        <p:spPr>
          <a:xfrm>
            <a:off x="1355824" y="6261597"/>
            <a:ext cx="65107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  </a:t>
            </a:r>
            <a:r>
              <a:rPr lang="en-US" dirty="0" err="1">
                <a:latin typeface="Calibri"/>
                <a:ea typeface="Calibri"/>
                <a:cs typeface="Calibri"/>
              </a:rPr>
              <a:t>kozy</a:t>
            </a:r>
            <a:r>
              <a:rPr lang="en-US" dirty="0">
                <a:latin typeface="Calibri"/>
                <a:ea typeface="Calibri"/>
                <a:cs typeface="Calibri"/>
              </a:rPr>
              <a:t> -  </a:t>
            </a:r>
            <a:r>
              <a:rPr lang="cs-CZ" dirty="0">
                <a:latin typeface="Calibri"/>
                <a:ea typeface="Calibri"/>
                <a:cs typeface="Calibri"/>
              </a:rPr>
              <a:t>0</a:t>
            </a:r>
            <a:r>
              <a:rPr lang="en-US" dirty="0">
                <a:latin typeface="Calibri"/>
                <a:ea typeface="Calibri"/>
                <a:cs typeface="Calibri"/>
              </a:rPr>
              <a:t>              </a:t>
            </a:r>
            <a:r>
              <a:rPr lang="en-US" dirty="0" err="1">
                <a:latin typeface="Calibri"/>
                <a:ea typeface="Calibri"/>
                <a:cs typeface="Calibri"/>
              </a:rPr>
              <a:t>ovce</a:t>
            </a:r>
            <a:r>
              <a:rPr lang="en-US" dirty="0">
                <a:latin typeface="Calibri"/>
                <a:ea typeface="Calibri"/>
                <a:cs typeface="Calibri"/>
              </a:rPr>
              <a:t> – </a:t>
            </a:r>
            <a:r>
              <a:rPr lang="cs-CZ" dirty="0">
                <a:latin typeface="Calibri"/>
                <a:ea typeface="Calibri"/>
                <a:cs typeface="Calibri"/>
              </a:rPr>
              <a:t>1</a:t>
            </a:r>
            <a:r>
              <a:rPr lang="en-US" dirty="0">
                <a:latin typeface="Calibri"/>
                <a:ea typeface="Calibri"/>
                <a:cs typeface="Calibri"/>
              </a:rPr>
              <a:t>          </a:t>
            </a:r>
            <a:r>
              <a:rPr lang="en-US" dirty="0" err="1">
                <a:latin typeface="Calibri"/>
                <a:ea typeface="Calibri"/>
                <a:cs typeface="Calibri"/>
              </a:rPr>
              <a:t>skot</a:t>
            </a:r>
            <a:r>
              <a:rPr lang="en-US" dirty="0">
                <a:latin typeface="Calibri"/>
                <a:ea typeface="Calibri"/>
                <a:cs typeface="Calibri"/>
              </a:rPr>
              <a:t>  - </a:t>
            </a:r>
            <a:r>
              <a:rPr lang="cs-CZ" dirty="0">
                <a:latin typeface="Calibri"/>
                <a:ea typeface="Calibri"/>
                <a:cs typeface="Calibri"/>
              </a:rPr>
              <a:t>180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45D22C-854E-F1D3-4556-0081A8059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642" y="6354762"/>
            <a:ext cx="244475" cy="2546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8F373BB-09E7-8C91-118C-DC125584F2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1442" y="6360160"/>
            <a:ext cx="244475" cy="2438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D78AD31-02D9-1DB6-3BB7-6DAD9B8A74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6082" y="6344602"/>
            <a:ext cx="244475" cy="23431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77581" y="5492392"/>
            <a:ext cx="8424936" cy="3385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endParaRPr lang="cs-CZ" sz="16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5C8F96-D8E4-15AE-3725-F7A44067C39C}"/>
              </a:ext>
            </a:extLst>
          </p:cNvPr>
          <p:cNvSpPr txBox="1"/>
          <p:nvPr/>
        </p:nvSpPr>
        <p:spPr>
          <a:xfrm>
            <a:off x="343352" y="5940889"/>
            <a:ext cx="829465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Ze 181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pozitivních</a:t>
            </a: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zvířat</a:t>
            </a: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bylo</a:t>
            </a: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 87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zmetalek</a:t>
            </a: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 (EpA656) a 48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telat</a:t>
            </a: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 (EpA659-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mrtvě</a:t>
            </a: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narozená</a:t>
            </a: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,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slabá</a:t>
            </a: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,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neživotaschopná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)</a:t>
            </a:r>
            <a:endParaRPr lang="en-US" sz="1400"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699A38-DD45-F0D4-2BC6-D42F091DC8E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082" t="14176" r="57004" b="16858"/>
          <a:stretch>
            <a:fillRect/>
          </a:stretch>
        </p:blipFill>
        <p:spPr>
          <a:xfrm>
            <a:off x="344871" y="911444"/>
            <a:ext cx="8296614" cy="4640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007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490FF92-D004-4A0F-8170-E148C0E49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666" y="338328"/>
            <a:ext cx="6994525" cy="579778"/>
          </a:xfrm>
        </p:spPr>
        <p:txBody>
          <a:bodyPr/>
          <a:lstStyle/>
          <a:p>
            <a:r>
              <a:rPr lang="cs-CZ" sz="2400" dirty="0"/>
              <a:t>VAKCINOVANÉ CHOVY - SKOT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AFCD0D36-6C60-0D7C-B2AA-94404CD658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468313" y="1801369"/>
            <a:ext cx="8229600" cy="4601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2569E03-7801-05D6-4FEB-57348C35A85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4894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EC4C9D3-4049-6AA9-841B-C60EC8FA6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VAKCINOVANÉ CHOVY – OVCE A KOZY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48E94F98-262D-25E5-B5A1-13BF02E2E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457200" y="1719072"/>
            <a:ext cx="8229600" cy="43546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D308835-1713-ED42-407C-AC58CC1BF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260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4545" y="387908"/>
            <a:ext cx="6994525" cy="417512"/>
          </a:xfrm>
        </p:spPr>
        <p:txBody>
          <a:bodyPr/>
          <a:lstStyle/>
          <a:p>
            <a:r>
              <a:rPr lang="cs-CZ" sz="2400">
                <a:latin typeface="Arial"/>
                <a:cs typeface="Arial"/>
              </a:rPr>
              <a:t>Statusy evropských zemí ke KHO k 13.2.2026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BCFBAC-5F59-E33B-4842-0C2BA4A042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945" y="977963"/>
            <a:ext cx="8371702" cy="576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8462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5863D-EABE-2233-773F-3F87C3AF3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820" y="854228"/>
            <a:ext cx="8694360" cy="5841391"/>
          </a:xfrm>
        </p:spPr>
        <p:txBody>
          <a:bodyPr/>
          <a:lstStyle/>
          <a:p>
            <a:pPr marL="359410" indent="-359410">
              <a:buFont typeface="Wingdings" pitchFamily="34" charset="0"/>
              <a:buChar char="Ø"/>
            </a:pPr>
            <a:r>
              <a:rPr lang="en-US" sz="1200" dirty="0">
                <a:latin typeface="Arial"/>
                <a:cs typeface="Arial"/>
              </a:rPr>
              <a:t>po </a:t>
            </a:r>
            <a:r>
              <a:rPr lang="en-US" sz="1200" dirty="0" err="1">
                <a:latin typeface="Arial"/>
                <a:cs typeface="Arial"/>
              </a:rPr>
              <a:t>ukončení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dirty="0" err="1">
                <a:latin typeface="Arial"/>
                <a:cs typeface="Arial"/>
              </a:rPr>
              <a:t>období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dirty="0" err="1">
                <a:latin typeface="Arial"/>
                <a:cs typeface="Arial"/>
              </a:rPr>
              <a:t>sezónně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 err="1">
                <a:latin typeface="Arial"/>
                <a:cs typeface="Arial"/>
              </a:rPr>
              <a:t>prostého</a:t>
            </a:r>
            <a:r>
              <a:rPr lang="en-US" sz="1200" dirty="0">
                <a:latin typeface="Arial"/>
                <a:cs typeface="Arial"/>
              </a:rPr>
              <a:t> KHO </a:t>
            </a:r>
            <a:r>
              <a:rPr lang="en-US" sz="1200" dirty="0" err="1">
                <a:latin typeface="Arial"/>
                <a:cs typeface="Arial"/>
              </a:rPr>
              <a:t>bylo</a:t>
            </a:r>
            <a:r>
              <a:rPr lang="en-US" sz="1200" dirty="0">
                <a:latin typeface="Arial"/>
                <a:cs typeface="Arial"/>
              </a:rPr>
              <a:t> v</a:t>
            </a:r>
            <a:r>
              <a:rPr lang="cs-CZ" sz="1200" dirty="0">
                <a:latin typeface="Arial"/>
                <a:cs typeface="Arial"/>
              </a:rPr>
              <a:t> roce </a:t>
            </a:r>
            <a:r>
              <a:rPr lang="cs-CZ" sz="1200" dirty="0">
                <a:solidFill>
                  <a:srgbClr val="007AC9"/>
                </a:solidFill>
                <a:latin typeface="Arial"/>
                <a:cs typeface="Arial"/>
              </a:rPr>
              <a:t>2025 </a:t>
            </a:r>
            <a:r>
              <a:rPr lang="cs-CZ" sz="1200" dirty="0">
                <a:latin typeface="Arial"/>
                <a:cs typeface="Arial"/>
              </a:rPr>
              <a:t>v</a:t>
            </a:r>
            <a:r>
              <a:rPr lang="en-US" sz="1200" dirty="0">
                <a:latin typeface="Arial"/>
                <a:cs typeface="Arial"/>
              </a:rPr>
              <a:t> ČR </a:t>
            </a:r>
            <a:r>
              <a:rPr lang="en-US" sz="1200" dirty="0" err="1">
                <a:latin typeface="Arial"/>
                <a:cs typeface="Arial"/>
              </a:rPr>
              <a:t>opětovně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dirty="0" err="1">
                <a:latin typeface="Arial"/>
                <a:cs typeface="Arial"/>
              </a:rPr>
              <a:t>zřízeno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dirty="0" err="1">
                <a:latin typeface="Arial"/>
                <a:cs typeface="Arial"/>
              </a:rPr>
              <a:t>pásmo</a:t>
            </a:r>
            <a:r>
              <a:rPr lang="en-US" sz="1200" dirty="0">
                <a:latin typeface="Arial"/>
                <a:cs typeface="Arial"/>
              </a:rPr>
              <a:t> KHO </a:t>
            </a:r>
            <a:r>
              <a:rPr lang="en-US" sz="1200" dirty="0" err="1">
                <a:latin typeface="Arial"/>
                <a:cs typeface="Arial"/>
              </a:rPr>
              <a:t>vymezené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dirty="0" err="1">
                <a:latin typeface="Arial"/>
                <a:cs typeface="Arial"/>
              </a:rPr>
              <a:t>celostátními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cs-CZ" sz="1200" dirty="0">
                <a:latin typeface="Arial"/>
                <a:cs typeface="Arial"/>
              </a:rPr>
              <a:t>mimořádnými veterinárními opatřeními (</a:t>
            </a:r>
            <a:r>
              <a:rPr lang="en-US" sz="1200" dirty="0">
                <a:latin typeface="Arial"/>
                <a:cs typeface="Arial"/>
              </a:rPr>
              <a:t>MVO</a:t>
            </a:r>
            <a:r>
              <a:rPr lang="cs-CZ" sz="1200" dirty="0">
                <a:latin typeface="Arial"/>
                <a:cs typeface="Arial"/>
              </a:rPr>
              <a:t>)</a:t>
            </a:r>
            <a:endParaRPr lang="en-US" sz="1200" dirty="0"/>
          </a:p>
          <a:p>
            <a:pPr marL="359410" indent="-359410">
              <a:buFont typeface="Wingdings" pitchFamily="34" charset="0"/>
              <a:buChar char="Ø"/>
            </a:pPr>
            <a:r>
              <a:rPr lang="en-US" sz="1200" dirty="0" err="1">
                <a:latin typeface="Arial"/>
                <a:cs typeface="Arial"/>
              </a:rPr>
              <a:t>hlavní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dirty="0" err="1">
                <a:latin typeface="Arial"/>
                <a:cs typeface="Arial"/>
              </a:rPr>
              <a:t>důvod</a:t>
            </a:r>
            <a:r>
              <a:rPr lang="en-US" sz="1200" dirty="0">
                <a:latin typeface="Arial"/>
                <a:cs typeface="Arial"/>
              </a:rPr>
              <a:t>: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omezit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šíření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nákazy</a:t>
            </a:r>
            <a:r>
              <a:rPr lang="en-US" sz="1200" dirty="0">
                <a:solidFill>
                  <a:srgbClr val="007EC7"/>
                </a:solidFill>
                <a:latin typeface="Arial"/>
                <a:cs typeface="Arial"/>
              </a:rPr>
              <a:t> v </a:t>
            </a:r>
            <a:r>
              <a:rPr lang="en-US" sz="1200" dirty="0" err="1">
                <a:solidFill>
                  <a:srgbClr val="007EC7"/>
                </a:solidFill>
                <a:latin typeface="Arial"/>
                <a:cs typeface="Arial"/>
              </a:rPr>
              <a:t>rámci</a:t>
            </a:r>
            <a:r>
              <a:rPr lang="en-US" sz="1200" dirty="0">
                <a:solidFill>
                  <a:srgbClr val="007EC7"/>
                </a:solidFill>
                <a:latin typeface="Arial"/>
                <a:cs typeface="Arial"/>
              </a:rPr>
              <a:t> ČR, </a:t>
            </a:r>
            <a:r>
              <a:rPr lang="en-US" sz="1200" dirty="0" err="1">
                <a:solidFill>
                  <a:srgbClr val="007EC7"/>
                </a:solidFill>
                <a:latin typeface="Arial"/>
                <a:cs typeface="Arial"/>
              </a:rPr>
              <a:t>zejména</a:t>
            </a:r>
            <a:r>
              <a:rPr lang="en-US" sz="1200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zabránit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přemístění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infikovaných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zvířat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z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oblastí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s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výskytem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KHO do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oblastí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ČR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mimo</a:t>
            </a:r>
            <a:r>
              <a:rPr lang="en-US" sz="12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u="sng" dirty="0" err="1">
                <a:solidFill>
                  <a:srgbClr val="007EC7"/>
                </a:solidFill>
                <a:latin typeface="Arial"/>
                <a:cs typeface="Arial"/>
              </a:rPr>
              <a:t>pásmo</a:t>
            </a:r>
            <a:r>
              <a:rPr lang="en-US" sz="1200" dirty="0">
                <a:latin typeface="Arial"/>
                <a:cs typeface="Arial"/>
              </a:rPr>
              <a:t> - </a:t>
            </a:r>
            <a:r>
              <a:rPr lang="en-US" sz="1200" dirty="0" err="1">
                <a:latin typeface="Arial"/>
                <a:cs typeface="Arial"/>
              </a:rPr>
              <a:t>oblasti</a:t>
            </a:r>
            <a:r>
              <a:rPr lang="en-US" sz="1200" dirty="0">
                <a:latin typeface="Arial"/>
                <a:cs typeface="Arial"/>
              </a:rPr>
              <a:t> bez </a:t>
            </a:r>
            <a:r>
              <a:rPr lang="en-US" sz="1200" dirty="0" err="1">
                <a:latin typeface="Arial"/>
                <a:cs typeface="Arial"/>
              </a:rPr>
              <a:t>výskytu</a:t>
            </a:r>
            <a:r>
              <a:rPr lang="en-US" sz="1200" dirty="0">
                <a:latin typeface="Arial"/>
                <a:cs typeface="Arial"/>
              </a:rPr>
              <a:t> KHO</a:t>
            </a:r>
            <a:endParaRPr lang="cs-CZ" sz="1200" dirty="0">
              <a:latin typeface="Arial"/>
              <a:cs typeface="Arial"/>
            </a:endParaRPr>
          </a:p>
          <a:p>
            <a:pPr marL="359410" indent="-359410">
              <a:buFont typeface="Wingdings" pitchFamily="34" charset="0"/>
              <a:buChar char="Ø"/>
            </a:pPr>
            <a:r>
              <a:rPr lang="cs-CZ" sz="1200" dirty="0">
                <a:latin typeface="Arial"/>
                <a:cs typeface="Arial"/>
              </a:rPr>
              <a:t>v říjnu 2025 bylo pásmo KHO z důvodu nákazové situace zrušeno; v MVO zůstaly podmínky k vakcinaci proti KHO a postup při podezření na nákazu a potvrzení nákazy KHO.</a:t>
            </a:r>
          </a:p>
          <a:p>
            <a:pPr marL="359410" indent="-359410">
              <a:buFont typeface="Wingdings" pitchFamily="34" charset="0"/>
              <a:buChar char="Ø"/>
            </a:pPr>
            <a:r>
              <a:rPr lang="cs-CZ" sz="1200" b="1" dirty="0">
                <a:solidFill>
                  <a:srgbClr val="007EC7"/>
                </a:solidFill>
                <a:latin typeface="Arial"/>
                <a:cs typeface="Arial"/>
              </a:rPr>
              <a:t>nejsou </a:t>
            </a:r>
            <a:r>
              <a:rPr lang="en-US" sz="1200" b="1" dirty="0" err="1">
                <a:solidFill>
                  <a:srgbClr val="007EC7"/>
                </a:solidFill>
                <a:latin typeface="Arial"/>
                <a:cs typeface="Arial"/>
              </a:rPr>
              <a:t>vydávána</a:t>
            </a:r>
            <a:r>
              <a:rPr lang="en-US" sz="1200" b="1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dirty="0" err="1">
                <a:solidFill>
                  <a:srgbClr val="007EC7"/>
                </a:solidFill>
                <a:latin typeface="Arial"/>
                <a:cs typeface="Arial"/>
              </a:rPr>
              <a:t>žádná</a:t>
            </a:r>
            <a:r>
              <a:rPr lang="en-US" sz="1200" b="1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dirty="0" err="1">
                <a:solidFill>
                  <a:srgbClr val="007EC7"/>
                </a:solidFill>
                <a:latin typeface="Arial"/>
                <a:cs typeface="Arial"/>
              </a:rPr>
              <a:t>omezující</a:t>
            </a:r>
            <a:r>
              <a:rPr lang="en-US" sz="1200" b="1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1200" b="1" dirty="0" err="1">
                <a:solidFill>
                  <a:srgbClr val="007EC7"/>
                </a:solidFill>
                <a:latin typeface="Arial"/>
                <a:cs typeface="Arial"/>
              </a:rPr>
              <a:t>opatření</a:t>
            </a:r>
            <a:r>
              <a:rPr lang="en-US" sz="1200" b="1" dirty="0">
                <a:solidFill>
                  <a:srgbClr val="007EC7"/>
                </a:solidFill>
                <a:latin typeface="Arial"/>
                <a:cs typeface="Arial"/>
              </a:rPr>
              <a:t> pro </a:t>
            </a:r>
            <a:r>
              <a:rPr lang="en-US" sz="1200" b="1" dirty="0" err="1">
                <a:solidFill>
                  <a:srgbClr val="007EC7"/>
                </a:solidFill>
                <a:latin typeface="Arial"/>
                <a:cs typeface="Arial"/>
              </a:rPr>
              <a:t>chovy</a:t>
            </a:r>
            <a:endParaRPr lang="en-US" sz="1200" b="1" dirty="0">
              <a:solidFill>
                <a:srgbClr val="007EC7"/>
              </a:solidFill>
              <a:latin typeface="Arial"/>
              <a:cs typeface="Arial"/>
            </a:endParaRPr>
          </a:p>
          <a:p>
            <a:pPr marL="359410" indent="-359410">
              <a:buFont typeface="Wingdings" pitchFamily="34" charset="0"/>
              <a:buChar char="Ø"/>
            </a:pP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pro </a:t>
            </a:r>
            <a:r>
              <a:rPr lang="en-US" sz="2000" b="1" u="sng" dirty="0" err="1">
                <a:solidFill>
                  <a:srgbClr val="007EC7"/>
                </a:solidFill>
                <a:latin typeface="Arial"/>
                <a:cs typeface="Arial"/>
              </a:rPr>
              <a:t>pozitivní</a:t>
            </a: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2000" b="1" u="sng" dirty="0" err="1">
                <a:solidFill>
                  <a:srgbClr val="007EC7"/>
                </a:solidFill>
                <a:latin typeface="Arial"/>
                <a:cs typeface="Arial"/>
              </a:rPr>
              <a:t>chovy</a:t>
            </a: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2000" b="1" u="sng" dirty="0" err="1">
                <a:solidFill>
                  <a:srgbClr val="007EC7"/>
                </a:solidFill>
                <a:latin typeface="Arial"/>
                <a:cs typeface="Arial"/>
              </a:rPr>
              <a:t>na</a:t>
            </a: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 KHO </a:t>
            </a:r>
            <a:r>
              <a:rPr lang="cs-CZ" sz="2000" b="1" u="sng" dirty="0">
                <a:solidFill>
                  <a:srgbClr val="007EC7"/>
                </a:solidFill>
                <a:latin typeface="Arial"/>
                <a:cs typeface="Arial"/>
              </a:rPr>
              <a:t>v rámci ČR platí </a:t>
            </a:r>
            <a:r>
              <a:rPr lang="en-US" sz="2000" b="1" u="sng" dirty="0" err="1">
                <a:solidFill>
                  <a:srgbClr val="007EC7"/>
                </a:solidFill>
                <a:latin typeface="Arial"/>
                <a:cs typeface="Arial"/>
              </a:rPr>
              <a:t>stejné</a:t>
            </a: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2000" b="1" u="sng" dirty="0" err="1">
                <a:solidFill>
                  <a:srgbClr val="007EC7"/>
                </a:solidFill>
                <a:latin typeface="Arial"/>
                <a:cs typeface="Arial"/>
              </a:rPr>
              <a:t>podmínky</a:t>
            </a: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2000" b="1" u="sng" dirty="0" err="1">
                <a:solidFill>
                  <a:srgbClr val="007EC7"/>
                </a:solidFill>
                <a:latin typeface="Arial"/>
                <a:cs typeface="Arial"/>
              </a:rPr>
              <a:t>jako</a:t>
            </a: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 pro </a:t>
            </a:r>
            <a:r>
              <a:rPr lang="en-US" sz="2000" b="1" u="sng" dirty="0" err="1">
                <a:solidFill>
                  <a:srgbClr val="007EC7"/>
                </a:solidFill>
                <a:latin typeface="Arial"/>
                <a:cs typeface="Arial"/>
              </a:rPr>
              <a:t>chovy</a:t>
            </a: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 </a:t>
            </a:r>
            <a:r>
              <a:rPr lang="en-US" sz="2000" b="1" u="sng" dirty="0" err="1">
                <a:solidFill>
                  <a:srgbClr val="007EC7"/>
                </a:solidFill>
                <a:latin typeface="Arial"/>
                <a:cs typeface="Arial"/>
              </a:rPr>
              <a:t>negativní</a:t>
            </a: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 </a:t>
            </a:r>
            <a:r>
              <a:rPr lang="en-US" sz="2000" b="1" u="sng" dirty="0" err="1">
                <a:solidFill>
                  <a:srgbClr val="007EC7"/>
                </a:solidFill>
                <a:latin typeface="Arial"/>
                <a:cs typeface="Arial"/>
              </a:rPr>
              <a:t>na</a:t>
            </a:r>
            <a:r>
              <a:rPr lang="en-US" sz="2000" b="1" u="sng" dirty="0">
                <a:solidFill>
                  <a:srgbClr val="007EC7"/>
                </a:solidFill>
                <a:latin typeface="Arial"/>
                <a:cs typeface="Arial"/>
              </a:rPr>
              <a:t> KHO</a:t>
            </a:r>
            <a:endParaRPr lang="cs-CZ" sz="2000" b="1" u="sng" dirty="0">
              <a:solidFill>
                <a:srgbClr val="007EC7"/>
              </a:solidFill>
              <a:latin typeface="Arial"/>
              <a:cs typeface="Arial"/>
            </a:endParaRPr>
          </a:p>
          <a:p>
            <a:pPr marL="359410" indent="-359410">
              <a:buFont typeface="Wingdings" pitchFamily="34" charset="0"/>
              <a:buChar char="Ø"/>
            </a:pPr>
            <a:r>
              <a:rPr lang="en-US" sz="2000" dirty="0" err="1">
                <a:latin typeface="Arial"/>
                <a:cs typeface="Arial"/>
              </a:rPr>
              <a:t>jediné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omezení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dle</a:t>
            </a:r>
            <a:r>
              <a:rPr lang="en-US" sz="2000" dirty="0">
                <a:latin typeface="Arial"/>
                <a:cs typeface="Arial"/>
              </a:rPr>
              <a:t> MVO</a:t>
            </a:r>
            <a:r>
              <a:rPr lang="cs-CZ" sz="2000" dirty="0">
                <a:latin typeface="Arial"/>
                <a:cs typeface="Arial"/>
              </a:rPr>
              <a:t> po zrušení pásma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platí</a:t>
            </a:r>
            <a:r>
              <a:rPr lang="en-US" sz="2000" dirty="0">
                <a:latin typeface="Arial"/>
                <a:cs typeface="Arial"/>
              </a:rPr>
              <a:t> pro </a:t>
            </a:r>
            <a:r>
              <a:rPr lang="en-US" sz="2000" dirty="0" err="1">
                <a:latin typeface="Arial"/>
                <a:cs typeface="Arial"/>
              </a:rPr>
              <a:t>chovy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podezřelé</a:t>
            </a:r>
            <a:r>
              <a:rPr lang="en-US" sz="2000" dirty="0">
                <a:latin typeface="Arial"/>
                <a:cs typeface="Arial"/>
              </a:rPr>
              <a:t> z </a:t>
            </a:r>
            <a:r>
              <a:rPr lang="en-US" sz="2000" dirty="0" err="1">
                <a:latin typeface="Arial"/>
                <a:cs typeface="Arial"/>
              </a:rPr>
              <a:t>nákazy</a:t>
            </a:r>
            <a:r>
              <a:rPr lang="en-US" sz="2000" dirty="0">
                <a:latin typeface="Arial"/>
                <a:cs typeface="Arial"/>
              </a:rPr>
              <a:t> KHO do </a:t>
            </a:r>
            <a:r>
              <a:rPr lang="en-US" sz="2000" dirty="0" err="1">
                <a:latin typeface="Arial"/>
                <a:cs typeface="Arial"/>
              </a:rPr>
              <a:t>doby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laboratorního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potvrzení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nákazy</a:t>
            </a:r>
            <a:r>
              <a:rPr lang="en-US" sz="2000" dirty="0">
                <a:latin typeface="Arial"/>
                <a:cs typeface="Arial"/>
              </a:rPr>
              <a:t> KHO (</a:t>
            </a:r>
            <a:r>
              <a:rPr lang="en-US" sz="2000" dirty="0" err="1">
                <a:latin typeface="Arial"/>
                <a:cs typeface="Arial"/>
              </a:rPr>
              <a:t>otázka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několika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dnů</a:t>
            </a:r>
            <a:r>
              <a:rPr lang="en-US" sz="2000" dirty="0">
                <a:latin typeface="Arial"/>
                <a:cs typeface="Arial"/>
              </a:rPr>
              <a:t>) - a to z toho </a:t>
            </a:r>
            <a:r>
              <a:rPr lang="en-US" sz="2000" dirty="0" err="1">
                <a:latin typeface="Arial"/>
                <a:cs typeface="Arial"/>
              </a:rPr>
              <a:t>důvodu</a:t>
            </a:r>
            <a:r>
              <a:rPr lang="en-US" sz="2000" dirty="0">
                <a:latin typeface="Arial"/>
                <a:cs typeface="Arial"/>
              </a:rPr>
              <a:t>, </a:t>
            </a:r>
            <a:r>
              <a:rPr lang="en-US" sz="2000" dirty="0" err="1">
                <a:latin typeface="Arial"/>
                <a:cs typeface="Arial"/>
              </a:rPr>
              <a:t>že</a:t>
            </a:r>
            <a:r>
              <a:rPr lang="en-US" sz="2000" dirty="0">
                <a:latin typeface="Arial"/>
                <a:cs typeface="Arial"/>
              </a:rPr>
              <a:t> by se </a:t>
            </a:r>
            <a:r>
              <a:rPr lang="en-US" sz="2000" dirty="0" err="1">
                <a:latin typeface="Arial"/>
                <a:cs typeface="Arial"/>
              </a:rPr>
              <a:t>mohlo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jednat</a:t>
            </a:r>
            <a:r>
              <a:rPr lang="en-US" sz="2000" dirty="0">
                <a:latin typeface="Arial"/>
                <a:cs typeface="Arial"/>
              </a:rPr>
              <a:t> o </a:t>
            </a:r>
            <a:r>
              <a:rPr lang="en-US" sz="2000" dirty="0" err="1">
                <a:latin typeface="Arial"/>
                <a:cs typeface="Arial"/>
              </a:rPr>
              <a:t>jinou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nákazu</a:t>
            </a:r>
            <a:r>
              <a:rPr lang="en-US" sz="2000" dirty="0">
                <a:latin typeface="Arial"/>
                <a:cs typeface="Arial"/>
              </a:rPr>
              <a:t> - 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KP KHO </a:t>
            </a:r>
            <a:r>
              <a:rPr lang="en-US" sz="2000" dirty="0" err="1">
                <a:solidFill>
                  <a:srgbClr val="FF0000"/>
                </a:solidFill>
                <a:latin typeface="Arial"/>
                <a:cs typeface="Arial"/>
              </a:rPr>
              <a:t>podobné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 SLAK! - </a:t>
            </a:r>
            <a:r>
              <a:rPr lang="en-US" sz="2000" dirty="0" err="1">
                <a:solidFill>
                  <a:srgbClr val="FF0000"/>
                </a:solidFill>
                <a:latin typeface="Arial"/>
                <a:cs typeface="Arial"/>
              </a:rPr>
              <a:t>hlaste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Arial"/>
                <a:cs typeface="Arial"/>
              </a:rPr>
              <a:t>podezření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 z </a:t>
            </a:r>
            <a:r>
              <a:rPr lang="en-US" sz="2000" dirty="0" err="1">
                <a:solidFill>
                  <a:srgbClr val="FF0000"/>
                </a:solidFill>
                <a:latin typeface="Arial"/>
                <a:cs typeface="Arial"/>
              </a:rPr>
              <a:t>nákazy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Arial"/>
                <a:cs typeface="Arial"/>
              </a:rPr>
              <a:t>na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Arial"/>
                <a:cs typeface="Arial"/>
              </a:rPr>
              <a:t>místně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Arial"/>
                <a:cs typeface="Arial"/>
              </a:rPr>
              <a:t>příslušnou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 KVS SVS</a:t>
            </a:r>
            <a:r>
              <a:rPr lang="cs-CZ" sz="20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</a:p>
          <a:p>
            <a:pPr marL="359410" indent="-359410">
              <a:buFont typeface="Wingdings" pitchFamily="34" charset="0"/>
              <a:buChar char="Ø"/>
            </a:pPr>
            <a:endParaRPr lang="cs-CZ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 </a:t>
            </a:r>
            <a:endParaRPr lang="en-US" dirty="0">
              <a:latin typeface="Arial"/>
              <a:cs typeface="Arial"/>
            </a:endParaRPr>
          </a:p>
          <a:p>
            <a:pPr marL="359410" indent="-359410">
              <a:buFont typeface="Wingdings" pitchFamily="34" charset="0"/>
              <a:buChar char="Ø"/>
            </a:pPr>
            <a:endParaRPr lang="en-US" dirty="0">
              <a:latin typeface="Arial"/>
              <a:cs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AC4AEA-6A90-8870-4C69-4DD0E6E29C2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958753" y="162380"/>
            <a:ext cx="5753105" cy="469939"/>
          </a:xfrm>
        </p:spPr>
        <p:txBody>
          <a:bodyPr/>
          <a:lstStyle/>
          <a:p>
            <a:r>
              <a:rPr lang="cs-CZ">
                <a:latin typeface="Arial"/>
                <a:cs typeface="Arial"/>
              </a:rPr>
              <a:t>Postup SVS v roce 2025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4287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E2FF47B-521E-1F90-CDCF-7086F41FC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>
                <a:latin typeface="Arial"/>
                <a:cs typeface="Arial"/>
              </a:rPr>
              <a:t>Postup SVS v roce 2026</a:t>
            </a:r>
            <a:endParaRPr lang="en-US" sz="240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F388832-B8EC-097D-36D7-38F19A25CA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820" y="1824740"/>
            <a:ext cx="8785653" cy="3965731"/>
          </a:xfrm>
        </p:spPr>
        <p:txBody>
          <a:bodyPr/>
          <a:lstStyle/>
          <a:p>
            <a:pPr marL="0" indent="0">
              <a:buNone/>
            </a:pPr>
            <a:r>
              <a:rPr lang="cs-CZ" u="sng" dirty="0">
                <a:solidFill>
                  <a:srgbClr val="007AC9"/>
                </a:solidFill>
              </a:rPr>
              <a:t>MVO rozdělena aktuálně na 2 části 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MVO k výskytu nebezpečné nákazy – katarální horečky ovcí, sérotyp 3, na území České republiky</a:t>
            </a:r>
          </a:p>
          <a:p>
            <a:pPr marL="0" indent="0">
              <a:buNone/>
            </a:pPr>
            <a:endParaRPr lang="cs-CZ" dirty="0"/>
          </a:p>
          <a:p>
            <a:pPr marL="457200" indent="-457200">
              <a:buFont typeface="+mj-lt"/>
              <a:buAutoNum type="arabicPeriod" startAt="2"/>
            </a:pPr>
            <a:r>
              <a:rPr lang="cs-CZ" dirty="0"/>
              <a:t>MVO stanovující podmínky očkování proti nebezpečné nákaze – katarální horečce ovcí na území České republiky.</a:t>
            </a:r>
          </a:p>
          <a:p>
            <a:pPr marL="719455" lvl="1" indent="-359410"/>
            <a:r>
              <a:rPr lang="cs-CZ" sz="1800" dirty="0">
                <a:latin typeface="Arial"/>
                <a:cs typeface="Arial"/>
              </a:rPr>
              <a:t>Zachovány podmínky k vakcinaci proti BTV3 + přidány podmínky k vakcinaci proti sérotypu 4+8 (stejné jako u sérotypu 3)</a:t>
            </a:r>
          </a:p>
          <a:p>
            <a:pPr marL="0" indent="0">
              <a:buNone/>
            </a:pPr>
            <a:endParaRPr lang="cs-CZ" sz="1900" dirty="0"/>
          </a:p>
          <a:p>
            <a:pPr marL="0" indent="0">
              <a:buNone/>
            </a:pPr>
            <a:endParaRPr lang="cs-CZ" sz="1900" dirty="0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B7440AE-1395-FF82-09A6-926B0CF1045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208" y="836712"/>
            <a:ext cx="8424936" cy="576064"/>
          </a:xfrm>
        </p:spPr>
        <p:txBody>
          <a:bodyPr/>
          <a:lstStyle/>
          <a:p>
            <a:r>
              <a:rPr lang="cs-CZ" sz="2400"/>
              <a:t>Nová MVO – aktuálně platná od 18.03.2026</a:t>
            </a:r>
          </a:p>
        </p:txBody>
      </p:sp>
    </p:spTree>
    <p:extLst>
      <p:ext uri="{BB962C8B-B14F-4D97-AF65-F5344CB8AC3E}">
        <p14:creationId xmlns:p14="http://schemas.microsoft.com/office/powerpoint/2010/main" val="885492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3C23319-C596-2704-7FAC-AAEDAEC45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928" y="764704"/>
            <a:ext cx="8754144" cy="6219651"/>
          </a:xfrm>
        </p:spPr>
        <p:txBody>
          <a:bodyPr>
            <a:spAutoFit/>
          </a:bodyPr>
          <a:lstStyle/>
          <a:p>
            <a:pPr marL="359410" marR="0" lvl="0" indent="-359410" algn="just" defTabSz="914400" rtl="0" eaLnBrk="1" fontAlgn="base" latinLnBrk="0" hangingPunct="1">
              <a:lnSpc>
                <a:spcPts val="2500"/>
              </a:lnSpc>
              <a:spcBef>
                <a:spcPts val="600"/>
              </a:spcBef>
              <a:spcAft>
                <a:spcPts val="600"/>
              </a:spcAft>
              <a:buClr>
                <a:srgbClr val="007EC7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s-CZ" sz="20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t>vakcinace je dobrovolná, hrazena chovatelem</a:t>
            </a:r>
            <a:endParaRPr lang="cs-CZ" sz="20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359410" indent="-359410">
              <a:buChar char="•"/>
            </a:pPr>
            <a:r>
              <a:rPr lang="cs-CZ" sz="2000">
                <a:solidFill>
                  <a:prstClr val="black"/>
                </a:solidFill>
                <a:latin typeface="Arial"/>
                <a:cs typeface="Arial"/>
              </a:rPr>
              <a:t>podmínky k evidenci vakcinovaných zvířat stanovuje celostátní MVO</a:t>
            </a:r>
          </a:p>
          <a:p>
            <a:pPr marL="359410" indent="-359410">
              <a:buChar char="•"/>
            </a:pPr>
            <a:r>
              <a:rPr lang="cs-CZ" sz="2000" b="1">
                <a:solidFill>
                  <a:prstClr val="black"/>
                </a:solidFill>
                <a:latin typeface="Arial"/>
                <a:cs typeface="Arial"/>
              </a:rPr>
              <a:t>Doporučení SVS: Vakcinace proti BTV-3 jako hlavní preventivní opatření</a:t>
            </a:r>
          </a:p>
          <a:p>
            <a:pPr marL="359410" indent="-359410">
              <a:buChar char="•"/>
            </a:pPr>
            <a:r>
              <a:rPr lang="cs-CZ" sz="2000">
                <a:solidFill>
                  <a:prstClr val="black"/>
                </a:solidFill>
                <a:latin typeface="Arial"/>
                <a:cs typeface="Arial"/>
              </a:rPr>
              <a:t>Možné dostupné vakcíny: </a:t>
            </a:r>
          </a:p>
          <a:p>
            <a:pPr marL="719455" lvl="1" indent="-35941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err="1">
                <a:solidFill>
                  <a:srgbClr val="0070C0"/>
                </a:solidFill>
                <a:latin typeface="Arial"/>
                <a:cs typeface="Arial"/>
              </a:rPr>
              <a:t>BioBos</a:t>
            </a:r>
            <a:r>
              <a:rPr lang="cs-CZ">
                <a:solidFill>
                  <a:srgbClr val="0070C0"/>
                </a:solidFill>
                <a:latin typeface="Arial"/>
                <a:cs typeface="Arial"/>
              </a:rPr>
              <a:t> BTV 3 </a:t>
            </a:r>
            <a:r>
              <a:rPr lang="en-US">
                <a:solidFill>
                  <a:srgbClr val="0070C0"/>
                </a:solidFill>
                <a:latin typeface="Arial"/>
                <a:cs typeface="Arial"/>
              </a:rPr>
              <a:t>(</a:t>
            </a:r>
            <a:r>
              <a:rPr lang="en-US" err="1">
                <a:solidFill>
                  <a:srgbClr val="0070C0"/>
                </a:solidFill>
                <a:latin typeface="Arial"/>
                <a:cs typeface="Arial"/>
              </a:rPr>
              <a:t>ovce</a:t>
            </a:r>
            <a:r>
              <a:rPr lang="en-US">
                <a:solidFill>
                  <a:srgbClr val="0070C0"/>
                </a:solidFill>
                <a:latin typeface="Arial"/>
                <a:cs typeface="Arial"/>
              </a:rPr>
              <a:t>, </a:t>
            </a:r>
            <a:r>
              <a:rPr lang="en-US" err="1">
                <a:solidFill>
                  <a:srgbClr val="0070C0"/>
                </a:solidFill>
                <a:latin typeface="Arial"/>
                <a:cs typeface="Arial"/>
              </a:rPr>
              <a:t>skot</a:t>
            </a:r>
            <a:r>
              <a:rPr lang="en-US">
                <a:solidFill>
                  <a:srgbClr val="0070C0"/>
                </a:solidFill>
                <a:latin typeface="Arial"/>
                <a:cs typeface="Arial"/>
              </a:rPr>
              <a:t>)</a:t>
            </a:r>
            <a:r>
              <a:rPr lang="cs-CZ">
                <a:solidFill>
                  <a:srgbClr val="0070C0"/>
                </a:solidFill>
                <a:latin typeface="Arial"/>
                <a:cs typeface="Arial"/>
              </a:rPr>
              <a:t> - </a:t>
            </a:r>
            <a:r>
              <a:rPr lang="cs-CZ" sz="1600">
                <a:latin typeface="Arial"/>
                <a:cs typeface="Arial"/>
              </a:rPr>
              <a:t>t</a:t>
            </a:r>
            <a:r>
              <a:rPr lang="en-US" sz="1600" err="1">
                <a:latin typeface="Arial"/>
                <a:cs typeface="Arial"/>
              </a:rPr>
              <a:t>rvání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imunity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cs-CZ" sz="1600">
                <a:latin typeface="Arial"/>
                <a:cs typeface="Arial"/>
              </a:rPr>
              <a:t>6 měsíců u skotu</a:t>
            </a:r>
            <a:endParaRPr lang="cs-CZ">
              <a:solidFill>
                <a:srgbClr val="0070C0"/>
              </a:solidFill>
              <a:latin typeface="Arial"/>
              <a:cs typeface="Arial"/>
            </a:endParaRPr>
          </a:p>
          <a:p>
            <a:pPr marL="719455" lvl="1" indent="-35941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70C0"/>
                </a:solidFill>
                <a:latin typeface="Arial"/>
                <a:cs typeface="Arial"/>
              </a:rPr>
              <a:t>BLUEVAC-3 (</a:t>
            </a:r>
            <a:r>
              <a:rPr lang="en-US" err="1">
                <a:solidFill>
                  <a:srgbClr val="0070C0"/>
                </a:solidFill>
                <a:latin typeface="Arial"/>
                <a:cs typeface="Arial"/>
              </a:rPr>
              <a:t>ovce</a:t>
            </a:r>
            <a:r>
              <a:rPr lang="en-US">
                <a:solidFill>
                  <a:srgbClr val="0070C0"/>
                </a:solidFill>
                <a:latin typeface="Arial"/>
                <a:cs typeface="Arial"/>
              </a:rPr>
              <a:t>, </a:t>
            </a:r>
            <a:r>
              <a:rPr lang="en-US" err="1">
                <a:solidFill>
                  <a:srgbClr val="0070C0"/>
                </a:solidFill>
                <a:latin typeface="Arial"/>
                <a:cs typeface="Arial"/>
              </a:rPr>
              <a:t>skot</a:t>
            </a:r>
            <a:r>
              <a:rPr lang="en-US">
                <a:solidFill>
                  <a:srgbClr val="0070C0"/>
                </a:solidFill>
                <a:latin typeface="Arial"/>
                <a:cs typeface="Arial"/>
              </a:rPr>
              <a:t>)</a:t>
            </a:r>
            <a:r>
              <a:rPr lang="cs-CZ">
                <a:solidFill>
                  <a:srgbClr val="0070C0"/>
                </a:solidFill>
                <a:latin typeface="Arial"/>
                <a:cs typeface="Arial"/>
              </a:rPr>
              <a:t> –</a:t>
            </a:r>
            <a:r>
              <a:rPr lang="cs-CZ" sz="1600">
                <a:latin typeface="Arial"/>
                <a:cs typeface="Arial"/>
              </a:rPr>
              <a:t> t</a:t>
            </a:r>
            <a:r>
              <a:rPr lang="en-US" sz="1600" err="1">
                <a:latin typeface="Arial"/>
                <a:cs typeface="Arial"/>
              </a:rPr>
              <a:t>rvání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imunity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nebylo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stanoveno</a:t>
            </a:r>
            <a:endParaRPr lang="cs-CZ" sz="1600">
              <a:latin typeface="Arial"/>
              <a:cs typeface="Arial"/>
            </a:endParaRPr>
          </a:p>
          <a:p>
            <a:pPr marL="719455" lvl="1" indent="-35941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err="1">
                <a:solidFill>
                  <a:srgbClr val="0070C0"/>
                </a:solidFill>
                <a:latin typeface="Arial"/>
                <a:cs typeface="Arial"/>
              </a:rPr>
              <a:t>Syvazul</a:t>
            </a:r>
            <a:r>
              <a:rPr lang="en-US">
                <a:solidFill>
                  <a:srgbClr val="0070C0"/>
                </a:solidFill>
                <a:latin typeface="Arial"/>
                <a:cs typeface="Arial"/>
              </a:rPr>
              <a:t> BTV 3 (</a:t>
            </a:r>
            <a:r>
              <a:rPr lang="en-US" err="1">
                <a:solidFill>
                  <a:srgbClr val="0070C0"/>
                </a:solidFill>
                <a:latin typeface="Arial"/>
                <a:cs typeface="Arial"/>
              </a:rPr>
              <a:t>ovce</a:t>
            </a:r>
            <a:r>
              <a:rPr lang="en-US">
                <a:solidFill>
                  <a:srgbClr val="0070C0"/>
                </a:solidFill>
                <a:latin typeface="Arial"/>
                <a:cs typeface="Arial"/>
              </a:rPr>
              <a:t>)</a:t>
            </a:r>
            <a:r>
              <a:rPr lang="cs-CZ">
                <a:solidFill>
                  <a:srgbClr val="0070C0"/>
                </a:solidFill>
                <a:latin typeface="Arial"/>
                <a:cs typeface="Arial"/>
              </a:rPr>
              <a:t>- </a:t>
            </a:r>
            <a:r>
              <a:rPr lang="cs-CZ" sz="1600">
                <a:latin typeface="Arial"/>
                <a:cs typeface="Arial"/>
              </a:rPr>
              <a:t>t</a:t>
            </a:r>
            <a:r>
              <a:rPr lang="en-US" sz="1600" err="1">
                <a:latin typeface="Arial"/>
                <a:cs typeface="Arial"/>
              </a:rPr>
              <a:t>rvání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imunity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nebylo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stanoveno</a:t>
            </a:r>
            <a:endParaRPr lang="cs-CZ" sz="1600">
              <a:latin typeface="Arial"/>
              <a:cs typeface="Arial"/>
            </a:endParaRPr>
          </a:p>
          <a:p>
            <a:pPr marL="719455" lvl="1" indent="-35941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err="1">
                <a:solidFill>
                  <a:srgbClr val="0070C0"/>
                </a:solidFill>
                <a:latin typeface="Arial"/>
                <a:cs typeface="Arial"/>
              </a:rPr>
              <a:t>Bultavo</a:t>
            </a:r>
            <a:r>
              <a:rPr lang="cs-CZ">
                <a:solidFill>
                  <a:srgbClr val="0070C0"/>
                </a:solidFill>
                <a:latin typeface="Arial"/>
                <a:cs typeface="Arial"/>
              </a:rPr>
              <a:t> 3- </a:t>
            </a:r>
            <a:r>
              <a:rPr lang="cs-CZ" sz="1600">
                <a:latin typeface="Arial"/>
                <a:cs typeface="Arial"/>
              </a:rPr>
              <a:t>t</a:t>
            </a:r>
            <a:r>
              <a:rPr lang="en-US" sz="1600" err="1">
                <a:latin typeface="Arial"/>
                <a:cs typeface="Arial"/>
              </a:rPr>
              <a:t>rvání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imunity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nebylo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stanoveno</a:t>
            </a:r>
            <a:endParaRPr lang="cs-CZ" sz="16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cs-CZ" sz="1800">
              <a:latin typeface="Arial"/>
              <a:cs typeface="Arial"/>
            </a:endParaRPr>
          </a:p>
          <a:p>
            <a:pPr marL="359410" indent="-35941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sz="2000">
                <a:solidFill>
                  <a:prstClr val="black"/>
                </a:solidFill>
                <a:latin typeface="Arial"/>
                <a:cs typeface="Arial"/>
              </a:rPr>
              <a:t>Vzhledem k šíření sérotypů </a:t>
            </a:r>
            <a:r>
              <a:rPr lang="cs-CZ" sz="2000">
                <a:solidFill>
                  <a:srgbClr val="007AC9"/>
                </a:solidFill>
                <a:latin typeface="Arial"/>
                <a:cs typeface="Arial"/>
              </a:rPr>
              <a:t>BTV-8</a:t>
            </a:r>
            <a:r>
              <a:rPr lang="cs-CZ" sz="2000">
                <a:solidFill>
                  <a:prstClr val="black"/>
                </a:solidFill>
                <a:latin typeface="Arial"/>
                <a:cs typeface="Arial"/>
              </a:rPr>
              <a:t> a </a:t>
            </a:r>
            <a:r>
              <a:rPr lang="cs-CZ" sz="2000">
                <a:solidFill>
                  <a:srgbClr val="007AC9"/>
                </a:solidFill>
                <a:latin typeface="Arial"/>
                <a:cs typeface="Arial"/>
              </a:rPr>
              <a:t>BTV-4</a:t>
            </a:r>
            <a:r>
              <a:rPr lang="cs-CZ" sz="2000">
                <a:solidFill>
                  <a:prstClr val="black"/>
                </a:solidFill>
                <a:latin typeface="Arial"/>
                <a:cs typeface="Arial"/>
              </a:rPr>
              <a:t> v Rakousku a Německu – na zvážení vakcinace i proti těmto sérotypům, je možné využít i kombinované vakcíny (všechny registrované pro ovce a skot) </a:t>
            </a:r>
            <a:r>
              <a:rPr lang="cs-CZ">
                <a:latin typeface="Arial"/>
                <a:cs typeface="Arial"/>
              </a:rPr>
              <a:t>- </a:t>
            </a:r>
            <a:r>
              <a:rPr lang="cs-CZ" sz="1800" b="1" err="1">
                <a:solidFill>
                  <a:srgbClr val="007AC9"/>
                </a:solidFill>
                <a:latin typeface="Arial"/>
                <a:cs typeface="Arial"/>
              </a:rPr>
              <a:t>Syvazul</a:t>
            </a:r>
            <a:r>
              <a:rPr lang="cs-CZ" sz="1800" b="1">
                <a:solidFill>
                  <a:srgbClr val="007AC9"/>
                </a:solidFill>
                <a:latin typeface="Arial"/>
                <a:cs typeface="Arial"/>
              </a:rPr>
              <a:t> BTV, BTVPUR, </a:t>
            </a:r>
            <a:r>
              <a:rPr lang="cs-CZ" sz="1800" b="1" err="1">
                <a:solidFill>
                  <a:srgbClr val="007AC9"/>
                </a:solidFill>
                <a:latin typeface="Arial"/>
                <a:cs typeface="Arial"/>
              </a:rPr>
              <a:t>Bluevac</a:t>
            </a:r>
            <a:r>
              <a:rPr lang="cs-CZ" sz="1800" b="1">
                <a:solidFill>
                  <a:srgbClr val="007AC9"/>
                </a:solidFill>
                <a:latin typeface="Arial"/>
                <a:cs typeface="Arial"/>
              </a:rPr>
              <a:t> BTV, </a:t>
            </a:r>
            <a:r>
              <a:rPr lang="cs-CZ" sz="1800" b="1" err="1">
                <a:solidFill>
                  <a:srgbClr val="007AC9"/>
                </a:solidFill>
                <a:latin typeface="Arial"/>
                <a:cs typeface="Arial"/>
              </a:rPr>
              <a:t>BioBos</a:t>
            </a:r>
            <a:r>
              <a:rPr lang="cs-CZ" sz="1800" b="1">
                <a:solidFill>
                  <a:srgbClr val="007AC9"/>
                </a:solidFill>
                <a:latin typeface="Arial"/>
                <a:cs typeface="Arial"/>
              </a:rPr>
              <a:t> BTV4, </a:t>
            </a:r>
            <a:r>
              <a:rPr lang="cs-CZ" sz="1800" b="1" err="1">
                <a:solidFill>
                  <a:srgbClr val="007AC9"/>
                </a:solidFill>
                <a:latin typeface="Arial"/>
                <a:cs typeface="Arial"/>
              </a:rPr>
              <a:t>BioBos</a:t>
            </a:r>
            <a:r>
              <a:rPr lang="cs-CZ" sz="1800" b="1">
                <a:solidFill>
                  <a:srgbClr val="007AC9"/>
                </a:solidFill>
                <a:latin typeface="Arial"/>
                <a:cs typeface="Arial"/>
              </a:rPr>
              <a:t> BTV8 </a:t>
            </a:r>
            <a:endParaRPr lang="cs-CZ">
              <a:solidFill>
                <a:srgbClr val="007AC9"/>
              </a:solidFill>
              <a:latin typeface="Arial"/>
              <a:cs typeface="Arial"/>
            </a:endParaRPr>
          </a:p>
          <a:p>
            <a:pPr marL="359410" indent="-35941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sz="2000"/>
              <a:t>Podle informací SVS zatím není k dispozici kombinovaná vakcína proti BTV-3+ jiné sérotypy</a:t>
            </a:r>
            <a:endParaRPr lang="cs-CZ" sz="2000">
              <a:latin typeface="Arial"/>
              <a:cs typeface="Arial"/>
            </a:endParaRP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8B9B9D90-0505-9132-B48E-B4EA9ED1FF2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763689" y="188640"/>
            <a:ext cx="6552728" cy="914400"/>
          </a:xfrm>
        </p:spPr>
        <p:txBody>
          <a:bodyPr/>
          <a:lstStyle/>
          <a:p>
            <a:r>
              <a:rPr lang="cs-CZ"/>
              <a:t>Vakcinace proti KHO</a:t>
            </a:r>
          </a:p>
        </p:txBody>
      </p:sp>
    </p:spTree>
    <p:extLst>
      <p:ext uri="{BB962C8B-B14F-4D97-AF65-F5344CB8AC3E}">
        <p14:creationId xmlns:p14="http://schemas.microsoft.com/office/powerpoint/2010/main" val="967539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E0E99A7-F08E-D5D0-3FDF-A91925B8D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566" y="908720"/>
            <a:ext cx="8641596" cy="518496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Přemístění zvířat v rámci ČR již není omezeno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Přemísťování zvířat do jiných členských států podléhá platné legislativě EU, z celého území ČR je možné přemísťovat zvířata pouze do členských států, které uplatňují výjimky k přemístění zvířat vzhledem ke KHO na jejich území. Všechny tyto výjimky jsou uvedeny na oficiálních stránkách Evropské komise: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https://food.ec.europa.eu/animals/animal-diseases/surveillance-eradication-programmes-and-disease-free-status/bluetongue_en</a:t>
            </a: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Období sezóně prosté – od 31.1.2026 do některých zemí možno přemísťovat zvířata bez povinného vyšetření na KHO, pokud zvířata byla v ČR chována alespoň po dobu 60 dnů před přemístěním- </a:t>
            </a:r>
            <a:r>
              <a:rPr lang="cs-CZ" dirty="0">
                <a:solidFill>
                  <a:srgbClr val="007AC9"/>
                </a:solidFill>
              </a:rPr>
              <a:t>Chorvatsko, Španělsko, Bulharsko, Rakousko, Slovinsko, Itálie, Portugalsko a Polsko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Aktuální informace k přemísťování zvířat na webu SVS ČR: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https://www.svscr.cz/zdravi-zvirat/premistovani-zvirat-vnimavych-ke-kataralni-horecce-ovci-kho-v-ramci-evropske-unie/</a:t>
            </a: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3FC93A1-9386-DF43-8271-0D5F895C4B1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521391" y="172498"/>
            <a:ext cx="7128833" cy="470341"/>
          </a:xfrm>
        </p:spPr>
        <p:txBody>
          <a:bodyPr/>
          <a:lstStyle/>
          <a:p>
            <a:r>
              <a:rPr lang="cs-CZ" dirty="0"/>
              <a:t>KHO – přemísťování vnímavých zvířat</a:t>
            </a:r>
          </a:p>
        </p:txBody>
      </p:sp>
    </p:spTree>
    <p:extLst>
      <p:ext uri="{BB962C8B-B14F-4D97-AF65-F5344CB8AC3E}">
        <p14:creationId xmlns:p14="http://schemas.microsoft.com/office/powerpoint/2010/main" val="23799577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494EE-1FCF-12DB-80B9-54E1CA0B4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047758"/>
            <a:ext cx="8220565" cy="554825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/>
                <a:cs typeface="Arial"/>
              </a:rPr>
              <a:t>Nutno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postupovat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dle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vakcinačního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schématu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uvedeném</a:t>
            </a:r>
            <a:r>
              <a:rPr lang="en-US" sz="1600" dirty="0">
                <a:latin typeface="Arial"/>
                <a:cs typeface="Arial"/>
              </a:rPr>
              <a:t> v </a:t>
            </a:r>
            <a:r>
              <a:rPr lang="en-US" sz="1600" dirty="0" err="1">
                <a:latin typeface="Arial"/>
                <a:cs typeface="Arial"/>
              </a:rPr>
              <a:t>aktuálně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platném</a:t>
            </a:r>
            <a:r>
              <a:rPr lang="en-US" sz="1600" dirty="0">
                <a:latin typeface="Arial"/>
                <a:cs typeface="Arial"/>
              </a:rPr>
              <a:t> SPC </a:t>
            </a:r>
            <a:r>
              <a:rPr lang="en-US" sz="1600" dirty="0" err="1">
                <a:latin typeface="Arial"/>
                <a:cs typeface="Arial"/>
              </a:rPr>
              <a:t>vakcíny</a:t>
            </a:r>
            <a:endParaRPr lang="en-US" sz="1600" dirty="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b="1" dirty="0" err="1">
                <a:latin typeface="Arial"/>
                <a:cs typeface="Arial"/>
              </a:rPr>
              <a:t>BioBos</a:t>
            </a:r>
            <a:r>
              <a:rPr lang="en-US" sz="1600" b="1" dirty="0">
                <a:latin typeface="Arial"/>
                <a:cs typeface="Arial"/>
              </a:rPr>
              <a:t> BTV3 – </a:t>
            </a:r>
            <a:r>
              <a:rPr lang="en-US" sz="1600" b="1" dirty="0" err="1">
                <a:latin typeface="Arial"/>
                <a:cs typeface="Arial"/>
              </a:rPr>
              <a:t>základní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informace</a:t>
            </a:r>
            <a:r>
              <a:rPr lang="en-US" sz="1600" b="1" dirty="0">
                <a:latin typeface="Arial"/>
                <a:cs typeface="Arial"/>
              </a:rPr>
              <a:t> -</a:t>
            </a:r>
            <a:r>
              <a:rPr lang="cs-CZ" sz="1600" b="1" dirty="0">
                <a:latin typeface="Arial"/>
                <a:cs typeface="Arial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Arial"/>
                <a:cs typeface="Arial"/>
              </a:rPr>
              <a:t>Cílové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druhy</a:t>
            </a:r>
            <a:r>
              <a:rPr lang="en-US" sz="1600" dirty="0">
                <a:latin typeface="Arial"/>
                <a:cs typeface="Arial"/>
              </a:rPr>
              <a:t>: </a:t>
            </a:r>
            <a:r>
              <a:rPr lang="en-US" sz="1600" dirty="0" err="1">
                <a:latin typeface="Arial"/>
                <a:cs typeface="Arial"/>
              </a:rPr>
              <a:t>ovce</a:t>
            </a:r>
            <a:r>
              <a:rPr lang="en-US" sz="1600" dirty="0">
                <a:latin typeface="Arial"/>
                <a:cs typeface="Arial"/>
              </a:rPr>
              <a:t> a </a:t>
            </a:r>
            <a:r>
              <a:rPr lang="en-US" sz="1600" dirty="0" err="1">
                <a:latin typeface="Arial"/>
                <a:cs typeface="Arial"/>
              </a:rPr>
              <a:t>skot</a:t>
            </a:r>
            <a:r>
              <a:rPr lang="en-US" sz="1600" dirty="0">
                <a:latin typeface="Arial"/>
                <a:cs typeface="Arial"/>
              </a:rPr>
              <a:t>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600" dirty="0" err="1">
                <a:solidFill>
                  <a:srgbClr val="000000"/>
                </a:solidFill>
                <a:latin typeface="Arial"/>
                <a:cs typeface="Arial"/>
              </a:rPr>
              <a:t>Primární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vakcinace</a:t>
            </a:r>
            <a:r>
              <a:rPr lang="en-US" sz="1600" dirty="0">
                <a:latin typeface="Arial"/>
                <a:cs typeface="Arial"/>
              </a:rPr>
              <a:t>:</a:t>
            </a:r>
          </a:p>
          <a:p>
            <a:pPr marL="1142455" lvl="2" indent="-359410" algn="just">
              <a:buFont typeface="Wingdings" panose="05000000000000000000" pitchFamily="2" charset="2"/>
              <a:buChar char="Ø"/>
            </a:pPr>
            <a:r>
              <a:rPr lang="en-US" sz="1600" dirty="0" err="1">
                <a:solidFill>
                  <a:srgbClr val="000000"/>
                </a:solidFill>
                <a:latin typeface="Arial"/>
                <a:cs typeface="Arial"/>
              </a:rPr>
              <a:t>Ovce</a:t>
            </a:r>
            <a:r>
              <a:rPr lang="en-US" sz="1600" dirty="0">
                <a:latin typeface="Arial"/>
                <a:cs typeface="Arial"/>
              </a:rPr>
              <a:t>: 1 </a:t>
            </a:r>
            <a:r>
              <a:rPr lang="en-US" sz="1600" dirty="0" err="1">
                <a:latin typeface="Arial"/>
                <a:cs typeface="Arial"/>
              </a:rPr>
              <a:t>dávka</a:t>
            </a:r>
            <a:r>
              <a:rPr lang="en-US" sz="1600" dirty="0">
                <a:latin typeface="Arial"/>
                <a:cs typeface="Arial"/>
              </a:rPr>
              <a:t> od 1 </a:t>
            </a:r>
            <a:r>
              <a:rPr lang="en-US" sz="1600" dirty="0" err="1">
                <a:latin typeface="Arial"/>
                <a:cs typeface="Arial"/>
              </a:rPr>
              <a:t>měsíce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věku</a:t>
            </a:r>
            <a:endParaRPr lang="en-US" sz="1600" dirty="0">
              <a:latin typeface="Arial"/>
              <a:cs typeface="Arial"/>
            </a:endParaRPr>
          </a:p>
          <a:p>
            <a:pPr marL="1142455" lvl="2" indent="-359410">
              <a:buFont typeface="Wingdings" panose="05000000000000000000" pitchFamily="2" charset="2"/>
              <a:buChar char="Ø"/>
            </a:pPr>
            <a:r>
              <a:rPr lang="en-US" sz="1600" dirty="0">
                <a:latin typeface="Arial"/>
                <a:cs typeface="Arial"/>
              </a:rPr>
              <a:t>Skot: 2 </a:t>
            </a:r>
            <a:r>
              <a:rPr lang="en-US" sz="1600" dirty="0" err="1">
                <a:latin typeface="Arial"/>
                <a:cs typeface="Arial"/>
              </a:rPr>
              <a:t>dávky</a:t>
            </a:r>
            <a:r>
              <a:rPr lang="en-US" sz="1600" dirty="0">
                <a:latin typeface="Arial"/>
                <a:cs typeface="Arial"/>
              </a:rPr>
              <a:t> (interval 3 </a:t>
            </a:r>
            <a:r>
              <a:rPr lang="en-US" sz="1600" dirty="0" err="1">
                <a:latin typeface="Arial"/>
                <a:cs typeface="Arial"/>
              </a:rPr>
              <a:t>týdny</a:t>
            </a:r>
            <a:r>
              <a:rPr lang="en-US" sz="1600" dirty="0">
                <a:latin typeface="Arial"/>
                <a:cs typeface="Arial"/>
              </a:rPr>
              <a:t>) od 1 </a:t>
            </a:r>
            <a:r>
              <a:rPr lang="en-US" sz="1600" dirty="0" err="1">
                <a:latin typeface="Arial"/>
                <a:cs typeface="Arial"/>
              </a:rPr>
              <a:t>měsíce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věku</a:t>
            </a:r>
            <a:endParaRPr lang="en-US" sz="1600" dirty="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b="1" dirty="0" err="1">
                <a:latin typeface="Arial"/>
                <a:cs typeface="Arial"/>
              </a:rPr>
              <a:t>Nástup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imunity</a:t>
            </a:r>
            <a:r>
              <a:rPr lang="en-US" sz="1600" b="1" dirty="0">
                <a:latin typeface="Arial"/>
                <a:cs typeface="Arial"/>
              </a:rPr>
              <a:t>: </a:t>
            </a:r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3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týdny</a:t>
            </a:r>
            <a:r>
              <a:rPr lang="en-US" sz="1600" dirty="0">
                <a:latin typeface="Arial"/>
                <a:cs typeface="Arial"/>
              </a:rPr>
              <a:t> po </a:t>
            </a:r>
            <a:r>
              <a:rPr lang="en-US" sz="1600" dirty="0" err="1">
                <a:latin typeface="Arial"/>
                <a:cs typeface="Arial"/>
              </a:rPr>
              <a:t>dokončení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primární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vakcinace</a:t>
            </a:r>
            <a:endParaRPr lang="en-US" sz="1600" dirty="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Arial"/>
                <a:cs typeface="Arial"/>
              </a:rPr>
              <a:t>Doba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trvání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imunity</a:t>
            </a:r>
            <a:r>
              <a:rPr lang="en-US" sz="1600" b="1" dirty="0">
                <a:latin typeface="Arial"/>
                <a:cs typeface="Arial"/>
              </a:rPr>
              <a:t>:</a:t>
            </a:r>
            <a:endParaRPr lang="en-US" sz="1600" dirty="0">
              <a:latin typeface="Arial"/>
              <a:cs typeface="Arial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Skot</a:t>
            </a:r>
            <a:r>
              <a:rPr lang="en-US" sz="1600" dirty="0">
                <a:latin typeface="Arial"/>
                <a:cs typeface="Arial"/>
              </a:rPr>
              <a:t>: 6 </a:t>
            </a:r>
            <a:r>
              <a:rPr lang="en-US" sz="1600" dirty="0" err="1">
                <a:latin typeface="Arial"/>
                <a:cs typeface="Arial"/>
              </a:rPr>
              <a:t>měsíců</a:t>
            </a:r>
            <a:r>
              <a:rPr lang="en-US" sz="1600" dirty="0">
                <a:latin typeface="Arial"/>
                <a:cs typeface="Arial"/>
              </a:rPr>
              <a:t> (</a:t>
            </a:r>
            <a:r>
              <a:rPr lang="en-US" sz="1600" dirty="0" err="1">
                <a:latin typeface="Arial"/>
                <a:cs typeface="Arial"/>
              </a:rPr>
              <a:t>počítáno</a:t>
            </a:r>
            <a:r>
              <a:rPr lang="en-US" sz="1600" dirty="0">
                <a:latin typeface="Arial"/>
                <a:cs typeface="Arial"/>
              </a:rPr>
              <a:t> od </a:t>
            </a:r>
            <a:r>
              <a:rPr lang="en-US" sz="1600" dirty="0" err="1">
                <a:latin typeface="Arial"/>
                <a:cs typeface="Arial"/>
              </a:rPr>
              <a:t>druhé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dávky</a:t>
            </a:r>
            <a:r>
              <a:rPr lang="en-US" sz="1600" dirty="0">
                <a:latin typeface="Arial"/>
                <a:cs typeface="Arial"/>
              </a:rPr>
              <a:t> </a:t>
            </a:r>
            <a:r>
              <a:rPr lang="en-US" sz="1600" dirty="0" err="1">
                <a:latin typeface="Arial"/>
                <a:cs typeface="Arial"/>
              </a:rPr>
              <a:t>vakcíny</a:t>
            </a:r>
            <a:r>
              <a:rPr lang="en-US" sz="1600" dirty="0">
                <a:latin typeface="Arial"/>
                <a:cs typeface="Arial"/>
              </a:rPr>
              <a:t> - od </a:t>
            </a:r>
            <a:r>
              <a:rPr lang="en-US" sz="1600" dirty="0" err="1">
                <a:latin typeface="Arial"/>
                <a:cs typeface="Arial"/>
              </a:rPr>
              <a:t>dokončení</a:t>
            </a:r>
            <a:r>
              <a:rPr lang="cs-CZ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primovakcinace</a:t>
            </a:r>
            <a:r>
              <a:rPr lang="en-US" sz="1600" dirty="0">
                <a:latin typeface="Arial"/>
                <a:cs typeface="Arial"/>
              </a:rPr>
              <a:t>) ; </a:t>
            </a:r>
            <a:r>
              <a:rPr lang="en-US" sz="1600" dirty="0" err="1">
                <a:solidFill>
                  <a:srgbClr val="000000"/>
                </a:solidFill>
                <a:latin typeface="Arial"/>
                <a:cs typeface="Arial"/>
              </a:rPr>
              <a:t>Ovce</a:t>
            </a:r>
            <a:r>
              <a:rPr lang="en-US" sz="1600" dirty="0">
                <a:latin typeface="Arial"/>
                <a:cs typeface="Arial"/>
              </a:rPr>
              <a:t>: </a:t>
            </a:r>
            <a:r>
              <a:rPr lang="en-US" sz="1600" dirty="0" err="1">
                <a:latin typeface="Arial"/>
                <a:cs typeface="Arial"/>
              </a:rPr>
              <a:t>zatím</a:t>
            </a:r>
            <a:r>
              <a:rPr lang="en-US" sz="1600" dirty="0">
                <a:latin typeface="Arial"/>
                <a:cs typeface="Arial"/>
              </a:rPr>
              <a:t> v SPC </a:t>
            </a:r>
            <a:r>
              <a:rPr lang="en-US" sz="1600" dirty="0" err="1">
                <a:latin typeface="Arial"/>
                <a:cs typeface="Arial"/>
              </a:rPr>
              <a:t>nestanoveno</a:t>
            </a:r>
            <a:r>
              <a:rPr lang="en-US" sz="1600" dirty="0">
                <a:latin typeface="Arial"/>
                <a:cs typeface="Arial"/>
              </a:rPr>
              <a:t>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b="1" dirty="0" err="1">
                <a:latin typeface="Arial"/>
                <a:cs typeface="Arial"/>
              </a:rPr>
              <a:t>Revakcinace</a:t>
            </a:r>
            <a:r>
              <a:rPr lang="en-US" sz="1600" b="1" dirty="0">
                <a:latin typeface="Arial"/>
                <a:cs typeface="Arial"/>
              </a:rPr>
              <a:t>: </a:t>
            </a:r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SPC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neuvádí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schéma</a:t>
            </a:r>
            <a:r>
              <a:rPr lang="en-US" sz="1600" dirty="0">
                <a:latin typeface="Arial"/>
                <a:cs typeface="Arial"/>
              </a:rPr>
              <a:t> → </a:t>
            </a:r>
            <a:r>
              <a:rPr lang="en-US" sz="1600" b="1" dirty="0" err="1">
                <a:latin typeface="Arial"/>
                <a:cs typeface="Arial"/>
              </a:rPr>
              <a:t>nutná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opětovná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primovakcinace</a:t>
            </a:r>
            <a:r>
              <a:rPr lang="en-US" sz="1600" b="1" dirty="0">
                <a:latin typeface="Arial"/>
                <a:cs typeface="Arial"/>
              </a:rPr>
              <a:t> po</a:t>
            </a:r>
            <a:r>
              <a:rPr lang="cs-CZ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uplynutí</a:t>
            </a:r>
            <a:r>
              <a:rPr lang="en-US" sz="1600" b="1" dirty="0">
                <a:latin typeface="Arial"/>
                <a:cs typeface="Arial"/>
              </a:rPr>
              <a:t> 6 </a:t>
            </a:r>
            <a:r>
              <a:rPr lang="en-US" sz="1600" b="1" dirty="0" err="1">
                <a:latin typeface="Arial"/>
                <a:cs typeface="Arial"/>
              </a:rPr>
              <a:t>měsíční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doby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trvání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b="1" dirty="0" err="1">
                <a:latin typeface="Arial"/>
                <a:cs typeface="Arial"/>
              </a:rPr>
              <a:t>imunity</a:t>
            </a:r>
            <a:r>
              <a:rPr lang="en-US" sz="1600" b="1" dirty="0">
                <a:latin typeface="Arial"/>
                <a:cs typeface="Arial"/>
              </a:rPr>
              <a:t> </a:t>
            </a:r>
          </a:p>
          <a:p>
            <a:pPr marL="359410" indent="-359410" algn="l"/>
            <a:endParaRPr lang="en-US" sz="1600" dirty="0"/>
          </a:p>
          <a:p>
            <a:pPr marL="359410" indent="-359410" algn="l"/>
            <a:endParaRPr lang="en-US" sz="1600" dirty="0"/>
          </a:p>
          <a:p>
            <a:pPr marL="359410" indent="-359410"/>
            <a:endParaRPr lang="en-US" sz="16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7DFF7D-CEEB-ABF8-182A-C795897BE29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673987" y="261987"/>
            <a:ext cx="6889994" cy="589120"/>
          </a:xfrm>
        </p:spPr>
        <p:txBody>
          <a:bodyPr/>
          <a:lstStyle/>
          <a:p>
            <a:r>
              <a:rPr lang="en-US" sz="2400" dirty="0" err="1">
                <a:latin typeface="Arial"/>
                <a:cs typeface="Arial"/>
              </a:rPr>
              <a:t>Certifikace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vakcinovaných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zvířat</a:t>
            </a:r>
            <a:r>
              <a:rPr lang="en-US" sz="2400" dirty="0">
                <a:latin typeface="Arial"/>
                <a:cs typeface="Arial"/>
              </a:rPr>
              <a:t> do </a:t>
            </a:r>
            <a:r>
              <a:rPr lang="en-US" sz="2400" dirty="0" err="1">
                <a:latin typeface="Arial"/>
                <a:cs typeface="Arial"/>
              </a:rPr>
              <a:t>zahraničí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197942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1168" y="869457"/>
            <a:ext cx="8741664" cy="592453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2000" dirty="0"/>
              <a:t>vysoce kontagiózní virové onemocnění sudokopytníků (skot, ovce, kozy, prasata, buvol, volně žijící zvířata)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000" dirty="0"/>
              <a:t>Přenos onemocnění - přímou cestou mezi zvířaty (inhalační cesta, orální cesta)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 nepřímou cestou – mechanický přenos (obuv, oblečení, dopravní prostředky), vítr, živočišné produkty (maso, mléko, kůže, vlna), krmivo.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000" dirty="0"/>
              <a:t>ID: 2-14 dnů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000" dirty="0"/>
              <a:t>výrazné KP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 </a:t>
            </a:r>
            <a:r>
              <a:rPr lang="cs-CZ" sz="1600" dirty="0"/>
              <a:t>významný pokles mléčné produkce před nástupem KP; horečka u vysokého počtu zvířat, deprese, anorexie před nástupem typických KP; typické léze: vezikuly na jazyku, dásních, tvářích; následně eroze, výrazná salivace; vezikuly na strucích, vemeni, </a:t>
            </a:r>
            <a:r>
              <a:rPr lang="cs-CZ" sz="1600" dirty="0" err="1"/>
              <a:t>laminitida</a:t>
            </a:r>
            <a:r>
              <a:rPr lang="cs-CZ" sz="1600" dirty="0"/>
              <a:t>, </a:t>
            </a:r>
            <a:r>
              <a:rPr lang="cs-CZ" sz="1600" dirty="0" err="1"/>
              <a:t>koronitida</a:t>
            </a:r>
            <a:r>
              <a:rPr lang="cs-CZ" sz="1600" dirty="0"/>
              <a:t>, vezikuly v </a:t>
            </a:r>
            <a:r>
              <a:rPr lang="cs-CZ" sz="1600" dirty="0" err="1"/>
              <a:t>interdigitálním</a:t>
            </a:r>
            <a:r>
              <a:rPr lang="cs-CZ" sz="1600" dirty="0"/>
              <a:t> prostoru- kulhání! </a:t>
            </a:r>
            <a:r>
              <a:rPr lang="cs-CZ" dirty="0"/>
              <a:t>úmrtnost narozených mláďat (myokarditis)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000" dirty="0"/>
              <a:t>Příležitostně aborty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000" b="1" dirty="0"/>
              <a:t>morbidita až 100 % - vysoká!</a:t>
            </a:r>
          </a:p>
          <a:p>
            <a:endParaRPr lang="cs-CZ" dirty="0"/>
          </a:p>
          <a:p>
            <a:pPr lvl="1"/>
            <a:endParaRPr lang="cs-CZ" sz="1900" dirty="0"/>
          </a:p>
          <a:p>
            <a:pPr lvl="1"/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2159732" y="172498"/>
            <a:ext cx="4824536" cy="576064"/>
          </a:xfrm>
        </p:spPr>
        <p:txBody>
          <a:bodyPr/>
          <a:lstStyle/>
          <a:p>
            <a:r>
              <a:rPr lang="cs-CZ" dirty="0"/>
              <a:t>Slintavka a kulhavka</a:t>
            </a:r>
          </a:p>
        </p:txBody>
      </p:sp>
    </p:spTree>
    <p:extLst>
      <p:ext uri="{BB962C8B-B14F-4D97-AF65-F5344CB8AC3E}">
        <p14:creationId xmlns:p14="http://schemas.microsoft.com/office/powerpoint/2010/main" val="33998090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území, prase, venku, savec&#10;&#10;Obsah vygenerovaný umělou inteligencí může být nesprávný.">
            <a:extLst>
              <a:ext uri="{FF2B5EF4-FFF2-40B4-BE49-F238E27FC236}">
                <a16:creationId xmlns:a16="http://schemas.microsoft.com/office/drawing/2014/main" id="{F9C614D3-2129-83DC-8705-035C6754F7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813013"/>
            <a:ext cx="3384376" cy="2548236"/>
          </a:xfrm>
          <a:prstGeom prst="rect">
            <a:avLst/>
          </a:prstGeom>
        </p:spPr>
      </p:pic>
      <p:pic>
        <p:nvPicPr>
          <p:cNvPr id="7" name="Obrázek 6" descr="Obsah obrázku osoba, oblečení, území, venku&#10;&#10;Obsah vygenerovaný umělou inteligencí může být nesprávný.">
            <a:extLst>
              <a:ext uri="{FF2B5EF4-FFF2-40B4-BE49-F238E27FC236}">
                <a16:creationId xmlns:a16="http://schemas.microsoft.com/office/drawing/2014/main" id="{D06ED099-E6DE-A2DB-317A-55E093BB079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413" y="594694"/>
            <a:ext cx="1985440" cy="2636912"/>
          </a:xfrm>
          <a:prstGeom prst="rect">
            <a:avLst/>
          </a:prstGeom>
        </p:spPr>
      </p:pic>
      <p:pic>
        <p:nvPicPr>
          <p:cNvPr id="3" name="Obrázek 2" descr="Obsah obrázku savec, kráva, dobytek, hospodářská zvířata&#10;&#10;Obsah vygenerovaný umělou inteligencí může být nesprávný.">
            <a:extLst>
              <a:ext uri="{FF2B5EF4-FFF2-40B4-BE49-F238E27FC236}">
                <a16:creationId xmlns:a16="http://schemas.microsoft.com/office/drawing/2014/main" id="{0F692175-4160-3516-B45A-B67F93D8FCA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0246" y="4018034"/>
            <a:ext cx="1902986" cy="2527403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EE4A9F31-E9A0-B60E-D6A3-AA9B54B288D5}"/>
              </a:ext>
            </a:extLst>
          </p:cNvPr>
          <p:cNvSpPr txBox="1"/>
          <p:nvPr/>
        </p:nvSpPr>
        <p:spPr>
          <a:xfrm>
            <a:off x="1259633" y="19930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/>
              <a:t>Léze na paznehtech velmi výrazné – bez kulhání !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2924BDB6-D0F8-D88A-24B8-33B5FC426A71}"/>
              </a:ext>
            </a:extLst>
          </p:cNvPr>
          <p:cNvSpPr txBox="1"/>
          <p:nvPr/>
        </p:nvSpPr>
        <p:spPr>
          <a:xfrm>
            <a:off x="4499992" y="172225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/>
              <a:t>Změny na jazyku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8B144092-5612-3356-4444-44F085B4F586}"/>
              </a:ext>
            </a:extLst>
          </p:cNvPr>
          <p:cNvSpPr txBox="1"/>
          <p:nvPr/>
        </p:nvSpPr>
        <p:spPr>
          <a:xfrm>
            <a:off x="395536" y="3456682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/>
              <a:t>Změny na strucích – zjištěny jako první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629F885B-8C36-6A7B-198B-D7AB78DAD2C0}"/>
              </a:ext>
            </a:extLst>
          </p:cNvPr>
          <p:cNvSpPr txBox="1"/>
          <p:nvPr/>
        </p:nvSpPr>
        <p:spPr>
          <a:xfrm>
            <a:off x="4925615" y="336124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/>
              <a:t>Afty na mulci – velmi ojedinělé </a:t>
            </a:r>
          </a:p>
        </p:txBody>
      </p:sp>
      <p:pic>
        <p:nvPicPr>
          <p:cNvPr id="11" name="Obrázek 10" descr="Obsah obrázku Maso&#10;&#10;Obsah vygenerovaný umělou inteligencí může být nesprávný.">
            <a:extLst>
              <a:ext uri="{FF2B5EF4-FFF2-40B4-BE49-F238E27FC236}">
                <a16:creationId xmlns:a16="http://schemas.microsoft.com/office/drawing/2014/main" id="{C9707609-B915-0B8E-FD91-E359BFC2782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2328" y="4103013"/>
            <a:ext cx="1768085" cy="2357446"/>
          </a:xfrm>
          <a:prstGeom prst="rect">
            <a:avLst/>
          </a:prstGeom>
        </p:spPr>
      </p:pic>
      <p:pic>
        <p:nvPicPr>
          <p:cNvPr id="13" name="Obrázek 12" descr="Obsah obrázku savec&#10;&#10;Obsah vygenerovaný umělou inteligencí může být nesprávný.">
            <a:extLst>
              <a:ext uri="{FF2B5EF4-FFF2-40B4-BE49-F238E27FC236}">
                <a16:creationId xmlns:a16="http://schemas.microsoft.com/office/drawing/2014/main" id="{FECDD93C-841A-936A-055E-3E38A3407EA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0759" y="606029"/>
            <a:ext cx="2085696" cy="2780928"/>
          </a:xfrm>
          <a:prstGeom prst="rect">
            <a:avLst/>
          </a:prstGeom>
        </p:spPr>
      </p:pic>
      <p:sp>
        <p:nvSpPr>
          <p:cNvPr id="16" name="TextovéPole 15">
            <a:extLst>
              <a:ext uri="{FF2B5EF4-FFF2-40B4-BE49-F238E27FC236}">
                <a16:creationId xmlns:a16="http://schemas.microsoft.com/office/drawing/2014/main" id="{E9C9E7A4-476D-326C-FD6B-654294222AAD}"/>
              </a:ext>
            </a:extLst>
          </p:cNvPr>
          <p:cNvSpPr txBox="1"/>
          <p:nvPr/>
        </p:nvSpPr>
        <p:spPr>
          <a:xfrm>
            <a:off x="6800759" y="191584"/>
            <a:ext cx="2343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/>
              <a:t>Změny v dutině ústní</a:t>
            </a:r>
          </a:p>
        </p:txBody>
      </p:sp>
      <p:pic>
        <p:nvPicPr>
          <p:cNvPr id="18" name="Obrázek 17" descr="Obsah obrázku savec, hospodářská zvířata, dobytek, kráva&#10;&#10;Obsah vygenerovaný umělou inteligencí může být nesprávný.">
            <a:extLst>
              <a:ext uri="{FF2B5EF4-FFF2-40B4-BE49-F238E27FC236}">
                <a16:creationId xmlns:a16="http://schemas.microsoft.com/office/drawing/2014/main" id="{03735CE1-D15B-8F8A-EC5D-21D74750908B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969" y="4166068"/>
            <a:ext cx="1822787" cy="2420888"/>
          </a:xfrm>
          <a:prstGeom prst="rect">
            <a:avLst/>
          </a:prstGeom>
        </p:spPr>
      </p:pic>
      <p:sp>
        <p:nvSpPr>
          <p:cNvPr id="21" name="TextovéPole 20">
            <a:extLst>
              <a:ext uri="{FF2B5EF4-FFF2-40B4-BE49-F238E27FC236}">
                <a16:creationId xmlns:a16="http://schemas.microsoft.com/office/drawing/2014/main" id="{47EDBD0C-7F45-3F69-68C5-2D5FFC5AC1C3}"/>
              </a:ext>
            </a:extLst>
          </p:cNvPr>
          <p:cNvSpPr txBox="1"/>
          <p:nvPr/>
        </p:nvSpPr>
        <p:spPr>
          <a:xfrm>
            <a:off x="6993232" y="3499748"/>
            <a:ext cx="1947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/>
              <a:t>slinění</a:t>
            </a:r>
          </a:p>
        </p:txBody>
      </p:sp>
      <p:pic>
        <p:nvPicPr>
          <p:cNvPr id="23" name="Obrázek 22" descr="Obsah obrázku dobytek, hospodářská zvířata, venku, obloha&#10;&#10;Obsah vygenerovaný umělou inteligencí může být nesprávný.">
            <a:extLst>
              <a:ext uri="{FF2B5EF4-FFF2-40B4-BE49-F238E27FC236}">
                <a16:creationId xmlns:a16="http://schemas.microsoft.com/office/drawing/2014/main" id="{E703F24C-BBBF-D153-8DC2-10A23AEC1D4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4964" y="4044431"/>
            <a:ext cx="1813531" cy="2416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0696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229600" cy="4823197"/>
          </a:xfrm>
        </p:spPr>
        <p:txBody>
          <a:bodyPr/>
          <a:lstStyle/>
          <a:p>
            <a:r>
              <a:rPr lang="cs-CZ" sz="2000" b="1" dirty="0">
                <a:solidFill>
                  <a:srgbClr val="000000"/>
                </a:solidFill>
              </a:rPr>
              <a:t>Německo</a:t>
            </a:r>
            <a:r>
              <a:rPr lang="cs-CZ" sz="2000" dirty="0">
                <a:solidFill>
                  <a:srgbClr val="000000"/>
                </a:solidFill>
              </a:rPr>
              <a:t> (spolková země Braniborsko) - 10. 1. 2025 – </a:t>
            </a:r>
            <a:r>
              <a:rPr lang="cs-CZ" sz="2000" b="1" dirty="0">
                <a:solidFill>
                  <a:srgbClr val="000000"/>
                </a:solidFill>
              </a:rPr>
              <a:t>potvrzení SLAK v hospodářství u vodních buvolů</a:t>
            </a:r>
          </a:p>
          <a:p>
            <a:pPr>
              <a:buSzPts val="2100"/>
              <a:buFont typeface="Arial" panose="020B0604020202020204" pitchFamily="34" charset="0"/>
              <a:buChar char="•"/>
            </a:pPr>
            <a:r>
              <a:rPr lang="cs-CZ" sz="2000" b="1" dirty="0">
                <a:solidFill>
                  <a:srgbClr val="000000"/>
                </a:solidFill>
              </a:rPr>
              <a:t>Maďarsko - </a:t>
            </a:r>
            <a:r>
              <a:rPr lang="cs-CZ" sz="2000" dirty="0">
                <a:solidFill>
                  <a:srgbClr val="000000"/>
                </a:solidFill>
              </a:rPr>
              <a:t>6.3.2025 potvrzení SLAK v župě </a:t>
            </a:r>
            <a:r>
              <a:rPr lang="cs-CZ" sz="2000" dirty="0" err="1">
                <a:solidFill>
                  <a:srgbClr val="000000"/>
                </a:solidFill>
              </a:rPr>
              <a:t>Győr-Moson-Sopron</a:t>
            </a:r>
            <a:r>
              <a:rPr lang="cs-CZ" sz="2000" dirty="0">
                <a:solidFill>
                  <a:srgbClr val="000000"/>
                </a:solidFill>
              </a:rPr>
              <a:t> (obec </a:t>
            </a:r>
            <a:r>
              <a:rPr lang="cs-CZ" sz="2000" dirty="0" err="1">
                <a:solidFill>
                  <a:srgbClr val="000000"/>
                </a:solidFill>
              </a:rPr>
              <a:t>Kisbajcs</a:t>
            </a:r>
            <a:r>
              <a:rPr lang="cs-CZ" sz="2000" dirty="0">
                <a:solidFill>
                  <a:srgbClr val="000000"/>
                </a:solidFill>
              </a:rPr>
              <a:t>) v těsné blízkosti hranic se SK</a:t>
            </a:r>
          </a:p>
          <a:p>
            <a:pPr lvl="1">
              <a:buSzPts val="2100"/>
            </a:pPr>
            <a:r>
              <a:rPr lang="cs-CZ" sz="2300" dirty="0">
                <a:solidFill>
                  <a:srgbClr val="000000"/>
                </a:solidFill>
              </a:rPr>
              <a:t>další ohniska</a:t>
            </a:r>
          </a:p>
          <a:p>
            <a:pPr lvl="2">
              <a:buSzPts val="2100"/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0000"/>
                </a:solidFill>
              </a:rPr>
              <a:t>26. 3. 2025 – </a:t>
            </a:r>
            <a:r>
              <a:rPr lang="cs-CZ" sz="2000" dirty="0" err="1">
                <a:solidFill>
                  <a:srgbClr val="000000"/>
                </a:solidFill>
              </a:rPr>
              <a:t>Levél</a:t>
            </a:r>
            <a:endParaRPr lang="cs-CZ" sz="2000" dirty="0">
              <a:solidFill>
                <a:srgbClr val="000000"/>
              </a:solidFill>
            </a:endParaRPr>
          </a:p>
          <a:p>
            <a:pPr lvl="2">
              <a:buSzPts val="2100"/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0000"/>
                </a:solidFill>
              </a:rPr>
              <a:t>2. 4. 2025 – </a:t>
            </a:r>
            <a:r>
              <a:rPr lang="cs-CZ" sz="2000" dirty="0" err="1">
                <a:solidFill>
                  <a:srgbClr val="000000"/>
                </a:solidFill>
              </a:rPr>
              <a:t>Darnoseli</a:t>
            </a:r>
            <a:r>
              <a:rPr lang="cs-CZ" sz="2000" dirty="0">
                <a:solidFill>
                  <a:srgbClr val="000000"/>
                </a:solidFill>
              </a:rPr>
              <a:t> + </a:t>
            </a:r>
            <a:r>
              <a:rPr lang="cs-CZ" sz="2000" dirty="0" err="1">
                <a:solidFill>
                  <a:srgbClr val="000000"/>
                </a:solidFill>
              </a:rPr>
              <a:t>Dunakility</a:t>
            </a:r>
            <a:endParaRPr lang="cs-CZ" sz="2000" dirty="0">
              <a:solidFill>
                <a:srgbClr val="000000"/>
              </a:solidFill>
            </a:endParaRPr>
          </a:p>
          <a:p>
            <a:pPr lvl="2">
              <a:buSzPts val="2100"/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0000"/>
                </a:solidFill>
              </a:rPr>
              <a:t>17.4.2025 - </a:t>
            </a:r>
            <a:r>
              <a:rPr lang="cs-CZ" sz="2000" dirty="0" err="1">
                <a:solidFill>
                  <a:srgbClr val="000000"/>
                </a:solidFill>
              </a:rPr>
              <a:t>Rabapordany</a:t>
            </a:r>
            <a:endParaRPr lang="cs-CZ" sz="2000" dirty="0">
              <a:solidFill>
                <a:srgbClr val="000000"/>
              </a:solidFill>
            </a:endParaRPr>
          </a:p>
          <a:p>
            <a:pPr lvl="2">
              <a:buSzPts val="2100"/>
              <a:buFont typeface="Arial" panose="020B0604020202020204" pitchFamily="34" charset="0"/>
              <a:buChar char="•"/>
            </a:pPr>
            <a:endParaRPr lang="cs-CZ" sz="2000" dirty="0">
              <a:solidFill>
                <a:srgbClr val="000000"/>
              </a:solidFill>
            </a:endParaRPr>
          </a:p>
          <a:p>
            <a:pPr>
              <a:buSzPts val="2100"/>
              <a:buFont typeface="Arial" panose="020B0604020202020204" pitchFamily="34" charset="0"/>
              <a:buChar char="•"/>
            </a:pPr>
            <a:r>
              <a:rPr lang="cs-CZ" sz="2000" b="1" dirty="0">
                <a:solidFill>
                  <a:srgbClr val="000000"/>
                </a:solidFill>
              </a:rPr>
              <a:t>Slovensko –</a:t>
            </a:r>
          </a:p>
          <a:p>
            <a:pPr lvl="2">
              <a:buSzPts val="2100"/>
              <a:buFont typeface="Arial" panose="020B0604020202020204" pitchFamily="34" charset="0"/>
              <a:buChar char="•"/>
            </a:pPr>
            <a:r>
              <a:rPr lang="cs-CZ" sz="2100" dirty="0">
                <a:solidFill>
                  <a:srgbClr val="000000"/>
                </a:solidFill>
              </a:rPr>
              <a:t>21. 3. 2025 – </a:t>
            </a:r>
            <a:r>
              <a:rPr lang="cs-CZ" sz="2100" dirty="0" err="1">
                <a:solidFill>
                  <a:srgbClr val="000000"/>
                </a:solidFill>
              </a:rPr>
              <a:t>Medveďov</a:t>
            </a:r>
            <a:r>
              <a:rPr lang="cs-CZ" sz="2100" dirty="0">
                <a:solidFill>
                  <a:srgbClr val="000000"/>
                </a:solidFill>
              </a:rPr>
              <a:t>, </a:t>
            </a:r>
            <a:r>
              <a:rPr lang="cs-CZ" sz="2100" dirty="0" err="1">
                <a:solidFill>
                  <a:srgbClr val="000000"/>
                </a:solidFill>
              </a:rPr>
              <a:t>Ňárad</a:t>
            </a:r>
            <a:r>
              <a:rPr lang="cs-CZ" sz="2100" dirty="0">
                <a:solidFill>
                  <a:srgbClr val="000000"/>
                </a:solidFill>
              </a:rPr>
              <a:t>, </a:t>
            </a:r>
            <a:r>
              <a:rPr lang="cs-CZ" sz="2100" dirty="0" err="1">
                <a:solidFill>
                  <a:srgbClr val="000000"/>
                </a:solidFill>
              </a:rPr>
              <a:t>Baka</a:t>
            </a:r>
            <a:endParaRPr lang="cs-CZ" sz="2100" dirty="0">
              <a:solidFill>
                <a:srgbClr val="000000"/>
              </a:solidFill>
            </a:endParaRPr>
          </a:p>
          <a:p>
            <a:pPr lvl="2">
              <a:buSzPts val="2100"/>
              <a:buFont typeface="Arial" panose="020B0604020202020204" pitchFamily="34" charset="0"/>
              <a:buChar char="•"/>
            </a:pPr>
            <a:r>
              <a:rPr lang="cs-CZ" sz="2100" dirty="0">
                <a:solidFill>
                  <a:srgbClr val="000000"/>
                </a:solidFill>
              </a:rPr>
              <a:t>25. 3. 2025 – </a:t>
            </a:r>
            <a:r>
              <a:rPr lang="cs-CZ" sz="2100" dirty="0" err="1">
                <a:solidFill>
                  <a:srgbClr val="000000"/>
                </a:solidFill>
              </a:rPr>
              <a:t>Lúč</a:t>
            </a:r>
            <a:r>
              <a:rPr lang="cs-CZ" sz="2100" dirty="0">
                <a:solidFill>
                  <a:srgbClr val="000000"/>
                </a:solidFill>
              </a:rPr>
              <a:t> na Ostrove</a:t>
            </a:r>
          </a:p>
          <a:p>
            <a:pPr lvl="2">
              <a:buSzPts val="2100"/>
              <a:buFont typeface="Arial" panose="020B0604020202020204" pitchFamily="34" charset="0"/>
              <a:buChar char="•"/>
            </a:pPr>
            <a:r>
              <a:rPr lang="cs-CZ" sz="2100" dirty="0">
                <a:solidFill>
                  <a:srgbClr val="000000"/>
                </a:solidFill>
              </a:rPr>
              <a:t>30. 3. 2025 – Plavecký </a:t>
            </a:r>
            <a:r>
              <a:rPr lang="cs-CZ" sz="2100" dirty="0" err="1">
                <a:solidFill>
                  <a:srgbClr val="000000"/>
                </a:solidFill>
              </a:rPr>
              <a:t>Čtvrtok</a:t>
            </a:r>
            <a:endParaRPr lang="cs-CZ" sz="2100" dirty="0">
              <a:solidFill>
                <a:srgbClr val="000000"/>
              </a:solidFill>
            </a:endParaRPr>
          </a:p>
          <a:p>
            <a:pPr lvl="2">
              <a:buSzPts val="2100"/>
              <a:buFont typeface="Arial" panose="020B0604020202020204" pitchFamily="34" charset="0"/>
              <a:buChar char="•"/>
            </a:pPr>
            <a:r>
              <a:rPr lang="cs-CZ" sz="2100" dirty="0">
                <a:solidFill>
                  <a:srgbClr val="000000"/>
                </a:solidFill>
              </a:rPr>
              <a:t>4. 4. 2025 -  Jurová</a:t>
            </a:r>
          </a:p>
          <a:p>
            <a:pPr>
              <a:buSzPts val="2100"/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2286635" y="225806"/>
            <a:ext cx="4392488" cy="504056"/>
          </a:xfrm>
        </p:spPr>
        <p:txBody>
          <a:bodyPr/>
          <a:lstStyle/>
          <a:p>
            <a:r>
              <a:rPr lang="cs-CZ" dirty="0"/>
              <a:t>SLAK 2025 - Evropa</a:t>
            </a:r>
          </a:p>
        </p:txBody>
      </p:sp>
    </p:spTree>
    <p:extLst>
      <p:ext uri="{BB962C8B-B14F-4D97-AF65-F5344CB8AC3E}">
        <p14:creationId xmlns:p14="http://schemas.microsoft.com/office/powerpoint/2010/main" val="4154437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EC1FC-4E6E-D61B-142A-0D4F6F6DF7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>
            <a:extLst>
              <a:ext uri="{FF2B5EF4-FFF2-40B4-BE49-F238E27FC236}">
                <a16:creationId xmlns:a16="http://schemas.microsoft.com/office/drawing/2014/main" id="{36255B12-1BB9-9734-298C-9D8427409FC2}"/>
              </a:ext>
            </a:extLst>
          </p:cNvPr>
          <p:cNvSpPr txBox="1"/>
          <p:nvPr/>
        </p:nvSpPr>
        <p:spPr>
          <a:xfrm>
            <a:off x="683568" y="620688"/>
            <a:ext cx="803027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Clr>
                <a:srgbClr val="007EC7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>
                <a:ln>
                  <a:noFill/>
                </a:ln>
                <a:solidFill>
                  <a:srgbClr val="007EC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SLAK – mapka ohnisek v Maďarsku a na Slovensku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41D4261-C6FE-0C1C-AA62-ACA2E27F2B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01" r="52362" b="19200"/>
          <a:stretch>
            <a:fillRect/>
          </a:stretch>
        </p:blipFill>
        <p:spPr>
          <a:xfrm>
            <a:off x="739564" y="1589002"/>
            <a:ext cx="7360828" cy="472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6396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61528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V prosinci 2025 potvrzena ohniska SLAK na </a:t>
            </a:r>
            <a:r>
              <a:rPr lang="cs-CZ" b="1" dirty="0"/>
              <a:t>turecké straně Kypru</a:t>
            </a:r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>
                <a:latin typeface="Arial"/>
                <a:cs typeface="Arial"/>
              </a:rPr>
              <a:t>Následně rozšíření na řeckou stranu Kypru – oblast </a:t>
            </a:r>
            <a:r>
              <a:rPr lang="cs-CZ" dirty="0" err="1">
                <a:latin typeface="Arial"/>
                <a:cs typeface="Arial"/>
              </a:rPr>
              <a:t>Larnaka</a:t>
            </a:r>
            <a:r>
              <a:rPr lang="cs-CZ" dirty="0">
                <a:latin typeface="Arial"/>
                <a:cs typeface="Arial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>
                <a:latin typeface="Arial"/>
                <a:cs typeface="Arial"/>
              </a:rPr>
              <a:t>Celkem je k 27.4.2026 hlášeno </a:t>
            </a:r>
            <a:r>
              <a:rPr lang="cs-CZ" b="1" dirty="0">
                <a:latin typeface="Arial"/>
                <a:cs typeface="Arial"/>
              </a:rPr>
              <a:t>104</a:t>
            </a:r>
            <a:r>
              <a:rPr lang="cs-CZ" dirty="0">
                <a:latin typeface="Arial"/>
                <a:cs typeface="Arial"/>
              </a:rPr>
              <a:t> ohnisek, většina ohnisek je hlášena v regionu </a:t>
            </a:r>
            <a:r>
              <a:rPr lang="cs-CZ" dirty="0" err="1">
                <a:latin typeface="Arial"/>
                <a:cs typeface="Arial"/>
              </a:rPr>
              <a:t>Larnaka</a:t>
            </a:r>
            <a:r>
              <a:rPr lang="cs-CZ" dirty="0">
                <a:latin typeface="Arial"/>
                <a:cs typeface="Arial"/>
              </a:rPr>
              <a:t>, některá v oblasti </a:t>
            </a:r>
            <a:r>
              <a:rPr lang="cs-CZ" dirty="0" err="1">
                <a:latin typeface="Arial"/>
                <a:cs typeface="Arial"/>
              </a:rPr>
              <a:t>Nicosie</a:t>
            </a:r>
            <a:r>
              <a:rPr lang="cs-CZ" dirty="0">
                <a:latin typeface="Arial"/>
                <a:cs typeface="Arial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r>
              <a:rPr lang="cs-CZ" b="1" dirty="0">
                <a:latin typeface="Arial"/>
                <a:cs typeface="Arial"/>
              </a:rPr>
              <a:t>Řecko – </a:t>
            </a:r>
            <a:r>
              <a:rPr lang="cs-CZ" dirty="0">
                <a:latin typeface="Arial"/>
                <a:cs typeface="Arial"/>
              </a:rPr>
              <a:t>dne 17.3. 2026 ohnisko SLAK na ostrově Lesbos. Poslední záchyt zde byl v říjnu 1994. Dále velmi rychlé šíření, k 27.4.2026 již </a:t>
            </a:r>
            <a:r>
              <a:rPr lang="cs-CZ" b="1" dirty="0">
                <a:latin typeface="Arial"/>
                <a:cs typeface="Arial"/>
              </a:rPr>
              <a:t>54</a:t>
            </a:r>
            <a:r>
              <a:rPr lang="cs-CZ" dirty="0">
                <a:latin typeface="Arial"/>
                <a:cs typeface="Arial"/>
              </a:rPr>
              <a:t> ohnisek.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1692274" y="274638"/>
            <a:ext cx="5257165" cy="576064"/>
          </a:xfrm>
        </p:spPr>
        <p:txBody>
          <a:bodyPr/>
          <a:lstStyle/>
          <a:p>
            <a:r>
              <a:rPr lang="cs-CZ" dirty="0"/>
              <a:t>SLAK 2025/2026 - Evropa</a:t>
            </a:r>
          </a:p>
        </p:txBody>
      </p:sp>
    </p:spTree>
    <p:extLst>
      <p:ext uri="{BB962C8B-B14F-4D97-AF65-F5344CB8AC3E}">
        <p14:creationId xmlns:p14="http://schemas.microsoft.com/office/powerpoint/2010/main" val="28149978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600">
                <a:latin typeface="Arial"/>
                <a:cs typeface="Arial"/>
              </a:rPr>
              <a:t>Ohniska SLAK 2026  k 27.4.2026 -  Kypr 104, Řecko 54, Turecko 53</a:t>
            </a:r>
            <a:br>
              <a:rPr lang="cs-CZ" sz="1600" dirty="0"/>
            </a:br>
            <a:endParaRPr lang="cs-CZ" sz="160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413584E-431D-6011-3BA2-0682EFB367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056" r="50475"/>
          <a:stretch>
            <a:fillRect/>
          </a:stretch>
        </p:blipFill>
        <p:spPr bwMode="auto">
          <a:xfrm>
            <a:off x="1270469" y="699265"/>
            <a:ext cx="7490829" cy="439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C074C47-0183-C6DF-4D8C-DF2E142E93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6" t="11868" r="62352" b="3906"/>
          <a:stretch>
            <a:fillRect/>
          </a:stretch>
        </p:blipFill>
        <p:spPr>
          <a:xfrm>
            <a:off x="5349059" y="4221307"/>
            <a:ext cx="3614241" cy="22925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52AAC2B-28A1-CE05-992D-478345C1732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696" t="6266" r="59585" b="12676"/>
          <a:stretch>
            <a:fillRect/>
          </a:stretch>
        </p:blipFill>
        <p:spPr>
          <a:xfrm>
            <a:off x="243960" y="4427288"/>
            <a:ext cx="2900432" cy="20845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B341B15-53CA-EB7A-3B90-9AC315B1D3CD}"/>
              </a:ext>
            </a:extLst>
          </p:cNvPr>
          <p:cNvSpPr txBox="1"/>
          <p:nvPr/>
        </p:nvSpPr>
        <p:spPr>
          <a:xfrm>
            <a:off x="171676" y="6510130"/>
            <a:ext cx="350580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s-CZ" sz="1600">
                <a:solidFill>
                  <a:srgbClr val="000000"/>
                </a:solidFill>
                <a:latin typeface="Arial"/>
                <a:cs typeface="Arial"/>
              </a:rPr>
              <a:t>ohniska</a:t>
            </a:r>
            <a:r>
              <a:rPr lang="cs-CZ" sz="1600" b="0" i="0" u="none" strike="noStrike">
                <a:solidFill>
                  <a:srgbClr val="000000"/>
                </a:solidFill>
                <a:latin typeface="Arial"/>
                <a:cs typeface="Arial"/>
              </a:rPr>
              <a:t> SLAK na ostrově Lesbos</a:t>
            </a:r>
            <a:endParaRPr lang="en-US" sz="1600"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A0EE97-135B-EA72-08B3-5E5DE2179C06}"/>
              </a:ext>
            </a:extLst>
          </p:cNvPr>
          <p:cNvSpPr txBox="1"/>
          <p:nvPr/>
        </p:nvSpPr>
        <p:spPr>
          <a:xfrm>
            <a:off x="5349059" y="6510130"/>
            <a:ext cx="250285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s-CZ" sz="1600" b="0" i="0" u="none" strike="noStrike" baseline="0">
                <a:solidFill>
                  <a:srgbClr val="000000"/>
                </a:solidFill>
                <a:latin typeface="Arial"/>
                <a:cs typeface="Arial"/>
              </a:rPr>
              <a:t>ohniska SLAK na </a:t>
            </a:r>
            <a:r>
              <a:rPr lang="cs-CZ" sz="1600">
                <a:solidFill>
                  <a:srgbClr val="000000"/>
                </a:solidFill>
                <a:latin typeface="Arial"/>
                <a:cs typeface="Arial"/>
              </a:rPr>
              <a:t>Kypru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1749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61528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nebezpečná virová nákaza charakterizovaná vznikem boulí, tzv. </a:t>
            </a:r>
            <a:r>
              <a:rPr lang="cs-CZ" sz="1800" dirty="0" err="1"/>
              <a:t>nodulů</a:t>
            </a:r>
            <a:r>
              <a:rPr lang="cs-CZ" sz="1800" dirty="0"/>
              <a:t> na kůži a sliznicích různých částech těla, často dochází k sekundární infekci.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Původcem onemocnění:  </a:t>
            </a:r>
            <a:r>
              <a:rPr lang="cs-CZ" sz="1800" b="1" dirty="0" err="1"/>
              <a:t>Capripox</a:t>
            </a:r>
            <a:r>
              <a:rPr lang="cs-CZ" sz="1800" b="1" dirty="0"/>
              <a:t> virus příbuzný s ovčími neštovicemi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Vnímavý je hlavně skot, méně zebu a buvol indický.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Přenos krev sajícím hmyzem, ale i prostřednictvím krmiva nebo vody kontaminované (znečištěné) slinami z infikovaných zvířat.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 Onemocnění není přenosné na člověka.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 Inkubační doba je 4 až 14 dnů a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KP: nejdříve horečka, slzení, výtok z nosu a </a:t>
            </a:r>
            <a:r>
              <a:rPr lang="cs-CZ" sz="1800" dirty="0" err="1"/>
              <a:t>hypersalivace</a:t>
            </a:r>
            <a:r>
              <a:rPr lang="cs-CZ" sz="1800" dirty="0"/>
              <a:t>, možné zmetání v další fázi se objevuje charakteristická vyrážka (</a:t>
            </a:r>
            <a:r>
              <a:rPr lang="cs-CZ" sz="1800" dirty="0" err="1"/>
              <a:t>noduly</a:t>
            </a:r>
            <a:r>
              <a:rPr lang="cs-CZ" sz="1800" dirty="0"/>
              <a:t>), ale pouze u cca 50 % infikovaných zvířat, </a:t>
            </a:r>
            <a:r>
              <a:rPr lang="cs-CZ" sz="1800" dirty="0" err="1"/>
              <a:t>noduly</a:t>
            </a:r>
            <a:r>
              <a:rPr lang="cs-CZ" sz="1800" dirty="0"/>
              <a:t> časem ustoupí nebo vzniká nekróza kůže.  Vznikají vředy, které se později hojí a zanechávají jizvy.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Léčba se neprovádí. V případě potvrzení nákazy na hospodářství se v rámci MVO nařizuje likvidace všech vnímavých zvířat. </a:t>
            </a:r>
          </a:p>
          <a:p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1547665" y="263238"/>
            <a:ext cx="7285440" cy="648072"/>
          </a:xfrm>
        </p:spPr>
        <p:txBody>
          <a:bodyPr/>
          <a:lstStyle/>
          <a:p>
            <a:r>
              <a:rPr lang="cs-CZ" dirty="0" err="1"/>
              <a:t>Nodulární</a:t>
            </a:r>
            <a:r>
              <a:rPr lang="cs-CZ" dirty="0"/>
              <a:t> dermatitida skotu - LSD</a:t>
            </a:r>
          </a:p>
        </p:txBody>
      </p:sp>
    </p:spTree>
    <p:extLst>
      <p:ext uri="{BB962C8B-B14F-4D97-AF65-F5344CB8AC3E}">
        <p14:creationId xmlns:p14="http://schemas.microsoft.com/office/powerpoint/2010/main" val="35696938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/>
              <a:t>Typické klinické příznaky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57870"/>
            <a:ext cx="4126359" cy="316835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sah 5"/>
          <p:cNvPicPr>
            <a:picLocks noGrp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99"/>
          <a:stretch/>
        </p:blipFill>
        <p:spPr bwMode="auto">
          <a:xfrm>
            <a:off x="3923928" y="3310228"/>
            <a:ext cx="4762872" cy="33591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422177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39926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nákaza LSD potvrzena po dlouhé době v Evropě (naposledy v roce 2017)- výskyt v </a:t>
            </a:r>
            <a:r>
              <a:rPr lang="cs-CZ" b="1" dirty="0"/>
              <a:t>Itálii</a:t>
            </a:r>
            <a:r>
              <a:rPr lang="cs-CZ" dirty="0"/>
              <a:t>, masivně se šířila </a:t>
            </a:r>
            <a:r>
              <a:rPr lang="cs-CZ" b="1" dirty="0"/>
              <a:t>Francií</a:t>
            </a:r>
            <a:r>
              <a:rPr lang="cs-CZ" dirty="0"/>
              <a:t> a zasaženo bylo i </a:t>
            </a:r>
            <a:r>
              <a:rPr lang="cs-CZ" b="1" dirty="0"/>
              <a:t>Španělsko</a:t>
            </a:r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IT- červen na Sardinii, 1 ohnisko v Lombardii. Celkem za rok 2025 </a:t>
            </a:r>
            <a:r>
              <a:rPr lang="cs-CZ" b="1" dirty="0"/>
              <a:t>80 ohnisek, </a:t>
            </a:r>
            <a:r>
              <a:rPr lang="cs-CZ" dirty="0"/>
              <a:t>díky vakcinaci poslední ohnisko v říjnu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>
                <a:latin typeface="Arial"/>
                <a:cs typeface="Arial"/>
              </a:rPr>
              <a:t>FR – červen u hranic se </a:t>
            </a:r>
            <a:r>
              <a:rPr lang="cs-CZ" b="1" dirty="0">
                <a:latin typeface="Arial"/>
                <a:cs typeface="Arial"/>
              </a:rPr>
              <a:t>Švýcarskem</a:t>
            </a:r>
            <a:r>
              <a:rPr lang="cs-CZ" dirty="0">
                <a:latin typeface="Arial"/>
                <a:cs typeface="Arial"/>
              </a:rPr>
              <a:t> (zahájilo preventivní vakcinaci), v září u Španělska, celkem za rok 2025 </a:t>
            </a:r>
            <a:r>
              <a:rPr lang="cs-CZ" b="1" dirty="0">
                <a:latin typeface="Arial"/>
                <a:cs typeface="Arial"/>
              </a:rPr>
              <a:t>116 ohnisek, </a:t>
            </a:r>
            <a:r>
              <a:rPr lang="cs-CZ" dirty="0">
                <a:latin typeface="Arial"/>
                <a:cs typeface="Arial"/>
              </a:rPr>
              <a:t>jedno ohnisko přelom prosinec/leden u Španělska, od té doby bez výskytu, taktéž zahájena vakcinace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ES – říjen, celkem za rok 2025 </a:t>
            </a:r>
            <a:r>
              <a:rPr lang="cs-CZ" b="1" dirty="0"/>
              <a:t>17 ohnisek, </a:t>
            </a:r>
            <a:r>
              <a:rPr lang="cs-CZ" dirty="0"/>
              <a:t>výskyt jen v Katalánsku u hranic s FR, taktéž zahájena vakcinace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1666149" y="231366"/>
            <a:ext cx="6264696" cy="504056"/>
          </a:xfrm>
        </p:spPr>
        <p:txBody>
          <a:bodyPr/>
          <a:lstStyle/>
          <a:p>
            <a:r>
              <a:rPr lang="cs-CZ"/>
              <a:t>LSD v roce 2025</a:t>
            </a:r>
          </a:p>
        </p:txBody>
      </p:sp>
    </p:spTree>
    <p:extLst>
      <p:ext uri="{BB962C8B-B14F-4D97-AF65-F5344CB8AC3E}">
        <p14:creationId xmlns:p14="http://schemas.microsoft.com/office/powerpoint/2010/main" val="40402771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4457" y="274638"/>
            <a:ext cx="7428231" cy="417512"/>
          </a:xfrm>
        </p:spPr>
        <p:txBody>
          <a:bodyPr/>
          <a:lstStyle/>
          <a:p>
            <a:r>
              <a:rPr lang="cs-CZ" sz="1600">
                <a:latin typeface="Arial"/>
                <a:cs typeface="Arial"/>
              </a:rPr>
              <a:t>Ohniska LSD v roce 2025 - celkem 213 (Francie 116, Itálie 80, Španělsko17)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6" descr="Obsah obrázku voda, Blankytná, panoráma&#10;&#10;Obsah generovaný pomocí AI může být nesprávný."/>
          <p:cNvPicPr/>
          <p:nvPr/>
        </p:nvPicPr>
        <p:blipFill rotWithShape="1">
          <a:blip r:embed="rId2"/>
          <a:srcRect l="13432" t="24105" r="65605" b="22501"/>
          <a:stretch>
            <a:fillRect/>
          </a:stretch>
        </p:blipFill>
        <p:spPr bwMode="auto">
          <a:xfrm>
            <a:off x="340216" y="951130"/>
            <a:ext cx="8475892" cy="564141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116968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A6A4E-3B00-3F6E-3DB6-F02B2C6C0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>
                <a:latin typeface="Arial"/>
                <a:cs typeface="Arial"/>
              </a:rPr>
              <a:t>LSD v roce 2026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2CC6C-5D3F-2911-AAA1-DCEDB0093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354" y="821596"/>
            <a:ext cx="8229600" cy="4247133"/>
          </a:xfrm>
        </p:spPr>
        <p:txBody>
          <a:bodyPr/>
          <a:lstStyle/>
          <a:p>
            <a:pPr marL="359410" indent="-359410"/>
            <a:r>
              <a:rPr lang="en-US" dirty="0">
                <a:latin typeface="Arial"/>
                <a:cs typeface="Arial"/>
              </a:rPr>
              <a:t>FR</a:t>
            </a:r>
            <a:r>
              <a:rPr lang="cs-CZ" dirty="0">
                <a:latin typeface="Arial"/>
                <a:cs typeface="Arial"/>
              </a:rPr>
              <a:t> 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cs-CZ" dirty="0">
                <a:latin typeface="Arial"/>
                <a:cs typeface="Arial"/>
              </a:rPr>
              <a:t>jedno ohnisko přelom prosinec/leden u Španělska</a:t>
            </a:r>
            <a:endParaRPr lang="en-US" dirty="0"/>
          </a:p>
          <a:p>
            <a:pPr marL="359410" indent="-359410"/>
            <a:r>
              <a:rPr lang="en-US" dirty="0">
                <a:latin typeface="Arial"/>
                <a:cs typeface="Arial"/>
              </a:rPr>
              <a:t>ES- </a:t>
            </a:r>
            <a:r>
              <a:rPr lang="cs-CZ" dirty="0">
                <a:latin typeface="Arial"/>
                <a:cs typeface="Arial"/>
              </a:rPr>
              <a:t>v lednu </a:t>
            </a:r>
            <a:r>
              <a:rPr lang="cs-CZ" b="1" dirty="0">
                <a:latin typeface="Arial"/>
                <a:cs typeface="Arial"/>
              </a:rPr>
              <a:t>2026</a:t>
            </a:r>
            <a:r>
              <a:rPr lang="cs-CZ" dirty="0">
                <a:latin typeface="Arial"/>
                <a:cs typeface="Arial"/>
              </a:rPr>
              <a:t> nahlášeno  1 ohnisko v Katalánsku, </a:t>
            </a:r>
            <a:r>
              <a:rPr lang="cs-CZ" b="1" dirty="0">
                <a:latin typeface="Arial"/>
                <a:cs typeface="Arial"/>
              </a:rPr>
              <a:t>27.2.2026</a:t>
            </a:r>
            <a:r>
              <a:rPr lang="cs-CZ" dirty="0">
                <a:latin typeface="Arial"/>
                <a:cs typeface="Arial"/>
              </a:rPr>
              <a:t> dvě ohniska v provincii </a:t>
            </a:r>
            <a:r>
              <a:rPr lang="cs-CZ" dirty="0" err="1">
                <a:latin typeface="Arial"/>
                <a:cs typeface="Arial"/>
              </a:rPr>
              <a:t>Huesca</a:t>
            </a:r>
            <a:r>
              <a:rPr lang="cs-CZ" dirty="0">
                <a:latin typeface="Arial"/>
                <a:cs typeface="Arial"/>
              </a:rPr>
              <a:t>, </a:t>
            </a:r>
            <a:r>
              <a:rPr lang="cs-CZ" dirty="0" err="1">
                <a:latin typeface="Arial"/>
                <a:cs typeface="Arial"/>
              </a:rPr>
              <a:t>Aragón</a:t>
            </a:r>
            <a:endParaRPr lang="en-US" dirty="0">
              <a:latin typeface="Arial"/>
              <a:cs typeface="Arial"/>
            </a:endParaRPr>
          </a:p>
          <a:p>
            <a:pPr marL="359410" indent="-359410"/>
            <a:r>
              <a:rPr lang="cs-CZ" dirty="0">
                <a:latin typeface="Arial"/>
                <a:cs typeface="Arial"/>
              </a:rPr>
              <a:t>IT – 14.4.2026 - nahlášeno na Sardinii 1. ohnisko, a současně dohlášena dvě sekundární ohniska, na Sardinii deklamovaná 95% </a:t>
            </a:r>
            <a:r>
              <a:rPr lang="cs-CZ" dirty="0" err="1">
                <a:latin typeface="Arial"/>
                <a:cs typeface="Arial"/>
              </a:rPr>
              <a:t>provakcinovanost</a:t>
            </a:r>
            <a:r>
              <a:rPr lang="cs-CZ" dirty="0">
                <a:latin typeface="Arial"/>
                <a:cs typeface="Arial"/>
              </a:rPr>
              <a:t> populace skotu</a:t>
            </a:r>
            <a:endParaRPr lang="cs-CZ" dirty="0"/>
          </a:p>
          <a:p>
            <a:pPr marL="359410" indent="-359410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77D36E-53A0-02C2-E13C-53E04CD637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16" t="28753" r="61981" b="12214"/>
          <a:stretch>
            <a:fillRect/>
          </a:stretch>
        </p:blipFill>
        <p:spPr>
          <a:xfrm>
            <a:off x="384284" y="3049643"/>
            <a:ext cx="6724964" cy="3538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1437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824536"/>
          </a:xfrm>
        </p:spPr>
        <p:txBody>
          <a:bodyPr/>
          <a:lstStyle/>
          <a:p>
            <a:pPr lvl="0">
              <a:buFont typeface="Arial" panose="020B0604020202020204" pitchFamily="34" charset="0"/>
              <a:buChar char="•"/>
            </a:pPr>
            <a:r>
              <a:rPr lang="cs-CZ" sz="1800">
                <a:solidFill>
                  <a:prstClr val="black"/>
                </a:solidFill>
              </a:rPr>
              <a:t>vektorem přenášené infekční </a:t>
            </a:r>
            <a:r>
              <a:rPr lang="cs-CZ" sz="1800" err="1">
                <a:solidFill>
                  <a:prstClr val="black"/>
                </a:solidFill>
              </a:rPr>
              <a:t>nekontagiózní</a:t>
            </a:r>
            <a:r>
              <a:rPr lang="cs-CZ" sz="1800">
                <a:solidFill>
                  <a:prstClr val="black"/>
                </a:solidFill>
              </a:rPr>
              <a:t> virové onemocnění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1800">
                <a:solidFill>
                  <a:prstClr val="black"/>
                </a:solidFill>
              </a:rPr>
              <a:t>vnímavá zvířata: domácí a volně žijící přežvýkavci: především jelen běloocasý a </a:t>
            </a:r>
            <a:r>
              <a:rPr lang="cs-CZ" sz="1800" b="1">
                <a:solidFill>
                  <a:prstClr val="black"/>
                </a:solidFill>
              </a:rPr>
              <a:t>skot</a:t>
            </a:r>
            <a:r>
              <a:rPr lang="cs-CZ" sz="1800">
                <a:solidFill>
                  <a:prstClr val="black"/>
                </a:solidFill>
              </a:rPr>
              <a:t>; dále </a:t>
            </a:r>
            <a:r>
              <a:rPr lang="cs-CZ" sz="1800" b="1">
                <a:solidFill>
                  <a:prstClr val="black"/>
                </a:solidFill>
              </a:rPr>
              <a:t>ovce, kozy </a:t>
            </a:r>
            <a:r>
              <a:rPr lang="cs-CZ" sz="1800">
                <a:solidFill>
                  <a:prstClr val="black"/>
                </a:solidFill>
              </a:rPr>
              <a:t>a velbloudovití – asymptomatická infekce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1800">
                <a:solidFill>
                  <a:prstClr val="black"/>
                </a:solidFill>
              </a:rPr>
              <a:t>vektor: </a:t>
            </a:r>
            <a:r>
              <a:rPr lang="cs-CZ" sz="1800" b="1">
                <a:solidFill>
                  <a:prstClr val="black"/>
                </a:solidFill>
              </a:rPr>
              <a:t>hmyz rodu </a:t>
            </a:r>
            <a:r>
              <a:rPr lang="cs-CZ" sz="1800" b="1" err="1">
                <a:solidFill>
                  <a:prstClr val="black"/>
                </a:solidFill>
              </a:rPr>
              <a:t>Culicoides</a:t>
            </a:r>
            <a:r>
              <a:rPr lang="cs-CZ" sz="1800" b="1">
                <a:solidFill>
                  <a:prstClr val="black"/>
                </a:solidFill>
              </a:rPr>
              <a:t> </a:t>
            </a:r>
            <a:r>
              <a:rPr lang="cs-CZ" sz="1800">
                <a:solidFill>
                  <a:prstClr val="black"/>
                </a:solidFill>
              </a:rPr>
              <a:t>(tiplíci) – sezónní infekce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1800">
                <a:solidFill>
                  <a:prstClr val="black"/>
                </a:solidFill>
              </a:rPr>
              <a:t>druhy </a:t>
            </a:r>
            <a:r>
              <a:rPr lang="cs-CZ" sz="1800" err="1">
                <a:solidFill>
                  <a:prstClr val="black"/>
                </a:solidFill>
              </a:rPr>
              <a:t>Culicoides</a:t>
            </a:r>
            <a:r>
              <a:rPr lang="cs-CZ" sz="1800">
                <a:solidFill>
                  <a:prstClr val="black"/>
                </a:solidFill>
              </a:rPr>
              <a:t>, které přenášejí virus EHD, jsou pravděpodobně podobné jako ty, které přenášejí virus katarální horečky ovcí (BTV)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1800" b="1">
                <a:solidFill>
                  <a:prstClr val="black"/>
                </a:solidFill>
              </a:rPr>
              <a:t>klinické příznaky (KP) podobné katarální horečce ovcí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1800">
                <a:solidFill>
                  <a:prstClr val="black"/>
                </a:solidFill>
              </a:rPr>
              <a:t>inkubační doba: 4 dny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1800">
                <a:solidFill>
                  <a:prstClr val="black"/>
                </a:solidFill>
              </a:rPr>
              <a:t>KP u skotu: vzácné – často asymptomatická infekce, horečka, dýchací potíže, výtok z nozder a očí, otoky, anorexie, dysfagie, vyhublost, ulcerózní stomatitida, kulhání, erytém vemene</a:t>
            </a:r>
          </a:p>
          <a:p>
            <a:pPr marL="0" indent="0">
              <a:buNone/>
            </a:pP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503548" y="764704"/>
            <a:ext cx="8301608" cy="914400"/>
          </a:xfrm>
        </p:spPr>
        <p:txBody>
          <a:bodyPr/>
          <a:lstStyle/>
          <a:p>
            <a:pPr lvl="0"/>
            <a:r>
              <a:rPr lang="cs-CZ" sz="2800"/>
              <a:t>Epizootické hemoragické onemocnění (EHD) 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3976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1484784"/>
            <a:ext cx="2773920" cy="3664014"/>
          </a:xfrm>
          <a:prstGeom prst="rect">
            <a:avLst/>
          </a:prstGeo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1782497" y="404664"/>
            <a:ext cx="6317896" cy="504056"/>
          </a:xfrm>
        </p:spPr>
        <p:txBody>
          <a:bodyPr/>
          <a:lstStyle/>
          <a:p>
            <a:pPr lvl="0"/>
            <a:r>
              <a:rPr lang="cs-CZ" sz="2800"/>
              <a:t>Klinické příznaky u skotu - EHD</a:t>
            </a:r>
          </a:p>
          <a:p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2814" y="1473527"/>
            <a:ext cx="2743438" cy="36457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3425" y="1484784"/>
            <a:ext cx="2743438" cy="3633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3522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43C1000-5041-40D6-0265-421574F5D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345" y="908720"/>
            <a:ext cx="8687309" cy="554461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/>
              <a:t>Severní Amerika, Ekvádor, Asie, Afrika, Austrálie, v posledních letech Alžírsko, Izrael, Jordánsko, Maroko, </a:t>
            </a:r>
            <a:r>
              <a:rPr lang="cs-CZ" b="1"/>
              <a:t>Tunisko a Turecko</a:t>
            </a:r>
            <a:r>
              <a:rPr lang="cs-CZ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b="1">
                <a:solidFill>
                  <a:srgbClr val="0070C0"/>
                </a:solidFill>
              </a:rPr>
              <a:t>v roce 2022 </a:t>
            </a:r>
            <a:r>
              <a:rPr lang="cs-CZ" b="1"/>
              <a:t>byl potvrzen první výskyt EHD v Evropě</a:t>
            </a:r>
            <a:r>
              <a:rPr lang="cs-CZ"/>
              <a:t>, nákaza byla hlášena z </a:t>
            </a:r>
            <a:r>
              <a:rPr lang="cs-CZ">
                <a:solidFill>
                  <a:srgbClr val="0070C0"/>
                </a:solidFill>
              </a:rPr>
              <a:t>Itálie a Španělska </a:t>
            </a:r>
            <a:r>
              <a:rPr lang="cs-CZ"/>
              <a:t>(první výskyt - Sardinie, Sicílie, sérotyp </a:t>
            </a:r>
            <a:r>
              <a:rPr lang="cs-CZ" b="1"/>
              <a:t>EHDV-8</a:t>
            </a:r>
            <a:r>
              <a:rPr lang="cs-CZ"/>
              <a:t>, stejný sérotyp byl zaznamenán v Tunisku v letech 2021 - 2022)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b="1">
                <a:solidFill>
                  <a:srgbClr val="0070C0"/>
                </a:solidFill>
              </a:rPr>
              <a:t>v roce 2023 </a:t>
            </a:r>
            <a:r>
              <a:rPr lang="cs-CZ"/>
              <a:t>byl výskyt EHD potvrzen v </a:t>
            </a:r>
            <a:r>
              <a:rPr lang="cs-CZ" b="1"/>
              <a:t>Portugalsku, Španělsku, Francii, Itálii</a:t>
            </a:r>
            <a:r>
              <a:rPr lang="cs-CZ"/>
              <a:t>, stejný sérotyp - </a:t>
            </a:r>
            <a:r>
              <a:rPr lang="cs-CZ" b="1"/>
              <a:t>EHDV-8 u skotu a jelenovitých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/>
              <a:t>2023: Španělsko - 263 ohnisek, Francie - 225 ohnisek, Itálie - 2 ohniska, Portugalsko - 73 ohnisek; celkem 563 ohnisek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b="1">
                <a:solidFill>
                  <a:srgbClr val="0070C0"/>
                </a:solidFill>
              </a:rPr>
              <a:t>v roce 2024 </a:t>
            </a:r>
            <a:r>
              <a:rPr lang="cs-CZ"/>
              <a:t>byl výskyt EHD potvrzen v Itálii -1 ohnisko, Španělsku -183 ohnisek, Portugalsku - 48 ohnisek, Francii – 18 ohnisek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>
                <a:solidFill>
                  <a:srgbClr val="007AC9"/>
                </a:solidFill>
              </a:rPr>
              <a:t>v roce 2025 </a:t>
            </a:r>
            <a:r>
              <a:rPr lang="cs-CZ"/>
              <a:t>byl výskyt EHD opět potvrzen ve Francii, Portugalsku a Španělsku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>
                <a:solidFill>
                  <a:prstClr val="black"/>
                </a:solidFill>
              </a:rPr>
              <a:t>rozšíření do Evropy pravděpodobně souvisí ze změnami klimatu</a:t>
            </a:r>
            <a:endParaRPr lang="cs-CZ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b="1">
              <a:solidFill>
                <a:srgbClr val="00B050"/>
              </a:solidFill>
            </a:endParaRP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1BD7DE4-FBA6-DE63-AC25-38E3ACA47E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835696" y="188640"/>
            <a:ext cx="8136903" cy="576064"/>
          </a:xfrm>
        </p:spPr>
        <p:txBody>
          <a:bodyPr/>
          <a:lstStyle/>
          <a:p>
            <a:r>
              <a:rPr lang="cs-CZ"/>
              <a:t>Výskyt EHD</a:t>
            </a:r>
          </a:p>
        </p:txBody>
      </p:sp>
    </p:spTree>
    <p:extLst>
      <p:ext uri="{BB962C8B-B14F-4D97-AF65-F5344CB8AC3E}">
        <p14:creationId xmlns:p14="http://schemas.microsoft.com/office/powerpoint/2010/main" val="35003452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7842" y="980728"/>
            <a:ext cx="8229600" cy="496721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celosvětově rozšířené infekční virové onemocnění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způsobuje významné ekonomické ztráty v chovech skotu Infekce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KP: široká škála, postihuje různé věkové kategorie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reprodukční problémy, imunosuprese, onemocnění respiratorního aparátu, gastrointestinálního aparátu i centrální nervové soustavy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Členské státy nebo jejich oblasti se statusem území prostého BVD v roce 2025 podle prováděcího nařízení Komise (EU) 2021/62: </a:t>
            </a:r>
            <a:r>
              <a:rPr lang="cs-CZ" sz="1800" dirty="0">
                <a:solidFill>
                  <a:srgbClr val="007AC9"/>
                </a:solidFill>
              </a:rPr>
              <a:t>Rakousko</a:t>
            </a:r>
            <a:r>
              <a:rPr lang="cs-CZ" sz="1800" dirty="0"/>
              <a:t> – celé území, </a:t>
            </a:r>
            <a:r>
              <a:rPr lang="cs-CZ" sz="1800" dirty="0">
                <a:solidFill>
                  <a:srgbClr val="007AC9"/>
                </a:solidFill>
              </a:rPr>
              <a:t>Finsko</a:t>
            </a:r>
            <a:r>
              <a:rPr lang="cs-CZ" sz="1800" dirty="0"/>
              <a:t> – celé území, </a:t>
            </a:r>
            <a:r>
              <a:rPr lang="cs-CZ" sz="1800" dirty="0">
                <a:solidFill>
                  <a:srgbClr val="007AC9"/>
                </a:solidFill>
              </a:rPr>
              <a:t>Švédsko</a:t>
            </a:r>
            <a:r>
              <a:rPr lang="cs-CZ" sz="1800" dirty="0"/>
              <a:t> – celé území, </a:t>
            </a:r>
            <a:r>
              <a:rPr lang="cs-CZ" sz="1800" dirty="0">
                <a:solidFill>
                  <a:srgbClr val="007AC9"/>
                </a:solidFill>
              </a:rPr>
              <a:t>Dánsko</a:t>
            </a:r>
            <a:r>
              <a:rPr lang="cs-CZ" sz="1800" dirty="0"/>
              <a:t> – celé území, </a:t>
            </a:r>
            <a:r>
              <a:rPr lang="cs-CZ" sz="1800" dirty="0">
                <a:solidFill>
                  <a:srgbClr val="007AC9"/>
                </a:solidFill>
              </a:rPr>
              <a:t>Německo</a:t>
            </a:r>
            <a:r>
              <a:rPr lang="cs-CZ" sz="1800" dirty="0"/>
              <a:t> – vyjmenované oblasti.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Členské státy nebo jejich oblasti se schváleným </a:t>
            </a:r>
            <a:r>
              <a:rPr lang="cs-CZ" sz="1800" dirty="0" err="1"/>
              <a:t>eradikačním</a:t>
            </a:r>
            <a:r>
              <a:rPr lang="cs-CZ" sz="1800" dirty="0"/>
              <a:t> programem pro BVD jsou: </a:t>
            </a:r>
            <a:r>
              <a:rPr lang="cs-CZ" sz="1800" dirty="0">
                <a:solidFill>
                  <a:srgbClr val="007AC9"/>
                </a:solidFill>
              </a:rPr>
              <a:t>Německo</a:t>
            </a:r>
            <a:r>
              <a:rPr lang="cs-CZ" sz="1800" dirty="0"/>
              <a:t> – vyjmenované oblasti, </a:t>
            </a:r>
            <a:r>
              <a:rPr lang="cs-CZ" sz="1800" dirty="0">
                <a:solidFill>
                  <a:srgbClr val="007AC9"/>
                </a:solidFill>
              </a:rPr>
              <a:t>Irsko</a:t>
            </a:r>
            <a:r>
              <a:rPr lang="cs-CZ" sz="1800" dirty="0"/>
              <a:t> – celé území.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Česká republika nemá oficiální </a:t>
            </a:r>
            <a:r>
              <a:rPr lang="cs-CZ" sz="1800" dirty="0" err="1"/>
              <a:t>eradikační</a:t>
            </a:r>
            <a:r>
              <a:rPr lang="cs-CZ" sz="1800" dirty="0"/>
              <a:t> (ozdravovací) program pro infekci BVD.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1620817" y="233712"/>
            <a:ext cx="6718512" cy="576064"/>
          </a:xfrm>
        </p:spPr>
        <p:txBody>
          <a:bodyPr/>
          <a:lstStyle/>
          <a:p>
            <a:r>
              <a:rPr lang="cs-CZ" dirty="0"/>
              <a:t>Bovinní virová </a:t>
            </a:r>
            <a:r>
              <a:rPr lang="cs-CZ" dirty="0" err="1"/>
              <a:t>diarhoe</a:t>
            </a:r>
            <a:r>
              <a:rPr lang="cs-CZ" dirty="0"/>
              <a:t>- BVD</a:t>
            </a:r>
          </a:p>
        </p:txBody>
      </p:sp>
    </p:spTree>
    <p:extLst>
      <p:ext uri="{BB962C8B-B14F-4D97-AF65-F5344CB8AC3E}">
        <p14:creationId xmlns:p14="http://schemas.microsoft.com/office/powerpoint/2010/main" val="29036654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50702"/>
            <a:ext cx="8229600" cy="574531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Od 1. 1. 2023 ČR možnost zapojení hospodářství do programu dozoru za účelem </a:t>
            </a:r>
            <a:r>
              <a:rPr lang="cs-CZ" sz="1800" dirty="0">
                <a:solidFill>
                  <a:srgbClr val="007AC9"/>
                </a:solidFill>
              </a:rPr>
              <a:t>udělení statusu zařízení prostého BVD </a:t>
            </a:r>
            <a:r>
              <a:rPr lang="cs-CZ" sz="1800" dirty="0"/>
              <a:t>v souladu s platnou Metodikou kontroly zdraví zvířat a nařízené vakcinace (příloha č. 6)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Program je dobrovolný a veškerá provedená vyšetření hradí chovatel.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Status uděluje místně příslušná KVS SVS, která posoudí splnění veškerých požadovaných podmínek.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Aktuálně je celkem </a:t>
            </a:r>
            <a:r>
              <a:rPr lang="cs-CZ" sz="1800" b="1" dirty="0">
                <a:solidFill>
                  <a:srgbClr val="007AC9"/>
                </a:solidFill>
              </a:rPr>
              <a:t>78</a:t>
            </a:r>
            <a:r>
              <a:rPr lang="cs-CZ" sz="1800" dirty="0"/>
              <a:t> hospodářství s uděleným statusem zařízení prosté BVD a  </a:t>
            </a:r>
            <a:r>
              <a:rPr lang="cs-CZ" sz="1800" b="1" dirty="0">
                <a:solidFill>
                  <a:srgbClr val="007AC9"/>
                </a:solidFill>
              </a:rPr>
              <a:t>43 </a:t>
            </a:r>
            <a:r>
              <a:rPr lang="cs-CZ" sz="1800" dirty="0"/>
              <a:t>hospodářství je zapojeno do programu o udělení statusu.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Pokud zařízení (hospodářství) v ČR získá status zařízení prostého BVD, je možné přemístění skotu z tohoto zařízení do výše uvedených členských států nebo oblastí členských států za splnění podmínek příslušného vyšetření zvířat na BVD podle nařízení Komise v přenesené pravomoci (EU) 2020/688 (bez nutnosti provedení karantény).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1800" dirty="0"/>
              <a:t>Nejedná se o ozdravovací program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2"/>
          </p:nvPr>
        </p:nvSpPr>
        <p:spPr>
          <a:xfrm>
            <a:off x="1692275" y="195362"/>
            <a:ext cx="5760640" cy="576064"/>
          </a:xfrm>
        </p:spPr>
        <p:txBody>
          <a:bodyPr/>
          <a:lstStyle/>
          <a:p>
            <a:r>
              <a:rPr lang="cs-CZ" dirty="0"/>
              <a:t>Bovinní virová </a:t>
            </a:r>
            <a:r>
              <a:rPr lang="cs-CZ" dirty="0" err="1"/>
              <a:t>diarhoe</a:t>
            </a:r>
            <a:r>
              <a:rPr lang="cs-CZ" dirty="0"/>
              <a:t>- BVD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57164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0A020-E9A3-E940-4609-ACDFE0AC5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129078"/>
            <a:ext cx="8220565" cy="546693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ea typeface="Calibri"/>
                <a:cs typeface="Times New Roman"/>
              </a:rPr>
              <a:t>ČR  je od r. 2020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zařazena</a:t>
            </a:r>
            <a:r>
              <a:rPr lang="en-US" sz="2000" dirty="0">
                <a:latin typeface="Arial"/>
                <a:ea typeface="Calibri"/>
                <a:cs typeface="Times New Roman"/>
              </a:rPr>
              <a:t> do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seznamu</a:t>
            </a:r>
            <a:r>
              <a:rPr lang="en-US" sz="2000" dirty="0">
                <a:latin typeface="Arial"/>
                <a:ea typeface="Calibri"/>
                <a:cs typeface="Times New Roman"/>
              </a:rPr>
              <a:t>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zemí</a:t>
            </a:r>
            <a:r>
              <a:rPr lang="en-US" sz="2000" dirty="0">
                <a:latin typeface="Arial"/>
                <a:ea typeface="Calibri"/>
                <a:cs typeface="Times New Roman"/>
              </a:rPr>
              <a:t> se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statusem</a:t>
            </a:r>
            <a:r>
              <a:rPr lang="en-US" sz="2000" dirty="0">
                <a:latin typeface="Arial"/>
                <a:ea typeface="Calibri"/>
                <a:cs typeface="Times New Roman"/>
              </a:rPr>
              <a:t> IBR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prosté</a:t>
            </a:r>
            <a:endParaRPr lang="en-US" sz="2000" dirty="0">
              <a:latin typeface="Arial"/>
              <a:ea typeface="Calibri"/>
              <a:cs typeface="Times New Roman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ea typeface="Calibri"/>
                <a:cs typeface="Times New Roman"/>
              </a:rPr>
              <a:t>V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roce</a:t>
            </a:r>
            <a:r>
              <a:rPr lang="en-US" sz="2000" dirty="0">
                <a:latin typeface="Arial"/>
                <a:ea typeface="Calibri"/>
                <a:cs typeface="Times New Roman"/>
              </a:rPr>
              <a:t> 2025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bylo</a:t>
            </a:r>
            <a:r>
              <a:rPr lang="en-US" sz="2000" dirty="0">
                <a:latin typeface="Arial"/>
                <a:ea typeface="Calibri"/>
                <a:cs typeface="Times New Roman"/>
              </a:rPr>
              <a:t>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pozitivních</a:t>
            </a:r>
            <a:r>
              <a:rPr lang="en-US" sz="2000" dirty="0">
                <a:latin typeface="Arial"/>
                <a:ea typeface="Calibri"/>
                <a:cs typeface="Times New Roman"/>
              </a:rPr>
              <a:t> 13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zvířat</a:t>
            </a:r>
            <a:r>
              <a:rPr lang="en-US" sz="2000" dirty="0">
                <a:latin typeface="Arial"/>
                <a:ea typeface="Calibri"/>
                <a:cs typeface="Times New Roman"/>
              </a:rPr>
              <a:t>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na</a:t>
            </a:r>
            <a:r>
              <a:rPr lang="en-US" sz="2000" dirty="0">
                <a:latin typeface="Arial"/>
                <a:ea typeface="Calibri"/>
                <a:cs typeface="Times New Roman"/>
              </a:rPr>
              <a:t> 1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hospodářství</a:t>
            </a:r>
            <a:r>
              <a:rPr lang="en-US" sz="2000" dirty="0">
                <a:latin typeface="Arial"/>
                <a:ea typeface="Calibri"/>
                <a:cs typeface="Times New Roman"/>
              </a:rPr>
              <a:t> v </a:t>
            </a:r>
            <a:r>
              <a:rPr lang="en-US" sz="2000" dirty="0" err="1">
                <a:latin typeface="Arial"/>
                <a:ea typeface="Calibri"/>
                <a:cs typeface="Times New Roman"/>
              </a:rPr>
              <a:t>Jihomoravském</a:t>
            </a:r>
            <a:r>
              <a:rPr lang="en-US" sz="2000" dirty="0">
                <a:latin typeface="Arial"/>
                <a:ea typeface="Calibri"/>
                <a:cs typeface="Times New Roman"/>
              </a:rPr>
              <a:t> </a:t>
            </a:r>
            <a:r>
              <a:rPr lang="en-US" sz="2000">
                <a:latin typeface="Arial"/>
                <a:ea typeface="Calibri"/>
                <a:cs typeface="Times New Roman"/>
              </a:rPr>
              <a:t>kraji</a:t>
            </a:r>
            <a:endParaRPr lang="en-US" sz="2000" dirty="0">
              <a:latin typeface="Arial"/>
              <a:ea typeface="Calibri"/>
              <a:cs typeface="Times New Roman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i="1" dirty="0" err="1">
                <a:latin typeface="Arial"/>
                <a:cs typeface="Arial"/>
              </a:rPr>
              <a:t>Podle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nařízení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Komise</a:t>
            </a:r>
            <a:r>
              <a:rPr lang="en-US" sz="2000" i="1" dirty="0">
                <a:latin typeface="Arial"/>
                <a:cs typeface="Arial"/>
              </a:rPr>
              <a:t> v </a:t>
            </a:r>
            <a:r>
              <a:rPr lang="en-US" sz="2000" i="1" dirty="0" err="1">
                <a:latin typeface="Arial"/>
                <a:cs typeface="Arial"/>
              </a:rPr>
              <a:t>přenesené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pravomoci</a:t>
            </a:r>
            <a:r>
              <a:rPr lang="en-US" sz="2000" i="1" dirty="0">
                <a:latin typeface="Arial"/>
                <a:cs typeface="Arial"/>
              </a:rPr>
              <a:t> (EU) 2020/689 se </a:t>
            </a:r>
            <a:r>
              <a:rPr lang="en-US" sz="2000" i="1" dirty="0" err="1">
                <a:latin typeface="Arial"/>
                <a:cs typeface="Arial"/>
              </a:rPr>
              <a:t>při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potvrzení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pozitivního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případu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na</a:t>
            </a:r>
            <a:r>
              <a:rPr lang="en-US" sz="2000" i="1" dirty="0">
                <a:latin typeface="Arial"/>
                <a:cs typeface="Arial"/>
              </a:rPr>
              <a:t> IBR </a:t>
            </a:r>
            <a:r>
              <a:rPr lang="en-US" sz="2000" i="1" dirty="0" err="1">
                <a:latin typeface="Arial"/>
                <a:cs typeface="Arial"/>
              </a:rPr>
              <a:t>těmto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hospodářstvím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odebírá</a:t>
            </a:r>
            <a:r>
              <a:rPr lang="en-US" sz="2000" i="1" dirty="0">
                <a:latin typeface="Arial"/>
                <a:cs typeface="Arial"/>
              </a:rPr>
              <a:t> status IBR </a:t>
            </a:r>
            <a:r>
              <a:rPr lang="en-US" sz="2000" i="1" dirty="0" err="1">
                <a:latin typeface="Arial"/>
                <a:cs typeface="Arial"/>
              </a:rPr>
              <a:t>prostého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hospodářství</a:t>
            </a:r>
            <a:r>
              <a:rPr lang="en-US" sz="2000" i="1" dirty="0">
                <a:latin typeface="Arial"/>
                <a:cs typeface="Arial"/>
              </a:rPr>
              <a:t>. Pro </a:t>
            </a:r>
            <a:r>
              <a:rPr lang="en-US" sz="2000" i="1" dirty="0" err="1">
                <a:latin typeface="Arial"/>
                <a:cs typeface="Arial"/>
              </a:rPr>
              <a:t>opětovné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získání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statusu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musí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hospodářství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splnit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podmínky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platné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podle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tohoto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nařízení</a:t>
            </a:r>
            <a:r>
              <a:rPr lang="en-US" sz="2000" i="1" dirty="0">
                <a:latin typeface="Arial"/>
                <a:cs typeface="Arial"/>
              </a:rPr>
              <a:t>, </a:t>
            </a:r>
            <a:r>
              <a:rPr lang="en-US" sz="2000" i="1" dirty="0" err="1">
                <a:latin typeface="Arial"/>
                <a:cs typeface="Arial"/>
              </a:rPr>
              <a:t>tzn</a:t>
            </a:r>
            <a:r>
              <a:rPr lang="en-US" sz="2000" i="1" dirty="0">
                <a:latin typeface="Arial"/>
                <a:cs typeface="Arial"/>
              </a:rPr>
              <a:t>. </a:t>
            </a:r>
            <a:r>
              <a:rPr lang="en-US" sz="2000" i="1" dirty="0" err="1">
                <a:latin typeface="Arial"/>
                <a:cs typeface="Arial"/>
              </a:rPr>
              <a:t>vyřazení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všech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pozitivních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zvířat</a:t>
            </a:r>
            <a:r>
              <a:rPr lang="en-US" sz="2000" i="1" dirty="0">
                <a:latin typeface="Arial"/>
                <a:cs typeface="Arial"/>
              </a:rPr>
              <a:t> a </a:t>
            </a:r>
            <a:r>
              <a:rPr lang="en-US" sz="2000" i="1" dirty="0" err="1">
                <a:latin typeface="Arial"/>
                <a:cs typeface="Arial"/>
              </a:rPr>
              <a:t>dále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nejdříve</a:t>
            </a:r>
            <a:r>
              <a:rPr lang="en-US" sz="2000" i="1" dirty="0">
                <a:latin typeface="Arial"/>
                <a:cs typeface="Arial"/>
              </a:rPr>
              <a:t> po 30 </a:t>
            </a:r>
            <a:r>
              <a:rPr lang="en-US" sz="2000" i="1" dirty="0" err="1">
                <a:latin typeface="Arial"/>
                <a:cs typeface="Arial"/>
              </a:rPr>
              <a:t>dnech</a:t>
            </a:r>
            <a:r>
              <a:rPr lang="en-US" sz="2000" i="1" dirty="0">
                <a:latin typeface="Arial"/>
                <a:cs typeface="Arial"/>
              </a:rPr>
              <a:t> (od </a:t>
            </a:r>
            <a:r>
              <a:rPr lang="en-US" sz="2000" i="1" dirty="0" err="1">
                <a:latin typeface="Arial"/>
                <a:cs typeface="Arial"/>
              </a:rPr>
              <a:t>odstranění</a:t>
            </a:r>
            <a:r>
              <a:rPr lang="en-US" sz="2000" i="1" dirty="0">
                <a:latin typeface="Arial"/>
                <a:cs typeface="Arial"/>
              </a:rPr>
              <a:t> IBR </a:t>
            </a:r>
            <a:r>
              <a:rPr lang="en-US" sz="2000" i="1" dirty="0" err="1">
                <a:latin typeface="Arial"/>
                <a:cs typeface="Arial"/>
              </a:rPr>
              <a:t>pozitivních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zvířat</a:t>
            </a:r>
            <a:r>
              <a:rPr lang="en-US" sz="2000" i="1" dirty="0">
                <a:latin typeface="Arial"/>
                <a:cs typeface="Arial"/>
              </a:rPr>
              <a:t>) </a:t>
            </a:r>
            <a:r>
              <a:rPr lang="en-US" sz="2000" i="1" dirty="0" err="1">
                <a:latin typeface="Arial"/>
                <a:cs typeface="Arial"/>
              </a:rPr>
              <a:t>provést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sérologické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vyšetření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zvířat</a:t>
            </a:r>
            <a:r>
              <a:rPr lang="en-US" sz="2000" i="1" dirty="0">
                <a:latin typeface="Arial"/>
                <a:cs typeface="Arial"/>
              </a:rPr>
              <a:t> v </a:t>
            </a:r>
            <a:r>
              <a:rPr lang="en-US" sz="2000" i="1" dirty="0" err="1">
                <a:latin typeface="Arial"/>
                <a:cs typeface="Arial"/>
              </a:rPr>
              <a:t>chovu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podle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podmínek</a:t>
            </a:r>
            <a:r>
              <a:rPr lang="en-US" sz="2000" i="1" dirty="0">
                <a:latin typeface="Arial"/>
                <a:cs typeface="Arial"/>
              </a:rPr>
              <a:t> </a:t>
            </a:r>
            <a:r>
              <a:rPr lang="en-US" sz="2000" i="1" dirty="0" err="1">
                <a:latin typeface="Arial"/>
                <a:cs typeface="Arial"/>
              </a:rPr>
              <a:t>nařízení</a:t>
            </a:r>
            <a:r>
              <a:rPr lang="en-US" sz="2000" i="1" dirty="0">
                <a:latin typeface="Arial"/>
                <a:cs typeface="Arial"/>
              </a:rPr>
              <a:t> 2020/689.</a:t>
            </a:r>
            <a:endParaRPr lang="en-US" sz="1800" dirty="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Celkem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bylo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za </a:t>
            </a:r>
            <a:r>
              <a:rPr lang="en-US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rok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2025 </a:t>
            </a:r>
            <a:r>
              <a:rPr lang="en-US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vyšetřeno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531 535 </a:t>
            </a:r>
            <a:r>
              <a:rPr lang="en-US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zvířat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v 7415 </a:t>
            </a:r>
            <a:r>
              <a:rPr lang="en-US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hospodářstvích</a:t>
            </a:r>
            <a:endParaRPr lang="en-US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B68F43-28C9-EA88-5FFF-B63AAEC2333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506635" y="274847"/>
            <a:ext cx="5751512" cy="580084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Monitoring IBR 2025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790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9374000F-3192-DD0A-6563-36F4B9AF8F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9496"/>
            <a:ext cx="9144000" cy="5934456"/>
          </a:xfrm>
          <a:prstGeom prst="rect">
            <a:avLst/>
          </a:prstGeom>
        </p:spPr>
      </p:pic>
      <p:sp>
        <p:nvSpPr>
          <p:cNvPr id="2" name="Zástupný text 1">
            <a:extLst>
              <a:ext uri="{FF2B5EF4-FFF2-40B4-BE49-F238E27FC236}">
                <a16:creationId xmlns:a16="http://schemas.microsoft.com/office/drawing/2014/main" id="{8A3F1F0E-3C4A-12F1-3E97-9A66F8608D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37416" y="4388556"/>
            <a:ext cx="8064896" cy="1080119"/>
          </a:xfrm>
        </p:spPr>
        <p:txBody>
          <a:bodyPr/>
          <a:lstStyle/>
          <a:p>
            <a:r>
              <a:rPr lang="cs-CZ" sz="3600" dirty="0">
                <a:solidFill>
                  <a:schemeClr val="tx1"/>
                </a:solidFill>
                <a:highlight>
                  <a:srgbClr val="FFFF00"/>
                </a:highlight>
              </a:rPr>
              <a:t>Děkuji za pozornost</a:t>
            </a:r>
          </a:p>
        </p:txBody>
      </p:sp>
    </p:spTree>
    <p:extLst>
      <p:ext uri="{BB962C8B-B14F-4D97-AF65-F5344CB8AC3E}">
        <p14:creationId xmlns:p14="http://schemas.microsoft.com/office/powerpoint/2010/main" val="280291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1_SVS_sablona_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52</TotalTime>
  <Words>2461</Words>
  <Application>Microsoft Office PowerPoint</Application>
  <PresentationFormat>Předvádění na obrazovce (4:3)</PresentationFormat>
  <Paragraphs>175</Paragraphs>
  <Slides>37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41" baseType="lpstr">
      <vt:lpstr>Arial</vt:lpstr>
      <vt:lpstr>Calibri</vt:lpstr>
      <vt:lpstr>Wingdings</vt:lpstr>
      <vt:lpstr>1_SVS_sablona_PPT</vt:lpstr>
      <vt:lpstr>Aktuální nákazová situace u skotu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VAKCINOVANÉ CHOVY - SKOT</vt:lpstr>
      <vt:lpstr>VAKCINOVANÉ CHOVY – OVCE A KOZY</vt:lpstr>
      <vt:lpstr>Statusy evropských zemí ke KHO k 13.2.2026</vt:lpstr>
      <vt:lpstr>Prezentace aplikace PowerPoint</vt:lpstr>
      <vt:lpstr>Postup SVS v roce 2026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Ohniska SLAK 2026  k 27.4.2026 -  Kypr 104, Řecko 54, Turecko 53 </vt:lpstr>
      <vt:lpstr>Prezentace aplikace PowerPoint</vt:lpstr>
      <vt:lpstr>Typické klinické příznaky</vt:lpstr>
      <vt:lpstr>Prezentace aplikace PowerPoint</vt:lpstr>
      <vt:lpstr>Ohniska LSD v roce 2025 - celkem 213 (Francie 116, Itálie 80, Španělsko17)</vt:lpstr>
      <vt:lpstr>LSD v roce 2026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Nekomerční přesuny zájmových zvířat</dc:title>
  <dc:creator>MVDr. Lucia Hodulová, Ph.D.</dc:creator>
  <cp:lastModifiedBy>MVDr. Zbyněk Semerád</cp:lastModifiedBy>
  <cp:revision>54</cp:revision>
  <dcterms:created xsi:type="dcterms:W3CDTF">2015-06-22T05:51:17Z</dcterms:created>
  <dcterms:modified xsi:type="dcterms:W3CDTF">2026-04-29T08:07:13Z</dcterms:modified>
</cp:coreProperties>
</file>