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3"/>
  </p:notesMasterIdLst>
  <p:handoutMasterIdLst>
    <p:handoutMasterId r:id="rId14"/>
  </p:handoutMasterIdLst>
  <p:sldIdLst>
    <p:sldId id="3464" r:id="rId2"/>
    <p:sldId id="3516" r:id="rId3"/>
    <p:sldId id="3499" r:id="rId4"/>
    <p:sldId id="3491" r:id="rId5"/>
    <p:sldId id="3503" r:id="rId6"/>
    <p:sldId id="3425" r:id="rId7"/>
    <p:sldId id="3514" r:id="rId8"/>
    <p:sldId id="3507" r:id="rId9"/>
    <p:sldId id="3504" r:id="rId10"/>
    <p:sldId id="3515" r:id="rId11"/>
    <p:sldId id="3513" r:id="rId1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7F24"/>
    <a:srgbClr val="FF5050"/>
    <a:srgbClr val="659134"/>
    <a:srgbClr val="FFDCCD"/>
    <a:srgbClr val="121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8" autoAdjust="0"/>
    <p:restoredTop sz="96301" autoAdjust="0"/>
  </p:normalViewPr>
  <p:slideViewPr>
    <p:cSldViewPr snapToGrid="0" snapToObjects="1">
      <p:cViewPr varScale="1">
        <p:scale>
          <a:sx n="122" d="100"/>
          <a:sy n="122" d="100"/>
        </p:scale>
        <p:origin x="1712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8" d="100"/>
        <a:sy n="10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C5B36-DD4E-2F49-8A22-EEBEF238FB6B}" type="datetime1">
              <a:rPr lang="cs-CZ" smtClean="0"/>
              <a:t>28.04.2026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25C3D-28AB-6041-8CBF-A2B0698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844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E64D3-57B1-1147-BAD0-07265825D88F}" type="datetime1">
              <a:rPr lang="cs-CZ" smtClean="0"/>
              <a:t>28.04.2026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DEF5D-F093-934B-91C1-CA1FDD199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455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 bez pod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odtisk.pdf">
            <a:extLst>
              <a:ext uri="{FF2B5EF4-FFF2-40B4-BE49-F238E27FC236}">
                <a16:creationId xmlns:a16="http://schemas.microsoft.com/office/drawing/2014/main" id="{41F935B3-0C0C-69FD-D497-1D54ED8D5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5" name="Obdélník 3">
            <a:extLst>
              <a:ext uri="{FF2B5EF4-FFF2-40B4-BE49-F238E27FC236}">
                <a16:creationId xmlns:a16="http://schemas.microsoft.com/office/drawing/2014/main" id="{FA9DE167-5B01-6EC3-A6D2-25445E6A638F}"/>
              </a:ext>
            </a:extLst>
          </p:cNvPr>
          <p:cNvSpPr/>
          <p:nvPr userDrawn="1"/>
        </p:nvSpPr>
        <p:spPr>
          <a:xfrm>
            <a:off x="0" y="0"/>
            <a:ext cx="5556676" cy="6858000"/>
          </a:xfrm>
          <a:prstGeom prst="rect">
            <a:avLst/>
          </a:prstGeom>
          <a:gradFill flip="none" rotWithShape="1">
            <a:gsLst>
              <a:gs pos="0">
                <a:srgbClr val="659134">
                  <a:shade val="30000"/>
                  <a:satMod val="115000"/>
                </a:srgbClr>
              </a:gs>
              <a:gs pos="50000">
                <a:srgbClr val="659134">
                  <a:shade val="67500"/>
                  <a:satMod val="115000"/>
                </a:srgbClr>
              </a:gs>
              <a:gs pos="100000">
                <a:srgbClr val="659134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Picture 8" descr="logo CMSCH.wmf">
            <a:extLst>
              <a:ext uri="{FF2B5EF4-FFF2-40B4-BE49-F238E27FC236}">
                <a16:creationId xmlns:a16="http://schemas.microsoft.com/office/drawing/2014/main" id="{18DA75AA-DD67-AA9A-C9EC-C8B2B7CB3A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032" y="1032590"/>
            <a:ext cx="2230612" cy="1317289"/>
          </a:xfrm>
          <a:prstGeom prst="rect">
            <a:avLst/>
          </a:prstGeom>
        </p:spPr>
      </p:pic>
      <p:sp>
        <p:nvSpPr>
          <p:cNvPr id="9" name="Zástupný text 3">
            <a:extLst>
              <a:ext uri="{FF2B5EF4-FFF2-40B4-BE49-F238E27FC236}">
                <a16:creationId xmlns:a16="http://schemas.microsoft.com/office/drawing/2014/main" id="{B4E2B810-BBFE-A1B4-9D8D-9CBD64001F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7185" y="5984362"/>
            <a:ext cx="2326306" cy="392162"/>
          </a:xfrm>
          <a:prstGeom prst="rect">
            <a:avLst/>
          </a:prstGeom>
        </p:spPr>
        <p:txBody>
          <a:bodyPr/>
          <a:lstStyle>
            <a:lvl1pPr marL="0" indent="0" algn="ctr">
              <a:buClr>
                <a:schemeClr val="tx1"/>
              </a:buClr>
              <a:buNone/>
              <a:defRPr sz="20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cs-CZ" dirty="0"/>
              <a:t>d. m. </a:t>
            </a:r>
            <a:r>
              <a:rPr lang="cs-CZ" dirty="0" err="1"/>
              <a:t>yyyy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61C6A325-1F2E-40DB-084D-C35923A43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263" y="4102100"/>
            <a:ext cx="4600575" cy="22748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Nadpis.</a:t>
            </a:r>
          </a:p>
        </p:txBody>
      </p:sp>
    </p:spTree>
    <p:extLst>
      <p:ext uri="{BB962C8B-B14F-4D97-AF65-F5344CB8AC3E}">
        <p14:creationId xmlns:p14="http://schemas.microsoft.com/office/powerpoint/2010/main" val="121125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 s pod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odtisk.pdf">
            <a:extLst>
              <a:ext uri="{FF2B5EF4-FFF2-40B4-BE49-F238E27FC236}">
                <a16:creationId xmlns:a16="http://schemas.microsoft.com/office/drawing/2014/main" id="{41F935B3-0C0C-69FD-D497-1D54ED8D5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5" name="Obdélník 3">
            <a:extLst>
              <a:ext uri="{FF2B5EF4-FFF2-40B4-BE49-F238E27FC236}">
                <a16:creationId xmlns:a16="http://schemas.microsoft.com/office/drawing/2014/main" id="{FA9DE167-5B01-6EC3-A6D2-25445E6A638F}"/>
              </a:ext>
            </a:extLst>
          </p:cNvPr>
          <p:cNvSpPr/>
          <p:nvPr userDrawn="1"/>
        </p:nvSpPr>
        <p:spPr>
          <a:xfrm>
            <a:off x="0" y="0"/>
            <a:ext cx="5556676" cy="6858000"/>
          </a:xfrm>
          <a:prstGeom prst="rect">
            <a:avLst/>
          </a:prstGeom>
          <a:gradFill flip="none" rotWithShape="1">
            <a:gsLst>
              <a:gs pos="0">
                <a:srgbClr val="659134">
                  <a:shade val="30000"/>
                  <a:satMod val="115000"/>
                </a:srgbClr>
              </a:gs>
              <a:gs pos="50000">
                <a:srgbClr val="659134">
                  <a:shade val="67500"/>
                  <a:satMod val="115000"/>
                </a:srgbClr>
              </a:gs>
              <a:gs pos="100000">
                <a:srgbClr val="659134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Picture 8" descr="logo CMSCH.wmf">
            <a:extLst>
              <a:ext uri="{FF2B5EF4-FFF2-40B4-BE49-F238E27FC236}">
                <a16:creationId xmlns:a16="http://schemas.microsoft.com/office/drawing/2014/main" id="{18DA75AA-DD67-AA9A-C9EC-C8B2B7CB3A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032" y="1032590"/>
            <a:ext cx="2230612" cy="1317289"/>
          </a:xfrm>
          <a:prstGeom prst="rect">
            <a:avLst/>
          </a:prstGeom>
        </p:spPr>
      </p:pic>
      <p:sp>
        <p:nvSpPr>
          <p:cNvPr id="9" name="Zástupný text 3">
            <a:extLst>
              <a:ext uri="{FF2B5EF4-FFF2-40B4-BE49-F238E27FC236}">
                <a16:creationId xmlns:a16="http://schemas.microsoft.com/office/drawing/2014/main" id="{B4E2B810-BBFE-A1B4-9D8D-9CBD64001F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87185" y="5984362"/>
            <a:ext cx="2326306" cy="392162"/>
          </a:xfrm>
          <a:prstGeom prst="rect">
            <a:avLst/>
          </a:prstGeom>
        </p:spPr>
        <p:txBody>
          <a:bodyPr/>
          <a:lstStyle>
            <a:lvl1pPr marL="0" indent="0" algn="ctr">
              <a:buClr>
                <a:schemeClr val="tx1"/>
              </a:buClr>
              <a:buNone/>
              <a:defRPr sz="20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cs-CZ" dirty="0"/>
              <a:t>d. m. </a:t>
            </a:r>
            <a:r>
              <a:rPr lang="cs-CZ" dirty="0" err="1"/>
              <a:t>yyyy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61C6A325-1F2E-40DB-084D-C35923A43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263" y="3293458"/>
            <a:ext cx="4600575" cy="558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Nadpis.</a:t>
            </a:r>
          </a:p>
        </p:txBody>
      </p:sp>
      <p:sp>
        <p:nvSpPr>
          <p:cNvPr id="4" name="Zástupný text 11">
            <a:extLst>
              <a:ext uri="{FF2B5EF4-FFF2-40B4-BE49-F238E27FC236}">
                <a16:creationId xmlns:a16="http://schemas.microsoft.com/office/drawing/2014/main" id="{88CC7684-1A4A-4AF0-0EFB-B001462E0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9262" y="3866644"/>
            <a:ext cx="4600575" cy="18787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Podnadpis.</a:t>
            </a:r>
          </a:p>
        </p:txBody>
      </p:sp>
    </p:spTree>
    <p:extLst>
      <p:ext uri="{BB962C8B-B14F-4D97-AF65-F5344CB8AC3E}">
        <p14:creationId xmlns:p14="http://schemas.microsoft.com/office/powerpoint/2010/main" val="178026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4AA06B-E1E1-F810-18B3-7745013FBA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0000" y="360000"/>
            <a:ext cx="6654807" cy="450000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s-CZ" dirty="0"/>
              <a:t>Nadpis.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20A9BC1-BA24-F4F6-7667-53EA9337ED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226000" cy="4860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tx1"/>
              </a:buClr>
              <a:defRPr sz="2000"/>
            </a:lvl1pPr>
            <a:lvl2pPr>
              <a:buClr>
                <a:schemeClr val="tx1"/>
              </a:buClr>
              <a:defRPr sz="2000"/>
            </a:lvl2pPr>
            <a:lvl3pPr>
              <a:buClr>
                <a:schemeClr val="tx1"/>
              </a:buClr>
              <a:defRPr sz="2000"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11026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lide s pane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4AA06B-E1E1-F810-18B3-7745013FBA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0000" y="360000"/>
            <a:ext cx="6654807" cy="450000"/>
          </a:xfrm>
          <a:prstGeom prst="rect">
            <a:avLst/>
          </a:prstGeo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cs-CZ" dirty="0"/>
              <a:t>Nadpis.</a:t>
            </a:r>
          </a:p>
        </p:txBody>
      </p:sp>
    </p:spTree>
    <p:extLst>
      <p:ext uri="{BB962C8B-B14F-4D97-AF65-F5344CB8AC3E}">
        <p14:creationId xmlns:p14="http://schemas.microsoft.com/office/powerpoint/2010/main" val="322984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lide s pod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odtisk.pdf">
            <a:extLst>
              <a:ext uri="{FF2B5EF4-FFF2-40B4-BE49-F238E27FC236}">
                <a16:creationId xmlns:a16="http://schemas.microsoft.com/office/drawing/2014/main" id="{41F935B3-0C0C-69FD-D497-1D54ED8D5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pic>
        <p:nvPicPr>
          <p:cNvPr id="6" name="Obrázek 5" descr="Obsah obrázku oblečení, osoba, žena, nošení&#10;&#10;Obsah generovaný pomocí AI může být nesprávný.">
            <a:extLst>
              <a:ext uri="{FF2B5EF4-FFF2-40B4-BE49-F238E27FC236}">
                <a16:creationId xmlns:a16="http://schemas.microsoft.com/office/drawing/2014/main" id="{9519A58E-0544-1BFE-40CC-07F958E1A7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</a:blip>
          <a:srcRect l="53424" t="-84" r="11312" b="84"/>
          <a:stretch>
            <a:fillRect/>
          </a:stretch>
        </p:blipFill>
        <p:spPr>
          <a:xfrm>
            <a:off x="4600574" y="1"/>
            <a:ext cx="4543425" cy="6858000"/>
          </a:xfrm>
          <a:prstGeom prst="rect">
            <a:avLst/>
          </a:prstGeom>
        </p:spPr>
      </p:pic>
      <p:sp>
        <p:nvSpPr>
          <p:cNvPr id="5" name="Obdélník 3">
            <a:extLst>
              <a:ext uri="{FF2B5EF4-FFF2-40B4-BE49-F238E27FC236}">
                <a16:creationId xmlns:a16="http://schemas.microsoft.com/office/drawing/2014/main" id="{FA9DE167-5B01-6EC3-A6D2-25445E6A638F}"/>
              </a:ext>
            </a:extLst>
          </p:cNvPr>
          <p:cNvSpPr/>
          <p:nvPr userDrawn="1"/>
        </p:nvSpPr>
        <p:spPr>
          <a:xfrm>
            <a:off x="0" y="0"/>
            <a:ext cx="4600575" cy="6858000"/>
          </a:xfrm>
          <a:prstGeom prst="rect">
            <a:avLst/>
          </a:prstGeom>
          <a:gradFill flip="none" rotWithShape="1">
            <a:gsLst>
              <a:gs pos="0">
                <a:srgbClr val="659134">
                  <a:shade val="30000"/>
                  <a:satMod val="115000"/>
                </a:srgbClr>
              </a:gs>
              <a:gs pos="50000">
                <a:srgbClr val="659134">
                  <a:shade val="67500"/>
                  <a:satMod val="115000"/>
                </a:srgbClr>
              </a:gs>
              <a:gs pos="100000">
                <a:srgbClr val="659134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Picture 8" descr="logo CMSCH.wmf">
            <a:extLst>
              <a:ext uri="{FF2B5EF4-FFF2-40B4-BE49-F238E27FC236}">
                <a16:creationId xmlns:a16="http://schemas.microsoft.com/office/drawing/2014/main" id="{18DA75AA-DD67-AA9A-C9EC-C8B2B7CB3A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3" y="501587"/>
            <a:ext cx="2102617" cy="1241701"/>
          </a:xfrm>
          <a:prstGeom prst="rect">
            <a:avLst/>
          </a:prstGeom>
        </p:spPr>
      </p:pic>
      <p:pic>
        <p:nvPicPr>
          <p:cNvPr id="8" name="Obrázek 7" descr="Obsah obrázku Grafika, Písmo, snímek obrazovky, logo&#10;&#10;Obsah generovaný pomocí AI může být nesprávný.">
            <a:extLst>
              <a:ext uri="{FF2B5EF4-FFF2-40B4-BE49-F238E27FC236}">
                <a16:creationId xmlns:a16="http://schemas.microsoft.com/office/drawing/2014/main" id="{A6B215B8-D4F8-CD30-19A7-DE3D831CF90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9262" y="1898131"/>
            <a:ext cx="2010437" cy="861616"/>
          </a:xfrm>
          <a:prstGeom prst="rect">
            <a:avLst/>
          </a:prstGeom>
        </p:spPr>
      </p:pic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61C6A325-1F2E-40DB-084D-C35923A43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264" y="3293458"/>
            <a:ext cx="3808412" cy="558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Nadpis.</a:t>
            </a:r>
          </a:p>
        </p:txBody>
      </p:sp>
      <p:sp>
        <p:nvSpPr>
          <p:cNvPr id="4" name="Zástupný text 11">
            <a:extLst>
              <a:ext uri="{FF2B5EF4-FFF2-40B4-BE49-F238E27FC236}">
                <a16:creationId xmlns:a16="http://schemas.microsoft.com/office/drawing/2014/main" id="{88CC7684-1A4A-4AF0-0EFB-B001462E0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9263" y="3866644"/>
            <a:ext cx="3808414" cy="187870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Podnadpis.</a:t>
            </a:r>
          </a:p>
        </p:txBody>
      </p:sp>
    </p:spTree>
    <p:extLst>
      <p:ext uri="{BB962C8B-B14F-4D97-AF65-F5344CB8AC3E}">
        <p14:creationId xmlns:p14="http://schemas.microsoft.com/office/powerpoint/2010/main" val="269634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odtisk.pdf">
            <a:extLst>
              <a:ext uri="{FF2B5EF4-FFF2-40B4-BE49-F238E27FC236}">
                <a16:creationId xmlns:a16="http://schemas.microsoft.com/office/drawing/2014/main" id="{92A6D844-899E-B9BC-F160-2D547A91D5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6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FFA1-46C6-3B44-9C34-348FA4591B44}" type="datetime1">
              <a:rPr lang="cs-CZ" smtClean="0"/>
              <a:t>28.04.2026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812E-131F-E846-8429-AC6FAD2DF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40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dtisk.pdf">
            <a:extLst>
              <a:ext uri="{FF2B5EF4-FFF2-40B4-BE49-F238E27FC236}">
                <a16:creationId xmlns:a16="http://schemas.microsoft.com/office/drawing/2014/main" id="{AF7882B5-FD04-3837-09E9-C0803473961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8" name="Obdélník 3">
            <a:extLst>
              <a:ext uri="{FF2B5EF4-FFF2-40B4-BE49-F238E27FC236}">
                <a16:creationId xmlns:a16="http://schemas.microsoft.com/office/drawing/2014/main" id="{2906E63F-CECA-5D06-4CB5-648C72E6532F}"/>
              </a:ext>
            </a:extLst>
          </p:cNvPr>
          <p:cNvSpPr/>
          <p:nvPr userDrawn="1"/>
        </p:nvSpPr>
        <p:spPr>
          <a:xfrm>
            <a:off x="0" y="0"/>
            <a:ext cx="9144000" cy="1170000"/>
          </a:xfrm>
          <a:prstGeom prst="rect">
            <a:avLst/>
          </a:prstGeom>
          <a:gradFill>
            <a:gsLst>
              <a:gs pos="0">
                <a:srgbClr val="659134">
                  <a:shade val="30000"/>
                  <a:satMod val="115000"/>
                </a:srgbClr>
              </a:gs>
              <a:gs pos="50000">
                <a:srgbClr val="547F24"/>
              </a:gs>
              <a:gs pos="100000">
                <a:srgbClr val="659134">
                  <a:shade val="100000"/>
                  <a:satMod val="115000"/>
                </a:srgbClr>
              </a:gs>
            </a:gsLst>
            <a:lin ang="0" scaled="1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Obrázek 9" descr="Obsah obrázku Písmo, text, Grafika, grafický design&#10;&#10;Obsah generovaný pomocí AI může být nesprávný.">
            <a:extLst>
              <a:ext uri="{FF2B5EF4-FFF2-40B4-BE49-F238E27FC236}">
                <a16:creationId xmlns:a16="http://schemas.microsoft.com/office/drawing/2014/main" id="{2861DE47-C7A1-E425-EAF1-C448671E1D9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biLevel thresh="25000"/>
          </a:blip>
          <a:stretch>
            <a:fillRect/>
          </a:stretch>
        </p:blipFill>
        <p:spPr>
          <a:xfrm>
            <a:off x="7833090" y="328428"/>
            <a:ext cx="860910" cy="58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8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3" r:id="rId3"/>
    <p:sldLayoutId id="2147483688" r:id="rId4"/>
    <p:sldLayoutId id="2147483690" r:id="rId5"/>
    <p:sldLayoutId id="2147483689" r:id="rId6"/>
    <p:sldLayoutId id="214748369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E374830-B41D-357B-3B85-D30511428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7728" y="2736315"/>
            <a:ext cx="4751139" cy="558351"/>
          </a:xfrm>
        </p:spPr>
        <p:txBody>
          <a:bodyPr/>
          <a:lstStyle/>
          <a:p>
            <a:r>
              <a:rPr lang="cs-CZ" cap="all" dirty="0"/>
              <a:t>Aktuální informace z</a:t>
            </a:r>
          </a:p>
          <a:p>
            <a:r>
              <a:rPr lang="cs-CZ" cap="all" dirty="0"/>
              <a:t>ČMSCH, a.s.</a:t>
            </a:r>
            <a:endParaRPr lang="en-US" cap="all" noProof="0" dirty="0"/>
          </a:p>
        </p:txBody>
      </p:sp>
      <p:pic>
        <p:nvPicPr>
          <p:cNvPr id="7" name="Obrázek 6" descr="Obsah obrázku Písmo, Grafika, text, logo&#10;&#10;Obsah generovaný pomocí AI může být nesprávný.">
            <a:extLst>
              <a:ext uri="{FF2B5EF4-FFF2-40B4-BE49-F238E27FC236}">
                <a16:creationId xmlns:a16="http://schemas.microsoft.com/office/drawing/2014/main" id="{5C631C6D-6688-D3E6-7190-41CF1B82D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263" y="921275"/>
            <a:ext cx="534467" cy="69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9CCE4-A23A-5DEF-3F5C-8292D32C3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F4DD856D-ED7F-2302-0D8C-FF07A1E7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10 let DKU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82AE2FA5-847A-D67A-ACA6-75F8FC3DDB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034566" cy="4780590"/>
          </a:xfrm>
        </p:spPr>
        <p:txBody>
          <a:bodyPr/>
          <a:lstStyle/>
          <a:p>
            <a:pPr lvl="1"/>
            <a:endParaRPr lang="en-US" noProof="0" dirty="0"/>
          </a:p>
          <a:p>
            <a:endParaRPr lang="en-US" noProof="0" dirty="0"/>
          </a:p>
          <a:p>
            <a:r>
              <a:rPr lang="cs-CZ" sz="2800" noProof="0" dirty="0"/>
              <a:t>Společná organizace pro KU</a:t>
            </a:r>
          </a:p>
          <a:p>
            <a:r>
              <a:rPr lang="cs-CZ" sz="2800" dirty="0"/>
              <a:t>52 % výkonu KU</a:t>
            </a:r>
          </a:p>
          <a:p>
            <a:r>
              <a:rPr lang="cs-CZ" sz="2800" dirty="0"/>
              <a:t>10 let spolupráce</a:t>
            </a:r>
          </a:p>
          <a:p>
            <a:endParaRPr lang="cs-CZ" sz="2800" b="1" noProof="0" dirty="0"/>
          </a:p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5D7048A-F227-61CA-FE4C-E362E5637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545" y="3636388"/>
            <a:ext cx="4572000" cy="298732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2E1A4453-8A76-5C4B-51A8-348D57015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585" y="1816705"/>
            <a:ext cx="2418443" cy="161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4C9E9-00F5-2F59-ABCA-4A55FC478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523EE95-596E-0AFF-D32A-69EAAA88B0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7728" y="2736315"/>
            <a:ext cx="4751139" cy="558351"/>
          </a:xfrm>
        </p:spPr>
        <p:txBody>
          <a:bodyPr/>
          <a:lstStyle/>
          <a:p>
            <a:r>
              <a:rPr lang="cs-CZ" cap="all" dirty="0"/>
              <a:t>Děkuji za pozornost</a:t>
            </a:r>
            <a:endParaRPr lang="en-US" cap="all" noProof="0" dirty="0"/>
          </a:p>
        </p:txBody>
      </p:sp>
      <p:pic>
        <p:nvPicPr>
          <p:cNvPr id="7" name="Obrázek 6" descr="Obsah obrázku Písmo, Grafika, text, logo&#10;&#10;Obsah generovaný pomocí AI může být nesprávný.">
            <a:extLst>
              <a:ext uri="{FF2B5EF4-FFF2-40B4-BE49-F238E27FC236}">
                <a16:creationId xmlns:a16="http://schemas.microsoft.com/office/drawing/2014/main" id="{EE263308-5AAE-FB68-A22C-2385E5D96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263" y="921275"/>
            <a:ext cx="534467" cy="69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2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444E9-2AD2-D3FE-41F2-257289736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C26C1D6C-6196-3A3F-773D-00D0B4CF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360000"/>
            <a:ext cx="7463865" cy="450000"/>
          </a:xfrm>
        </p:spPr>
        <p:txBody>
          <a:bodyPr/>
          <a:lstStyle/>
          <a:p>
            <a:r>
              <a:rPr lang="cs-CZ" dirty="0"/>
              <a:t>Aktuálně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5498D24D-5EA0-C9C1-DE6C-466CEBA773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211262" cy="3337232"/>
          </a:xfrm>
        </p:spPr>
        <p:txBody>
          <a:bodyPr/>
          <a:lstStyle/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Stanoven seznam priorit H a C svazu pro rok 2026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Nastaven režim pravidelných schůzek vedení svazů a ČMSCH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Průběžné vyhodnocování, operativní úkoly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PWA aplikace </a:t>
            </a:r>
          </a:p>
          <a:p>
            <a:pPr marL="781200" lvl="1" indent="-32400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chemeClr val="accent3">
                    <a:lumMod val="50000"/>
                  </a:schemeClr>
                </a:solidFill>
                <a:ea typeface="Calibri" panose="020F0502020204030204" pitchFamily="34" charset="0"/>
                <a:cs typeface="Times New Roman"/>
              </a:rPr>
              <a:t>Progresivní webová aplikace (PWA) je webová stránka, která se chová jako klasická mobilní aplikace. Umožňuje instalaci na plochu telefonu, funguje </a:t>
            </a:r>
            <a:r>
              <a:rPr lang="cs-CZ" sz="1600" dirty="0" err="1">
                <a:solidFill>
                  <a:schemeClr val="accent3">
                    <a:lumMod val="50000"/>
                  </a:schemeClr>
                </a:solidFill>
                <a:ea typeface="Calibri" panose="020F0502020204030204" pitchFamily="34" charset="0"/>
                <a:cs typeface="Times New Roman"/>
              </a:rPr>
              <a:t>offline</a:t>
            </a:r>
            <a:r>
              <a:rPr lang="cs-CZ" sz="1600" dirty="0">
                <a:solidFill>
                  <a:schemeClr val="accent3">
                    <a:lumMod val="50000"/>
                  </a:schemeClr>
                </a:solidFill>
                <a:ea typeface="Calibri" panose="020F0502020204030204" pitchFamily="34" charset="0"/>
                <a:cs typeface="Times New Roman"/>
              </a:rPr>
              <a:t>, zasílá notifikace a využívá hardware zařízení (fotoaparát, GPS)</a:t>
            </a:r>
            <a:r>
              <a:rPr lang="cs-CZ" sz="16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Zajištěn dovoz vakcíny BLUEVAC BTV 4+8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408638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2EA7F-F8E7-F802-4AE2-62C73F780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7419B72B-1DAA-2137-CB72-237267BA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Aplikace </a:t>
            </a:r>
            <a:r>
              <a:rPr lang="cs-CZ" dirty="0" err="1"/>
              <a:t>iSample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B69969A8-08D4-3C8D-A05F-8D9A5F07C2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034566" cy="500210"/>
          </a:xfrm>
        </p:spPr>
        <p:txBody>
          <a:bodyPr/>
          <a:lstStyle/>
          <a:p>
            <a:pPr marL="0" indent="0">
              <a:buNone/>
            </a:pPr>
            <a:r>
              <a:rPr lang="cs-CZ" sz="2400" b="1" noProof="0" dirty="0">
                <a:solidFill>
                  <a:srgbClr val="C00000"/>
                </a:solidFill>
              </a:rPr>
              <a:t>iSample.cz</a:t>
            </a:r>
            <a:endParaRPr lang="cs-CZ" sz="2400" b="1" dirty="0">
              <a:solidFill>
                <a:srgbClr val="C00000"/>
              </a:solidFill>
            </a:endParaRPr>
          </a:p>
          <a:p>
            <a:pPr lvl="1"/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3F0E396-BA5C-88C9-1B6D-665021089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224" y="1212486"/>
            <a:ext cx="2566143" cy="5645514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F3073297-326F-118F-E55D-3B5CFB43C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117" y="1198387"/>
            <a:ext cx="2578960" cy="567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1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168B3-C649-429B-B8C4-E56DB91E7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BB0EBB68-6701-231E-1D97-3F3E53EC1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360000"/>
            <a:ext cx="7463865" cy="450000"/>
          </a:xfrm>
        </p:spPr>
        <p:txBody>
          <a:bodyPr/>
          <a:lstStyle/>
          <a:p>
            <a:r>
              <a:rPr lang="cs-CZ" dirty="0"/>
              <a:t>Dashboard v </a:t>
            </a:r>
            <a:r>
              <a:rPr lang="cs-CZ" dirty="0" err="1"/>
              <a:t>clouDNA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790B89E3-4AA3-C97C-B4A2-910ECFAADE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034566" cy="450000"/>
          </a:xfrm>
        </p:spPr>
        <p:txBody>
          <a:bodyPr/>
          <a:lstStyle/>
          <a:p>
            <a:pPr marL="0" indent="0">
              <a:buNone/>
            </a:pPr>
            <a:r>
              <a:rPr lang="cs-CZ" sz="2400" b="1" noProof="0" dirty="0">
                <a:solidFill>
                  <a:srgbClr val="C00000"/>
                </a:solidFill>
              </a:rPr>
              <a:t>Inovovaný úvodní dashboard pro uživatele</a:t>
            </a:r>
            <a:r>
              <a:rPr lang="cs-CZ" sz="2400" b="1" dirty="0">
                <a:solidFill>
                  <a:srgbClr val="C00000"/>
                </a:solidFill>
              </a:rPr>
              <a:t>:</a:t>
            </a:r>
          </a:p>
          <a:p>
            <a:endParaRPr lang="cs-CZ" sz="2400" noProof="0" dirty="0"/>
          </a:p>
          <a:p>
            <a:endParaRPr lang="en-US" noProof="0" dirty="0"/>
          </a:p>
          <a:p>
            <a:pPr lvl="1"/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E4B9032-4D44-BE3D-8239-923EF64A8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00" y="1906978"/>
            <a:ext cx="6577786" cy="4716547"/>
          </a:xfrm>
          <a:prstGeom prst="rect">
            <a:avLst/>
          </a:prstGeom>
        </p:spPr>
      </p:pic>
      <p:sp>
        <p:nvSpPr>
          <p:cNvPr id="6" name="Ovál 5">
            <a:extLst>
              <a:ext uri="{FF2B5EF4-FFF2-40B4-BE49-F238E27FC236}">
                <a16:creationId xmlns:a16="http://schemas.microsoft.com/office/drawing/2014/main" id="{73C4F8A4-0DFE-C57C-474F-50B765B3BA63}"/>
              </a:ext>
            </a:extLst>
          </p:cNvPr>
          <p:cNvSpPr/>
          <p:nvPr/>
        </p:nvSpPr>
        <p:spPr>
          <a:xfrm>
            <a:off x="4700902" y="3090631"/>
            <a:ext cx="676737" cy="676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7B532CFF-8CF4-9813-535F-F5ECCBBF3085}"/>
              </a:ext>
            </a:extLst>
          </p:cNvPr>
          <p:cNvCxnSpPr>
            <a:stCxn id="6" idx="6"/>
          </p:cNvCxnSpPr>
          <p:nvPr/>
        </p:nvCxnSpPr>
        <p:spPr>
          <a:xfrm flipV="1">
            <a:off x="5377639" y="2352465"/>
            <a:ext cx="1820743" cy="10765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id="{A8D26F74-8CB1-7B76-DE32-4B35AC94DCA0}"/>
              </a:ext>
            </a:extLst>
          </p:cNvPr>
          <p:cNvSpPr txBox="1"/>
          <p:nvPr/>
        </p:nvSpPr>
        <p:spPr>
          <a:xfrm>
            <a:off x="7198382" y="2082576"/>
            <a:ext cx="1577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Průměr všech zvířat uživatele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3A865640-26CA-E21A-6FBA-3271A660E262}"/>
              </a:ext>
            </a:extLst>
          </p:cNvPr>
          <p:cNvSpPr/>
          <p:nvPr/>
        </p:nvSpPr>
        <p:spPr>
          <a:xfrm>
            <a:off x="5086937" y="4687894"/>
            <a:ext cx="676737" cy="676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0541B2B6-AC87-59AA-92DC-1B18F902BE30}"/>
              </a:ext>
            </a:extLst>
          </p:cNvPr>
          <p:cNvCxnSpPr/>
          <p:nvPr/>
        </p:nvCxnSpPr>
        <p:spPr>
          <a:xfrm flipV="1">
            <a:off x="5763674" y="4116814"/>
            <a:ext cx="1394426" cy="7291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8B68B6ED-7B95-40C4-2027-66DBC4351F70}"/>
              </a:ext>
            </a:extLst>
          </p:cNvPr>
          <p:cNvSpPr txBox="1"/>
          <p:nvPr/>
        </p:nvSpPr>
        <p:spPr>
          <a:xfrm>
            <a:off x="7198382" y="3809537"/>
            <a:ext cx="1577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Průměr </a:t>
            </a:r>
            <a:r>
              <a:rPr lang="cs-CZ" sz="1600" b="1" dirty="0" err="1"/>
              <a:t>genotypované</a:t>
            </a:r>
            <a:r>
              <a:rPr lang="cs-CZ" sz="1600" b="1" dirty="0"/>
              <a:t> populace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D607FDC9-B369-896D-4AE4-A83199657636}"/>
              </a:ext>
            </a:extLst>
          </p:cNvPr>
          <p:cNvSpPr txBox="1"/>
          <p:nvPr/>
        </p:nvSpPr>
        <p:spPr>
          <a:xfrm>
            <a:off x="7198382" y="5328000"/>
            <a:ext cx="1577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Rozdíl proti populaci</a:t>
            </a:r>
          </a:p>
        </p:txBody>
      </p:sp>
      <p:sp>
        <p:nvSpPr>
          <p:cNvPr id="19" name="Ovál 18">
            <a:extLst>
              <a:ext uri="{FF2B5EF4-FFF2-40B4-BE49-F238E27FC236}">
                <a16:creationId xmlns:a16="http://schemas.microsoft.com/office/drawing/2014/main" id="{9B43D800-A018-DBA7-03B8-FABE0892B682}"/>
              </a:ext>
            </a:extLst>
          </p:cNvPr>
          <p:cNvSpPr/>
          <p:nvPr/>
        </p:nvSpPr>
        <p:spPr>
          <a:xfrm>
            <a:off x="5988581" y="5871513"/>
            <a:ext cx="676737" cy="676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B5A45B04-5899-A0A3-E85A-1CF50BF31A1F}"/>
              </a:ext>
            </a:extLst>
          </p:cNvPr>
          <p:cNvCxnSpPr/>
          <p:nvPr/>
        </p:nvCxnSpPr>
        <p:spPr>
          <a:xfrm flipV="1">
            <a:off x="6665318" y="5776430"/>
            <a:ext cx="577375" cy="3383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2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47409-9301-0634-F17E-275FD4221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FC4C381A-2453-2B76-76AE-7E7727F44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360000"/>
            <a:ext cx="7463865" cy="450000"/>
          </a:xfrm>
        </p:spPr>
        <p:txBody>
          <a:bodyPr/>
          <a:lstStyle/>
          <a:p>
            <a:r>
              <a:rPr lang="cs-CZ" dirty="0"/>
              <a:t>Dashboard v </a:t>
            </a:r>
            <a:r>
              <a:rPr lang="cs-CZ" dirty="0" err="1"/>
              <a:t>clouDNA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1A93D9B6-BA9B-79B9-D981-73DC99F43A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034566" cy="3337232"/>
          </a:xfrm>
        </p:spPr>
        <p:txBody>
          <a:bodyPr/>
          <a:lstStyle/>
          <a:p>
            <a:pPr marL="0" indent="0">
              <a:buNone/>
            </a:pPr>
            <a:r>
              <a:rPr lang="cs-CZ" sz="2400" b="1" noProof="0" dirty="0">
                <a:solidFill>
                  <a:srgbClr val="C00000"/>
                </a:solidFill>
              </a:rPr>
              <a:t>Inovovaný úvodní dashboard pro uživatele</a:t>
            </a:r>
            <a:r>
              <a:rPr lang="cs-CZ" sz="2400" b="1" dirty="0">
                <a:solidFill>
                  <a:srgbClr val="C00000"/>
                </a:solidFill>
              </a:rPr>
              <a:t>:</a:t>
            </a:r>
          </a:p>
          <a:p>
            <a:endParaRPr lang="cs-CZ" sz="2400" noProof="0" dirty="0"/>
          </a:p>
          <a:p>
            <a:endParaRPr lang="en-US" noProof="0" dirty="0"/>
          </a:p>
          <a:p>
            <a:pPr lvl="1"/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4CB07F8-6CC5-FDAF-0A71-1A1B4040C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84" y="1933532"/>
            <a:ext cx="5390597" cy="4839875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AD758ACE-C07B-23FB-F962-C7002009147F}"/>
              </a:ext>
            </a:extLst>
          </p:cNvPr>
          <p:cNvSpPr txBox="1"/>
          <p:nvPr/>
        </p:nvSpPr>
        <p:spPr>
          <a:xfrm>
            <a:off x="5856994" y="2167168"/>
            <a:ext cx="31460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Na jednotlivých záložkách je průměr </a:t>
            </a:r>
            <a:r>
              <a:rPr lang="cs-CZ" sz="1200" dirty="0" err="1"/>
              <a:t>genotypovaných</a:t>
            </a:r>
            <a:r>
              <a:rPr lang="cs-CZ" sz="1200" dirty="0"/>
              <a:t> zvířat podle čtvrtletí narození za posledních 5 let </a:t>
            </a:r>
          </a:p>
          <a:p>
            <a:endParaRPr lang="cs-CZ" sz="1200" dirty="0"/>
          </a:p>
          <a:p>
            <a:endParaRPr lang="cs-CZ" sz="1200" dirty="0"/>
          </a:p>
          <a:p>
            <a:r>
              <a:rPr lang="cs-CZ" sz="1200" dirty="0"/>
              <a:t>Histogramy ukazují rozdělení hodnot ve stádě</a:t>
            </a:r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r>
              <a:rPr lang="cs-CZ" sz="1200" dirty="0"/>
              <a:t>Nejlepší mladá zvířata</a:t>
            </a:r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endParaRPr lang="cs-CZ" sz="1200" dirty="0"/>
          </a:p>
          <a:p>
            <a:r>
              <a:rPr lang="cs-CZ" sz="1200" dirty="0"/>
              <a:t>Vypsaná zvířata </a:t>
            </a:r>
            <a:r>
              <a:rPr lang="cs-CZ" sz="1200" dirty="0" err="1"/>
              <a:t>hetero</a:t>
            </a:r>
            <a:r>
              <a:rPr lang="cs-CZ" sz="1200" dirty="0"/>
              <a:t> a homozygotně bezrohá narozená za posledních 24 měsíců</a:t>
            </a:r>
          </a:p>
        </p:txBody>
      </p:sp>
    </p:spTree>
    <p:extLst>
      <p:ext uri="{BB962C8B-B14F-4D97-AF65-F5344CB8AC3E}">
        <p14:creationId xmlns:p14="http://schemas.microsoft.com/office/powerpoint/2010/main" val="343173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89DF19B5-356C-EF27-FEA4-C7EEE797B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603" y="1384247"/>
            <a:ext cx="6378831" cy="54138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F9AD519-B52B-124C-8D0B-E5B5E7A11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79"/>
            <a:ext cx="9144000" cy="1088068"/>
          </a:xfrm>
        </p:spPr>
        <p:txBody>
          <a:bodyPr>
            <a:normAutofit/>
          </a:bodyPr>
          <a:lstStyle/>
          <a:p>
            <a:r>
              <a:rPr lang="cs-CZ" sz="4000" b="1" dirty="0"/>
              <a:t>Počty vzorků </a:t>
            </a:r>
            <a:r>
              <a:rPr lang="cs-CZ" sz="4000" b="1" dirty="0" err="1"/>
              <a:t>iGenetika</a:t>
            </a:r>
            <a:r>
              <a:rPr lang="cs-CZ" sz="4000" b="1" dirty="0"/>
              <a:t> </a:t>
            </a:r>
            <a:br>
              <a:rPr lang="cs-CZ" sz="4000" b="1" dirty="0"/>
            </a:br>
            <a:endParaRPr lang="en-US" sz="28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5DCFA4E-2DB2-61ED-ECC0-5D4E2AE6B0E7}"/>
              </a:ext>
            </a:extLst>
          </p:cNvPr>
          <p:cNvSpPr txBox="1"/>
          <p:nvPr/>
        </p:nvSpPr>
        <p:spPr>
          <a:xfrm>
            <a:off x="162147" y="1199580"/>
            <a:ext cx="13583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dirty="0"/>
              <a:t>stav k:</a:t>
            </a:r>
          </a:p>
          <a:p>
            <a:r>
              <a:rPr lang="cs-CZ" sz="1800" b="1" dirty="0">
                <a:solidFill>
                  <a:srgbClr val="FF0000"/>
                </a:solidFill>
              </a:rPr>
              <a:t>27.4. 2026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3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BE9D7-8B12-089C-C51A-1D522850D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24EFCA90-FB38-0F21-8F73-354C56688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360000"/>
            <a:ext cx="7463865" cy="450000"/>
          </a:xfrm>
        </p:spPr>
        <p:txBody>
          <a:bodyPr/>
          <a:lstStyle/>
          <a:p>
            <a:r>
              <a:rPr lang="cs-CZ" dirty="0"/>
              <a:t>CDCB certifikace 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FA7B1717-ECDE-BB16-5E34-17CFC5E89C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211262" cy="3337232"/>
          </a:xfrm>
        </p:spPr>
        <p:txBody>
          <a:bodyPr/>
          <a:lstStyle/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Certifikace pro CDCB: priorita/požadavek H svazu v roce 2019, ČMSCH certifikována jako </a:t>
            </a:r>
            <a:r>
              <a:rPr lang="cs-CZ" sz="2400" dirty="0" err="1">
                <a:solidFill>
                  <a:schemeClr val="accent3">
                    <a:lumMod val="50000"/>
                  </a:schemeClr>
                </a:solidFill>
              </a:rPr>
              <a:t>nominátor</a:t>
            </a: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 i jako laboratoř v roce 2020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/>
              <a:t>Pravidelná roční certifikace. </a:t>
            </a:r>
            <a:r>
              <a:rPr lang="cs-CZ" sz="2400" dirty="0" err="1"/>
              <a:t>Nominátor</a:t>
            </a:r>
            <a:r>
              <a:rPr lang="cs-CZ" sz="2400" dirty="0"/>
              <a:t> (3.2</a:t>
            </a: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cs-CZ" sz="2400" b="1" dirty="0">
                <a:solidFill>
                  <a:srgbClr val="FF0000"/>
                </a:solidFill>
              </a:rPr>
              <a:t>✓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a </a:t>
            </a:r>
            <a:r>
              <a:rPr lang="cs-CZ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Genomic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Lab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(24.2</a:t>
            </a: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cs-CZ" sz="2800" b="1" dirty="0">
                <a:solidFill>
                  <a:srgbClr val="FF0000"/>
                </a:solidFill>
              </a:rPr>
              <a:t>✓</a:t>
            </a:r>
            <a:r>
              <a:rPr lang="cs-CZ" sz="2400" dirty="0"/>
              <a:t>)</a:t>
            </a:r>
          </a:p>
          <a:p>
            <a:pPr marL="324000" indent="-3240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Počty </a:t>
            </a:r>
            <a:r>
              <a:rPr lang="cs-CZ" sz="2400" dirty="0" err="1">
                <a:solidFill>
                  <a:schemeClr val="accent3">
                    <a:lumMod val="50000"/>
                  </a:schemeClr>
                </a:solidFill>
              </a:rPr>
              <a:t>genotypovaných</a:t>
            </a:r>
            <a:r>
              <a:rPr lang="cs-CZ" sz="2400" dirty="0">
                <a:solidFill>
                  <a:schemeClr val="accent3">
                    <a:lumMod val="50000"/>
                  </a:schemeClr>
                </a:solidFill>
              </a:rPr>
              <a:t>/nominovaných zvířat</a:t>
            </a:r>
            <a:endParaRPr lang="cs-CZ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FF0000"/>
              </a:solidFill>
            </a:endParaRPr>
          </a:p>
          <a:p>
            <a:pPr marL="324000" indent="-3240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400" noProof="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C57D7B2-2D7C-0150-C9BC-C16E55EFA173}"/>
              </a:ext>
            </a:extLst>
          </p:cNvPr>
          <p:cNvSpPr txBox="1"/>
          <p:nvPr/>
        </p:nvSpPr>
        <p:spPr>
          <a:xfrm>
            <a:off x="742078" y="4051338"/>
            <a:ext cx="43355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2021: 591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2022: 338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2023: 657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2024: 1 017</a:t>
            </a:r>
          </a:p>
          <a:p>
            <a:r>
              <a:rPr lang="cs-CZ" sz="2400" b="1" dirty="0">
                <a:solidFill>
                  <a:srgbClr val="FF0000"/>
                </a:solidFill>
              </a:rPr>
              <a:t>2025: 989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0939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B4C40-7E54-E025-55E0-2DB7860EB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A9165161-2DAC-2C2A-8D55-85E6C8F7F30F}"/>
              </a:ext>
            </a:extLst>
          </p:cNvPr>
          <p:cNvSpPr/>
          <p:nvPr/>
        </p:nvSpPr>
        <p:spPr>
          <a:xfrm>
            <a:off x="3977576" y="1530000"/>
            <a:ext cx="5051170" cy="5051170"/>
          </a:xfrm>
          <a:custGeom>
            <a:avLst/>
            <a:gdLst/>
            <a:ahLst/>
            <a:cxnLst/>
            <a:rect l="l" t="t" r="r" b="b"/>
            <a:pathLst>
              <a:path w="5051170" h="5051170">
                <a:moveTo>
                  <a:pt x="0" y="0"/>
                </a:moveTo>
                <a:lnTo>
                  <a:pt x="5051170" y="0"/>
                </a:lnTo>
                <a:lnTo>
                  <a:pt x="5051170" y="5051170"/>
                </a:lnTo>
                <a:lnTo>
                  <a:pt x="0" y="50511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cs-CZ"/>
          </a:p>
        </p:txBody>
      </p:sp>
      <p:sp>
        <p:nvSpPr>
          <p:cNvPr id="11" name="Nadpis 10">
            <a:extLst>
              <a:ext uri="{FF2B5EF4-FFF2-40B4-BE49-F238E27FC236}">
                <a16:creationId xmlns:a16="http://schemas.microsoft.com/office/drawing/2014/main" id="{AB12F6F5-26E2-5962-7E5D-C4B334A9D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Nové odběrové UZ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F0A9200B-353D-EE69-04CA-9A6D800EFC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9262" y="1530000"/>
            <a:ext cx="8034566" cy="4780590"/>
          </a:xfrm>
        </p:spPr>
        <p:txBody>
          <a:bodyPr/>
          <a:lstStyle/>
          <a:p>
            <a:pPr lvl="1"/>
            <a:endParaRPr lang="en-US" noProof="0" dirty="0"/>
          </a:p>
          <a:p>
            <a:endParaRPr lang="en-US" noProof="0" dirty="0"/>
          </a:p>
          <a:p>
            <a:r>
              <a:rPr lang="cs-CZ" sz="2800" b="1" noProof="0" dirty="0"/>
              <a:t>Zjednodušení</a:t>
            </a:r>
          </a:p>
          <a:p>
            <a:r>
              <a:rPr lang="cs-CZ" sz="2800" b="1" dirty="0"/>
              <a:t>Zrychlení</a:t>
            </a:r>
          </a:p>
          <a:p>
            <a:r>
              <a:rPr lang="cs-CZ" sz="2800" b="1" noProof="0" dirty="0"/>
              <a:t>Robotizace zpracování</a:t>
            </a:r>
          </a:p>
          <a:p>
            <a:endParaRPr lang="en-US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3373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08CF4-123E-9803-7D1A-7F4038D58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>
            <a:extLst>
              <a:ext uri="{FF2B5EF4-FFF2-40B4-BE49-F238E27FC236}">
                <a16:creationId xmlns:a16="http://schemas.microsoft.com/office/drawing/2014/main" id="{DA578AB4-1757-865C-0326-9D8FB38AC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360000"/>
            <a:ext cx="7463865" cy="450000"/>
          </a:xfrm>
        </p:spPr>
        <p:txBody>
          <a:bodyPr/>
          <a:lstStyle/>
          <a:p>
            <a:r>
              <a:rPr lang="cs-CZ" dirty="0"/>
              <a:t>Aplikace Svoz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1B5774B8-098A-46AB-6092-4935A95C71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9472" y="1292174"/>
            <a:ext cx="8235524" cy="3337232"/>
          </a:xfrm>
        </p:spPr>
        <p:txBody>
          <a:bodyPr/>
          <a:lstStyle/>
          <a:p>
            <a:pPr marL="0" indent="0">
              <a:buNone/>
            </a:pPr>
            <a:r>
              <a:rPr lang="cs-CZ" sz="2400" b="1" noProof="0" dirty="0">
                <a:solidFill>
                  <a:srgbClr val="C00000"/>
                </a:solidFill>
              </a:rPr>
              <a:t>Aplikace pro koordinaci svozu na výstavu</a:t>
            </a:r>
            <a:r>
              <a:rPr lang="cs-CZ" sz="2400" b="1" dirty="0">
                <a:solidFill>
                  <a:srgbClr val="C00000"/>
                </a:solidFill>
              </a:rPr>
              <a:t>:</a:t>
            </a:r>
          </a:p>
          <a:p>
            <a:endParaRPr lang="cs-CZ" sz="2400" noProof="0" dirty="0"/>
          </a:p>
          <a:p>
            <a:endParaRPr lang="en-US" noProof="0" dirty="0"/>
          </a:p>
          <a:p>
            <a:pPr lvl="1"/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EB969B52-BA43-006A-12CD-84F2E4A8C4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1D93FA7-9CE2-24DF-B0AE-469F50021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991" y="1746791"/>
            <a:ext cx="2285631" cy="5033302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04D41019-8A0D-279A-5FB9-17BD40246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205" y="1746791"/>
            <a:ext cx="2285631" cy="503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6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K 2025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88931</TotalTime>
  <Words>253</Words>
  <Application>Microsoft Macintosh PowerPoint</Application>
  <PresentationFormat>Předvádění na obrazovce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Wingdings</vt:lpstr>
      <vt:lpstr>IK 2025</vt:lpstr>
      <vt:lpstr>Prezentace aplikace PowerPoint</vt:lpstr>
      <vt:lpstr>Aktuálně</vt:lpstr>
      <vt:lpstr>Aplikace iSample</vt:lpstr>
      <vt:lpstr>Dashboard v clouDNA</vt:lpstr>
      <vt:lpstr>Dashboard v clouDNA</vt:lpstr>
      <vt:lpstr>Počty vzorků iGenetika  </vt:lpstr>
      <vt:lpstr>CDCB certifikace </vt:lpstr>
      <vt:lpstr>Nové odběrové UZ</vt:lpstr>
      <vt:lpstr>Aplikace Svoz</vt:lpstr>
      <vt:lpstr>10 let DKU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Josef Kučera</cp:lastModifiedBy>
  <cp:revision>762</cp:revision>
  <cp:lastPrinted>2025-08-05T10:48:07Z</cp:lastPrinted>
  <dcterms:created xsi:type="dcterms:W3CDTF">2016-03-26T18:28:06Z</dcterms:created>
  <dcterms:modified xsi:type="dcterms:W3CDTF">2026-04-28T19:01:09Z</dcterms:modified>
</cp:coreProperties>
</file>