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62" r:id="rId9"/>
    <p:sldId id="277" r:id="rId10"/>
    <p:sldId id="264" r:id="rId11"/>
    <p:sldId id="265" r:id="rId12"/>
    <p:sldId id="266" r:id="rId13"/>
    <p:sldId id="267" r:id="rId14"/>
    <p:sldId id="268" r:id="rId15"/>
    <p:sldId id="275" r:id="rId16"/>
    <p:sldId id="276" r:id="rId17"/>
    <p:sldId id="270" r:id="rId18"/>
    <p:sldId id="271" r:id="rId19"/>
    <p:sldId id="272" r:id="rId20"/>
  </p:sldIdLst>
  <p:sldSz cx="18288000" cy="10287000"/>
  <p:notesSz cx="6858000" cy="9144000"/>
  <p:embeddedFontLst>
    <p:embeddedFont>
      <p:font typeface="DM Sans Bold" panose="020B0604020202020204" charset="-18"/>
      <p:regular r:id="rId21"/>
      <p:bold r:id="rId22"/>
    </p:embeddedFont>
    <p:embeddedFont>
      <p:font typeface="Montserrat Bold" panose="020B0604020202020204" charset="-18"/>
      <p:regular r:id="rId23"/>
      <p:bold r:id="rId24"/>
    </p:embeddedFont>
    <p:embeddedFont>
      <p:font typeface="Montserrat Bold Italics" panose="020B0604020202020204" charset="-18"/>
      <p:regular r:id="rId25"/>
    </p:embeddedFont>
    <p:embeddedFont>
      <p:font typeface="Montserrat Classic" panose="020B0604020202020204" charset="-18"/>
      <p:regular r:id="rId26"/>
    </p:embeddedFont>
    <p:embeddedFont>
      <p:font typeface="Montserrat Classic Bold" panose="020B0604020202020204" charset="-18"/>
      <p:regular r:id="rId27"/>
    </p:embeddedFont>
    <p:embeddedFont>
      <p:font typeface="Poppins Bold" panose="020B0604020202020204" charset="-18"/>
      <p:regular r:id="rId28"/>
      <p:bold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DF4"/>
    <a:srgbClr val="D0D8E8"/>
    <a:srgbClr val="A69B62"/>
    <a:srgbClr val="E7CA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1F1204-A3D5-B1BA-32A7-A550630BA6AB}" v="520" dt="2024-12-03T22:59:10.2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Střední sty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Světlý sty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Střední styl 3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85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a Plotova" userId="688c9d720de6ccdb" providerId="LiveId" clId="{A94880B8-A852-4296-90B2-54CE418B66F5}"/>
    <pc:docChg chg="undo custSel modSld">
      <pc:chgData name="Michaela Plotova" userId="688c9d720de6ccdb" providerId="LiveId" clId="{A94880B8-A852-4296-90B2-54CE418B66F5}" dt="2024-12-04T10:34:57.967" v="2" actId="1036"/>
      <pc:docMkLst>
        <pc:docMk/>
      </pc:docMkLst>
      <pc:sldChg chg="modSp mod">
        <pc:chgData name="Michaela Plotova" userId="688c9d720de6ccdb" providerId="LiveId" clId="{A94880B8-A852-4296-90B2-54CE418B66F5}" dt="2024-12-04T10:34:57.967" v="2" actId="1036"/>
        <pc:sldMkLst>
          <pc:docMk/>
          <pc:sldMk cId="0" sldId="261"/>
        </pc:sldMkLst>
        <pc:graphicFrameChg chg="mod modGraphic">
          <ac:chgData name="Michaela Plotova" userId="688c9d720de6ccdb" providerId="LiveId" clId="{A94880B8-A852-4296-90B2-54CE418B66F5}" dt="2024-12-04T10:34:57.967" v="2" actId="1036"/>
          <ac:graphicFrameMkLst>
            <pc:docMk/>
            <pc:sldMk cId="0" sldId="261"/>
            <ac:graphicFrameMk id="8" creationId="{D236743D-8113-52D3-9138-C0A09BA458CD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svg"/><Relationship Id="rId9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sv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26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1050" y="0"/>
            <a:ext cx="7152125" cy="10287000"/>
            <a:chOff x="0" y="0"/>
            <a:chExt cx="892085" cy="12830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92085" cy="1283099"/>
            </a:xfrm>
            <a:custGeom>
              <a:avLst/>
              <a:gdLst/>
              <a:ahLst/>
              <a:cxnLst/>
              <a:rect l="l" t="t" r="r" b="b"/>
              <a:pathLst>
                <a:path w="892085" h="1283099">
                  <a:moveTo>
                    <a:pt x="0" y="0"/>
                  </a:moveTo>
                  <a:lnTo>
                    <a:pt x="892085" y="0"/>
                  </a:lnTo>
                  <a:lnTo>
                    <a:pt x="892085" y="1283099"/>
                  </a:lnTo>
                  <a:lnTo>
                    <a:pt x="0" y="1283099"/>
                  </a:lnTo>
                  <a:close/>
                </a:path>
              </a:pathLst>
            </a:custGeom>
            <a:blipFill>
              <a:blip r:embed="rId2"/>
              <a:stretch>
                <a:fillRect l="-43141" t="-50208" r="-23959" b="-23901"/>
              </a:stretch>
            </a:blipFill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4" name="Freeform 4"/>
          <p:cNvSpPr/>
          <p:nvPr/>
        </p:nvSpPr>
        <p:spPr>
          <a:xfrm rot="-5400000">
            <a:off x="1532517" y="3600450"/>
            <a:ext cx="10287000" cy="3086100"/>
          </a:xfrm>
          <a:custGeom>
            <a:avLst/>
            <a:gdLst/>
            <a:ahLst/>
            <a:cxnLst/>
            <a:rect l="l" t="t" r="r" b="b"/>
            <a:pathLst>
              <a:path w="10287000" h="3086100">
                <a:moveTo>
                  <a:pt x="0" y="0"/>
                </a:moveTo>
                <a:lnTo>
                  <a:pt x="10287000" y="0"/>
                </a:lnTo>
                <a:lnTo>
                  <a:pt x="10287000" y="3086100"/>
                </a:lnTo>
                <a:lnTo>
                  <a:pt x="0" y="30861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5" name="Freeform 5"/>
          <p:cNvSpPr/>
          <p:nvPr/>
        </p:nvSpPr>
        <p:spPr>
          <a:xfrm rot="2996616">
            <a:off x="11894628" y="5500034"/>
            <a:ext cx="9902507" cy="7909627"/>
          </a:xfrm>
          <a:custGeom>
            <a:avLst/>
            <a:gdLst/>
            <a:ahLst/>
            <a:cxnLst/>
            <a:rect l="l" t="t" r="r" b="b"/>
            <a:pathLst>
              <a:path w="9902507" h="7909627">
                <a:moveTo>
                  <a:pt x="0" y="0"/>
                </a:moveTo>
                <a:lnTo>
                  <a:pt x="9902506" y="0"/>
                </a:lnTo>
                <a:lnTo>
                  <a:pt x="9902506" y="7909628"/>
                </a:lnTo>
                <a:lnTo>
                  <a:pt x="0" y="79096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30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6" name="Group 6"/>
          <p:cNvGrpSpPr/>
          <p:nvPr/>
        </p:nvGrpSpPr>
        <p:grpSpPr>
          <a:xfrm>
            <a:off x="8476390" y="5685189"/>
            <a:ext cx="4918442" cy="1438981"/>
            <a:chOff x="0" y="0"/>
            <a:chExt cx="1224506" cy="35825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224506" cy="358252"/>
            </a:xfrm>
            <a:custGeom>
              <a:avLst/>
              <a:gdLst/>
              <a:ahLst/>
              <a:cxnLst/>
              <a:rect l="l" t="t" r="r" b="b"/>
              <a:pathLst>
                <a:path w="1224506" h="358252">
                  <a:moveTo>
                    <a:pt x="48796" y="0"/>
                  </a:moveTo>
                  <a:lnTo>
                    <a:pt x="1175711" y="0"/>
                  </a:lnTo>
                  <a:cubicBezTo>
                    <a:pt x="1202660" y="0"/>
                    <a:pt x="1224506" y="21847"/>
                    <a:pt x="1224506" y="48796"/>
                  </a:cubicBezTo>
                  <a:lnTo>
                    <a:pt x="1224506" y="309456"/>
                  </a:lnTo>
                  <a:cubicBezTo>
                    <a:pt x="1224506" y="322398"/>
                    <a:pt x="1219365" y="334809"/>
                    <a:pt x="1210215" y="343960"/>
                  </a:cubicBezTo>
                  <a:cubicBezTo>
                    <a:pt x="1201064" y="353111"/>
                    <a:pt x="1188652" y="358252"/>
                    <a:pt x="1175711" y="358252"/>
                  </a:cubicBezTo>
                  <a:lnTo>
                    <a:pt x="48796" y="358252"/>
                  </a:lnTo>
                  <a:cubicBezTo>
                    <a:pt x="21847" y="358252"/>
                    <a:pt x="0" y="336405"/>
                    <a:pt x="0" y="309456"/>
                  </a:cubicBezTo>
                  <a:lnTo>
                    <a:pt x="0" y="48796"/>
                  </a:lnTo>
                  <a:cubicBezTo>
                    <a:pt x="0" y="21847"/>
                    <a:pt x="21847" y="0"/>
                    <a:pt x="48796" y="0"/>
                  </a:cubicBezTo>
                  <a:close/>
                </a:path>
              </a:pathLst>
            </a:custGeom>
            <a:solidFill>
              <a:srgbClr val="B09C4B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1224506" cy="415402"/>
            </a:xfrm>
            <a:prstGeom prst="rect">
              <a:avLst/>
            </a:prstGeom>
          </p:spPr>
          <p:txBody>
            <a:bodyPr lIns="15875" tIns="15875" rIns="15875" bIns="15875" rtlCol="0" anchor="ctr"/>
            <a:lstStyle/>
            <a:p>
              <a:pPr algn="ctr">
                <a:lnSpc>
                  <a:spcPts val="3084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4465293" y="9258300"/>
            <a:ext cx="562008" cy="685376"/>
          </a:xfrm>
          <a:custGeom>
            <a:avLst/>
            <a:gdLst/>
            <a:ahLst/>
            <a:cxnLst/>
            <a:rect l="l" t="t" r="r" b="b"/>
            <a:pathLst>
              <a:path w="562008" h="685376">
                <a:moveTo>
                  <a:pt x="0" y="0"/>
                </a:moveTo>
                <a:lnTo>
                  <a:pt x="562008" y="0"/>
                </a:lnTo>
                <a:lnTo>
                  <a:pt x="562008" y="685376"/>
                </a:lnTo>
                <a:lnTo>
                  <a:pt x="0" y="68537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0" name="TextBox 10"/>
          <p:cNvSpPr txBox="1"/>
          <p:nvPr/>
        </p:nvSpPr>
        <p:spPr>
          <a:xfrm>
            <a:off x="8422019" y="3086630"/>
            <a:ext cx="8144804" cy="2481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482"/>
              </a:lnSpc>
            </a:pPr>
            <a:r>
              <a:rPr lang="en-US" sz="7902" b="1" spc="197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CHOVATELSKÉ SETKÁNÍ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5328528" y="9407223"/>
            <a:ext cx="2253081" cy="455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8"/>
              </a:lnSpc>
            </a:pPr>
            <a:r>
              <a:rPr lang="en-US" sz="2699" b="1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HOLSTEIN.CZ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647381" y="5599784"/>
            <a:ext cx="4918442" cy="14002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841"/>
              </a:lnSpc>
              <a:spcBef>
                <a:spcPct val="0"/>
              </a:spcBef>
            </a:pPr>
            <a:r>
              <a:rPr lang="en-US" sz="7856" b="1" spc="76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NA SEČI</a:t>
            </a:r>
          </a:p>
        </p:txBody>
      </p:sp>
      <p:sp>
        <p:nvSpPr>
          <p:cNvPr id="13" name="Freeform 13"/>
          <p:cNvSpPr/>
          <p:nvPr/>
        </p:nvSpPr>
        <p:spPr>
          <a:xfrm>
            <a:off x="7001075" y="-3595318"/>
            <a:ext cx="11166832" cy="8919507"/>
          </a:xfrm>
          <a:custGeom>
            <a:avLst/>
            <a:gdLst/>
            <a:ahLst/>
            <a:cxnLst/>
            <a:rect l="l" t="t" r="r" b="b"/>
            <a:pathLst>
              <a:path w="11166832" h="8919507">
                <a:moveTo>
                  <a:pt x="0" y="0"/>
                </a:moveTo>
                <a:lnTo>
                  <a:pt x="11166831" y="0"/>
                </a:lnTo>
                <a:lnTo>
                  <a:pt x="11166831" y="8919507"/>
                </a:lnTo>
                <a:lnTo>
                  <a:pt x="0" y="891950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54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480322" y="1090581"/>
            <a:ext cx="2123166" cy="2589227"/>
          </a:xfrm>
          <a:custGeom>
            <a:avLst/>
            <a:gdLst/>
            <a:ahLst/>
            <a:cxnLst/>
            <a:rect l="l" t="t" r="r" b="b"/>
            <a:pathLst>
              <a:path w="2123166" h="2589227">
                <a:moveTo>
                  <a:pt x="0" y="0"/>
                </a:moveTo>
                <a:lnTo>
                  <a:pt x="2123166" y="0"/>
                </a:lnTo>
                <a:lnTo>
                  <a:pt x="2123166" y="2589227"/>
                </a:lnTo>
                <a:lnTo>
                  <a:pt x="0" y="2589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TextBox 3"/>
          <p:cNvSpPr txBox="1"/>
          <p:nvPr/>
        </p:nvSpPr>
        <p:spPr>
          <a:xfrm>
            <a:off x="914400" y="8763000"/>
            <a:ext cx="2391922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www.holstein.cz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458612" y="8763000"/>
            <a:ext cx="4922397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Chovatelské setkání na Seči 2024 </a:t>
            </a:r>
          </a:p>
        </p:txBody>
      </p:sp>
      <p:sp>
        <p:nvSpPr>
          <p:cNvPr id="5" name="AutoShape 5"/>
          <p:cNvSpPr/>
          <p:nvPr/>
        </p:nvSpPr>
        <p:spPr>
          <a:xfrm flipV="1">
            <a:off x="914400" y="8598987"/>
            <a:ext cx="16459200" cy="0"/>
          </a:xfrm>
          <a:prstGeom prst="line">
            <a:avLst/>
          </a:prstGeom>
          <a:ln w="9525" cap="flat">
            <a:solidFill>
              <a:srgbClr val="E2001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783604" y="8601277"/>
            <a:ext cx="874445" cy="1066397"/>
          </a:xfrm>
          <a:custGeom>
            <a:avLst/>
            <a:gdLst/>
            <a:ahLst/>
            <a:cxnLst/>
            <a:rect l="l" t="t" r="r" b="b"/>
            <a:pathLst>
              <a:path w="874445" h="1066397">
                <a:moveTo>
                  <a:pt x="0" y="0"/>
                </a:moveTo>
                <a:lnTo>
                  <a:pt x="874445" y="0"/>
                </a:lnTo>
                <a:lnTo>
                  <a:pt x="874445" y="1066396"/>
                </a:lnTo>
                <a:lnTo>
                  <a:pt x="0" y="10663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681037" cy="10426050"/>
            <a:chOff x="0" y="0"/>
            <a:chExt cx="201789" cy="30892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1789" cy="3089200"/>
            </a:xfrm>
            <a:custGeom>
              <a:avLst/>
              <a:gdLst/>
              <a:ahLst/>
              <a:cxnLst/>
              <a:rect l="l" t="t" r="r" b="b"/>
              <a:pathLst>
                <a:path w="201789" h="3089200">
                  <a:moveTo>
                    <a:pt x="0" y="0"/>
                  </a:moveTo>
                  <a:lnTo>
                    <a:pt x="201789" y="0"/>
                  </a:lnTo>
                  <a:lnTo>
                    <a:pt x="201789" y="3089200"/>
                  </a:lnTo>
                  <a:lnTo>
                    <a:pt x="0" y="3089200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201789" cy="3117775"/>
            </a:xfrm>
            <a:prstGeom prst="rect">
              <a:avLst/>
            </a:prstGeom>
          </p:spPr>
          <p:txBody>
            <a:bodyPr lIns="14111" tIns="14111" rIns="14111" bIns="14111" rtlCol="0" anchor="ctr"/>
            <a:lstStyle/>
            <a:p>
              <a:pPr algn="ctr">
                <a:lnSpc>
                  <a:spcPts val="2411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616151" y="1618823"/>
            <a:ext cx="17504348" cy="6783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58"/>
              </a:lnSpc>
            </a:pPr>
            <a:r>
              <a:rPr lang="en-US" sz="4027" b="1" spc="394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Nejlepší chovy dle celkové známky za exteriér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632100" y="2773131"/>
            <a:ext cx="17504348" cy="502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40"/>
              </a:lnSpc>
            </a:pPr>
            <a:r>
              <a:rPr lang="en-US" sz="3000" b="1" i="1" spc="29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Chovy</a:t>
            </a:r>
            <a:r>
              <a:rPr lang="en-US" sz="3000" b="1" i="1" spc="294" dirty="0">
                <a:solidFill>
                  <a:srgbClr val="1F82C0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sz="3000" b="1" i="1" spc="29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nad</a:t>
            </a:r>
            <a:r>
              <a:rPr lang="en-US" sz="3000" b="1" i="1" spc="29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50 </a:t>
            </a:r>
            <a:r>
              <a:rPr lang="en-US" sz="3000" b="1" i="1" spc="29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ks</a:t>
            </a:r>
            <a:r>
              <a:rPr lang="en-US" sz="3000" b="1" i="1" spc="29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sz="3000" b="1" i="1" spc="29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hodnocených</a:t>
            </a:r>
            <a:r>
              <a:rPr lang="en-US" sz="3000" b="1" i="1" spc="29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sz="3000" b="1" i="1" spc="29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plemenic</a:t>
            </a:r>
            <a:endParaRPr lang="en-US" sz="3000" b="1" i="1" spc="294" dirty="0">
              <a:solidFill>
                <a:schemeClr val="tx2">
                  <a:lumMod val="75000"/>
                </a:schemeClr>
              </a:solidFill>
              <a:latin typeface="Montserrat Bold Italics"/>
              <a:ea typeface="Montserrat Bold Italics"/>
              <a:cs typeface="Montserrat Bold Italics"/>
              <a:sym typeface="Montserrat Bold Italics"/>
            </a:endParaRPr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E7329BF3-C3AB-60B1-7D84-16E2F4157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135992"/>
              </p:ext>
            </p:extLst>
          </p:nvPr>
        </p:nvGraphicFramePr>
        <p:xfrm>
          <a:off x="1640732" y="3680831"/>
          <a:ext cx="13827864" cy="153219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36404">
                  <a:extLst>
                    <a:ext uri="{9D8B030D-6E8A-4147-A177-3AD203B41FA5}">
                      <a16:colId xmlns:a16="http://schemas.microsoft.com/office/drawing/2014/main" val="4103799175"/>
                    </a:ext>
                  </a:extLst>
                </a:gridCol>
                <a:gridCol w="5199713">
                  <a:extLst>
                    <a:ext uri="{9D8B030D-6E8A-4147-A177-3AD203B41FA5}">
                      <a16:colId xmlns:a16="http://schemas.microsoft.com/office/drawing/2014/main" val="3294430081"/>
                    </a:ext>
                  </a:extLst>
                </a:gridCol>
                <a:gridCol w="1162351">
                  <a:extLst>
                    <a:ext uri="{9D8B030D-6E8A-4147-A177-3AD203B41FA5}">
                      <a16:colId xmlns:a16="http://schemas.microsoft.com/office/drawing/2014/main" val="743344188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14208098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758520366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310791435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021819173"/>
                    </a:ext>
                  </a:extLst>
                </a:gridCol>
                <a:gridCol w="1295396">
                  <a:extLst>
                    <a:ext uri="{9D8B030D-6E8A-4147-A177-3AD203B41FA5}">
                      <a16:colId xmlns:a16="http://schemas.microsoft.com/office/drawing/2014/main" val="3901564283"/>
                    </a:ext>
                  </a:extLst>
                </a:gridCol>
              </a:tblGrid>
              <a:tr h="1532194"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POŘADÍ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CHOV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HODN. KS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MLÉČ. SÍLA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STAV. TĚLA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KONČETINY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VEMENO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5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CELKEM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710362"/>
                  </a:ext>
                </a:extLst>
              </a:tr>
            </a:tbl>
          </a:graphicData>
        </a:graphic>
      </p:graphicFrame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355F64A1-354B-758C-CCE1-723D59A72A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530154"/>
              </p:ext>
            </p:extLst>
          </p:nvPr>
        </p:nvGraphicFramePr>
        <p:xfrm>
          <a:off x="1640732" y="5240548"/>
          <a:ext cx="13827864" cy="75261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99606">
                  <a:extLst>
                    <a:ext uri="{9D8B030D-6E8A-4147-A177-3AD203B41FA5}">
                      <a16:colId xmlns:a16="http://schemas.microsoft.com/office/drawing/2014/main" val="144133629"/>
                    </a:ext>
                  </a:extLst>
                </a:gridCol>
                <a:gridCol w="5138170">
                  <a:extLst>
                    <a:ext uri="{9D8B030D-6E8A-4147-A177-3AD203B41FA5}">
                      <a16:colId xmlns:a16="http://schemas.microsoft.com/office/drawing/2014/main" val="2962517397"/>
                    </a:ext>
                  </a:extLst>
                </a:gridCol>
                <a:gridCol w="1151932">
                  <a:extLst>
                    <a:ext uri="{9D8B030D-6E8A-4147-A177-3AD203B41FA5}">
                      <a16:colId xmlns:a16="http://schemas.microsoft.com/office/drawing/2014/main" val="3565638603"/>
                    </a:ext>
                  </a:extLst>
                </a:gridCol>
                <a:gridCol w="1456560">
                  <a:extLst>
                    <a:ext uri="{9D8B030D-6E8A-4147-A177-3AD203B41FA5}">
                      <a16:colId xmlns:a16="http://schemas.microsoft.com/office/drawing/2014/main" val="2098451217"/>
                    </a:ext>
                  </a:extLst>
                </a:gridCol>
                <a:gridCol w="1225207">
                  <a:extLst>
                    <a:ext uri="{9D8B030D-6E8A-4147-A177-3AD203B41FA5}">
                      <a16:colId xmlns:a16="http://schemas.microsoft.com/office/drawing/2014/main" val="4178960055"/>
                    </a:ext>
                  </a:extLst>
                </a:gridCol>
                <a:gridCol w="1365593">
                  <a:extLst>
                    <a:ext uri="{9D8B030D-6E8A-4147-A177-3AD203B41FA5}">
                      <a16:colId xmlns:a16="http://schemas.microsoft.com/office/drawing/2014/main" val="101083538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71763838"/>
                    </a:ext>
                  </a:extLst>
                </a:gridCol>
                <a:gridCol w="1295396">
                  <a:extLst>
                    <a:ext uri="{9D8B030D-6E8A-4147-A177-3AD203B41FA5}">
                      <a16:colId xmlns:a16="http://schemas.microsoft.com/office/drawing/2014/main" val="3009815581"/>
                    </a:ext>
                  </a:extLst>
                </a:gridCol>
              </a:tblGrid>
              <a:tr h="7526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1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Agro, družstvo Záhoří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328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84,58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83,68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83,80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83,54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84,088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758388"/>
                  </a:ext>
                </a:extLst>
              </a:tr>
            </a:tbl>
          </a:graphicData>
        </a:graphic>
      </p:graphicFrame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10F5E401-9378-78B6-A415-5CD11FCEFB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831185"/>
              </p:ext>
            </p:extLst>
          </p:nvPr>
        </p:nvGraphicFramePr>
        <p:xfrm>
          <a:off x="1653024" y="6067906"/>
          <a:ext cx="13827865" cy="75261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99606">
                  <a:extLst>
                    <a:ext uri="{9D8B030D-6E8A-4147-A177-3AD203B41FA5}">
                      <a16:colId xmlns:a16="http://schemas.microsoft.com/office/drawing/2014/main" val="1828935459"/>
                    </a:ext>
                  </a:extLst>
                </a:gridCol>
                <a:gridCol w="5143570">
                  <a:extLst>
                    <a:ext uri="{9D8B030D-6E8A-4147-A177-3AD203B41FA5}">
                      <a16:colId xmlns:a16="http://schemas.microsoft.com/office/drawing/2014/main" val="313874173"/>
                    </a:ext>
                  </a:extLst>
                </a:gridCol>
                <a:gridCol w="1146531">
                  <a:extLst>
                    <a:ext uri="{9D8B030D-6E8A-4147-A177-3AD203B41FA5}">
                      <a16:colId xmlns:a16="http://schemas.microsoft.com/office/drawing/2014/main" val="2150971941"/>
                    </a:ext>
                  </a:extLst>
                </a:gridCol>
                <a:gridCol w="1424689">
                  <a:extLst>
                    <a:ext uri="{9D8B030D-6E8A-4147-A177-3AD203B41FA5}">
                      <a16:colId xmlns:a16="http://schemas.microsoft.com/office/drawing/2014/main" val="880022173"/>
                    </a:ext>
                  </a:extLst>
                </a:gridCol>
                <a:gridCol w="1257079">
                  <a:extLst>
                    <a:ext uri="{9D8B030D-6E8A-4147-A177-3AD203B41FA5}">
                      <a16:colId xmlns:a16="http://schemas.microsoft.com/office/drawing/2014/main" val="2523859652"/>
                    </a:ext>
                  </a:extLst>
                </a:gridCol>
                <a:gridCol w="1353301">
                  <a:extLst>
                    <a:ext uri="{9D8B030D-6E8A-4147-A177-3AD203B41FA5}">
                      <a16:colId xmlns:a16="http://schemas.microsoft.com/office/drawing/2014/main" val="2578557989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4237881753"/>
                    </a:ext>
                  </a:extLst>
                </a:gridCol>
                <a:gridCol w="1307689">
                  <a:extLst>
                    <a:ext uri="{9D8B030D-6E8A-4147-A177-3AD203B41FA5}">
                      <a16:colId xmlns:a16="http://schemas.microsoft.com/office/drawing/2014/main" val="3930486771"/>
                    </a:ext>
                  </a:extLst>
                </a:gridCol>
              </a:tblGrid>
              <a:tr h="7526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 2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Zemědělská spol. Ostřetín, </a:t>
                      </a:r>
                      <a:r>
                        <a:rPr lang="cs-CZ" sz="2400" dirty="0" err="1">
                          <a:effectLst/>
                          <a:latin typeface="Montserrat Classic Bold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a.s</a:t>
                      </a:r>
                      <a:endParaRPr lang="cs-CZ" sz="2400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83,04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81,78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81,69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82,13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82,139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210464"/>
                  </a:ext>
                </a:extLst>
              </a:tr>
            </a:tbl>
          </a:graphicData>
        </a:graphic>
      </p:graphicFrame>
      <p:graphicFrame>
        <p:nvGraphicFramePr>
          <p:cNvPr id="12" name="Tabulka 11">
            <a:extLst>
              <a:ext uri="{FF2B5EF4-FFF2-40B4-BE49-F238E27FC236}">
                <a16:creationId xmlns:a16="http://schemas.microsoft.com/office/drawing/2014/main" id="{9087447C-69FC-262A-8B68-72B354D1F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31621"/>
              </p:ext>
            </p:extLst>
          </p:nvPr>
        </p:nvGraphicFramePr>
        <p:xfrm>
          <a:off x="1653023" y="6877962"/>
          <a:ext cx="13806942" cy="73795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922265">
                  <a:extLst>
                    <a:ext uri="{9D8B030D-6E8A-4147-A177-3AD203B41FA5}">
                      <a16:colId xmlns:a16="http://schemas.microsoft.com/office/drawing/2014/main" val="2013990838"/>
                    </a:ext>
                  </a:extLst>
                </a:gridCol>
                <a:gridCol w="5120912">
                  <a:extLst>
                    <a:ext uri="{9D8B030D-6E8A-4147-A177-3AD203B41FA5}">
                      <a16:colId xmlns:a16="http://schemas.microsoft.com/office/drawing/2014/main" val="29043486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08403184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62455278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84425781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492456208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887277839"/>
                    </a:ext>
                  </a:extLst>
                </a:gridCol>
                <a:gridCol w="1286765">
                  <a:extLst>
                    <a:ext uri="{9D8B030D-6E8A-4147-A177-3AD203B41FA5}">
                      <a16:colId xmlns:a16="http://schemas.microsoft.com/office/drawing/2014/main" val="3288190249"/>
                    </a:ext>
                  </a:extLst>
                </a:gridCol>
              </a:tblGrid>
              <a:tr h="737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3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zemědělská, a.s. Chorušice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82,03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82,58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82,38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81,47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82,114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152175"/>
                  </a:ext>
                </a:extLst>
              </a:tr>
            </a:tbl>
          </a:graphicData>
        </a:graphic>
      </p:graphicFrame>
      <p:graphicFrame>
        <p:nvGraphicFramePr>
          <p:cNvPr id="13" name="Tabulka 12">
            <a:extLst>
              <a:ext uri="{FF2B5EF4-FFF2-40B4-BE49-F238E27FC236}">
                <a16:creationId xmlns:a16="http://schemas.microsoft.com/office/drawing/2014/main" id="{3A11D5F4-279A-E3D6-06D0-9C4B231FE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849604"/>
              </p:ext>
            </p:extLst>
          </p:nvPr>
        </p:nvGraphicFramePr>
        <p:xfrm>
          <a:off x="1632100" y="7672756"/>
          <a:ext cx="13827865" cy="73795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84685">
                  <a:extLst>
                    <a:ext uri="{9D8B030D-6E8A-4147-A177-3AD203B41FA5}">
                      <a16:colId xmlns:a16="http://schemas.microsoft.com/office/drawing/2014/main" val="2844039602"/>
                    </a:ext>
                  </a:extLst>
                </a:gridCol>
                <a:gridCol w="5179415">
                  <a:extLst>
                    <a:ext uri="{9D8B030D-6E8A-4147-A177-3AD203B41FA5}">
                      <a16:colId xmlns:a16="http://schemas.microsoft.com/office/drawing/2014/main" val="109281343"/>
                    </a:ext>
                  </a:extLst>
                </a:gridCol>
                <a:gridCol w="1117948">
                  <a:extLst>
                    <a:ext uri="{9D8B030D-6E8A-4147-A177-3AD203B41FA5}">
                      <a16:colId xmlns:a16="http://schemas.microsoft.com/office/drawing/2014/main" val="3056064430"/>
                    </a:ext>
                  </a:extLst>
                </a:gridCol>
                <a:gridCol w="1396652">
                  <a:extLst>
                    <a:ext uri="{9D8B030D-6E8A-4147-A177-3AD203B41FA5}">
                      <a16:colId xmlns:a16="http://schemas.microsoft.com/office/drawing/2014/main" val="4040091610"/>
                    </a:ext>
                  </a:extLst>
                </a:gridCol>
                <a:gridCol w="1288210">
                  <a:extLst>
                    <a:ext uri="{9D8B030D-6E8A-4147-A177-3AD203B41FA5}">
                      <a16:colId xmlns:a16="http://schemas.microsoft.com/office/drawing/2014/main" val="684246166"/>
                    </a:ext>
                  </a:extLst>
                </a:gridCol>
                <a:gridCol w="1378790">
                  <a:extLst>
                    <a:ext uri="{9D8B030D-6E8A-4147-A177-3AD203B41FA5}">
                      <a16:colId xmlns:a16="http://schemas.microsoft.com/office/drawing/2014/main" val="1826820749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754539488"/>
                    </a:ext>
                  </a:extLst>
                </a:gridCol>
                <a:gridCol w="1286765">
                  <a:extLst>
                    <a:ext uri="{9D8B030D-6E8A-4147-A177-3AD203B41FA5}">
                      <a16:colId xmlns:a16="http://schemas.microsoft.com/office/drawing/2014/main" val="534500426"/>
                    </a:ext>
                  </a:extLst>
                </a:gridCol>
              </a:tblGrid>
              <a:tr h="7379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4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ZD Krásná Hora nad </a:t>
                      </a:r>
                      <a:r>
                        <a:rPr lang="cs-CZ" sz="2400" dirty="0" err="1">
                          <a:effectLst/>
                          <a:latin typeface="Montserrat Classic Bold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Vlt</a:t>
                      </a:r>
                      <a:r>
                        <a:rPr lang="cs-CZ" sz="2400" dirty="0">
                          <a:effectLst/>
                          <a:latin typeface="Montserrat Classic Bold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a.s.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83,04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82,42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81,60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81,36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82,022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576743"/>
                  </a:ext>
                </a:extLst>
              </a:tr>
            </a:tbl>
          </a:graphicData>
        </a:graphic>
      </p:graphicFrame>
      <p:graphicFrame>
        <p:nvGraphicFramePr>
          <p:cNvPr id="14" name="Tabulka 13">
            <a:extLst>
              <a:ext uri="{FF2B5EF4-FFF2-40B4-BE49-F238E27FC236}">
                <a16:creationId xmlns:a16="http://schemas.microsoft.com/office/drawing/2014/main" id="{6B1CBAE4-2BF2-B4EA-864C-AE87631D3A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903210"/>
              </p:ext>
            </p:extLst>
          </p:nvPr>
        </p:nvGraphicFramePr>
        <p:xfrm>
          <a:off x="1653021" y="8452894"/>
          <a:ext cx="13827868" cy="68158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99607">
                  <a:extLst>
                    <a:ext uri="{9D8B030D-6E8A-4147-A177-3AD203B41FA5}">
                      <a16:colId xmlns:a16="http://schemas.microsoft.com/office/drawing/2014/main" val="3015095272"/>
                    </a:ext>
                  </a:extLst>
                </a:gridCol>
                <a:gridCol w="5143572">
                  <a:extLst>
                    <a:ext uri="{9D8B030D-6E8A-4147-A177-3AD203B41FA5}">
                      <a16:colId xmlns:a16="http://schemas.microsoft.com/office/drawing/2014/main" val="343914943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75384343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141506684"/>
                    </a:ext>
                  </a:extLst>
                </a:gridCol>
                <a:gridCol w="1313700">
                  <a:extLst>
                    <a:ext uri="{9D8B030D-6E8A-4147-A177-3AD203B41FA5}">
                      <a16:colId xmlns:a16="http://schemas.microsoft.com/office/drawing/2014/main" val="739977185"/>
                    </a:ext>
                  </a:extLst>
                </a:gridCol>
                <a:gridCol w="1353300">
                  <a:extLst>
                    <a:ext uri="{9D8B030D-6E8A-4147-A177-3AD203B41FA5}">
                      <a16:colId xmlns:a16="http://schemas.microsoft.com/office/drawing/2014/main" val="1368574149"/>
                    </a:ext>
                  </a:extLst>
                </a:gridCol>
                <a:gridCol w="1328468">
                  <a:extLst>
                    <a:ext uri="{9D8B030D-6E8A-4147-A177-3AD203B41FA5}">
                      <a16:colId xmlns:a16="http://schemas.microsoft.com/office/drawing/2014/main" val="520096734"/>
                    </a:ext>
                  </a:extLst>
                </a:gridCol>
                <a:gridCol w="1274621">
                  <a:extLst>
                    <a:ext uri="{9D8B030D-6E8A-4147-A177-3AD203B41FA5}">
                      <a16:colId xmlns:a16="http://schemas.microsoft.com/office/drawing/2014/main" val="2105037171"/>
                    </a:ext>
                  </a:extLst>
                </a:gridCol>
              </a:tblGrid>
              <a:tr h="681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5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Farma Hole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i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i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82,42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i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83,20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i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81,10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i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81,14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i="0" dirty="0">
                          <a:effectLst/>
                          <a:latin typeface="Montserrat Classic" panose="020B0604020202020204" charset="-18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81,837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45674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480322" y="1090581"/>
            <a:ext cx="2123166" cy="2589227"/>
          </a:xfrm>
          <a:custGeom>
            <a:avLst/>
            <a:gdLst/>
            <a:ahLst/>
            <a:cxnLst/>
            <a:rect l="l" t="t" r="r" b="b"/>
            <a:pathLst>
              <a:path w="2123166" h="2589227">
                <a:moveTo>
                  <a:pt x="0" y="0"/>
                </a:moveTo>
                <a:lnTo>
                  <a:pt x="2123166" y="0"/>
                </a:lnTo>
                <a:lnTo>
                  <a:pt x="2123166" y="2589227"/>
                </a:lnTo>
                <a:lnTo>
                  <a:pt x="0" y="2589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TextBox 3"/>
          <p:cNvSpPr txBox="1"/>
          <p:nvPr/>
        </p:nvSpPr>
        <p:spPr>
          <a:xfrm>
            <a:off x="914400" y="8763000"/>
            <a:ext cx="2391922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www.holstein.cz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458612" y="8763000"/>
            <a:ext cx="4922397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Chovatelské setkání na Seči 2024 </a:t>
            </a:r>
          </a:p>
        </p:txBody>
      </p:sp>
      <p:sp>
        <p:nvSpPr>
          <p:cNvPr id="5" name="AutoShape 5"/>
          <p:cNvSpPr/>
          <p:nvPr/>
        </p:nvSpPr>
        <p:spPr>
          <a:xfrm flipV="1">
            <a:off x="914400" y="8598987"/>
            <a:ext cx="16459200" cy="0"/>
          </a:xfrm>
          <a:prstGeom prst="line">
            <a:avLst/>
          </a:prstGeom>
          <a:ln w="9525" cap="flat">
            <a:solidFill>
              <a:srgbClr val="E2001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7373600" y="8628369"/>
            <a:ext cx="710639" cy="866633"/>
          </a:xfrm>
          <a:custGeom>
            <a:avLst/>
            <a:gdLst/>
            <a:ahLst/>
            <a:cxnLst/>
            <a:rect l="l" t="t" r="r" b="b"/>
            <a:pathLst>
              <a:path w="710639" h="866633">
                <a:moveTo>
                  <a:pt x="0" y="0"/>
                </a:moveTo>
                <a:lnTo>
                  <a:pt x="710639" y="0"/>
                </a:lnTo>
                <a:lnTo>
                  <a:pt x="710639" y="866632"/>
                </a:lnTo>
                <a:lnTo>
                  <a:pt x="0" y="8666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681037" cy="10287000"/>
            <a:chOff x="0" y="0"/>
            <a:chExt cx="201789" cy="3048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1789" cy="3048000"/>
            </a:xfrm>
            <a:custGeom>
              <a:avLst/>
              <a:gdLst/>
              <a:ahLst/>
              <a:cxnLst/>
              <a:rect l="l" t="t" r="r" b="b"/>
              <a:pathLst>
                <a:path w="201789" h="3048000">
                  <a:moveTo>
                    <a:pt x="0" y="0"/>
                  </a:moveTo>
                  <a:lnTo>
                    <a:pt x="201789" y="0"/>
                  </a:lnTo>
                  <a:lnTo>
                    <a:pt x="201789" y="3048000"/>
                  </a:lnTo>
                  <a:lnTo>
                    <a:pt x="0" y="3048000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201789" cy="3076575"/>
            </a:xfrm>
            <a:prstGeom prst="rect">
              <a:avLst/>
            </a:prstGeom>
          </p:spPr>
          <p:txBody>
            <a:bodyPr lIns="14111" tIns="14111" rIns="14111" bIns="14111" rtlCol="0" anchor="ctr"/>
            <a:lstStyle/>
            <a:p>
              <a:pPr algn="ctr">
                <a:lnSpc>
                  <a:spcPts val="2411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914400" y="1419225"/>
            <a:ext cx="16282042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0"/>
              </a:lnSpc>
              <a:spcBef>
                <a:spcPct val="0"/>
              </a:spcBef>
            </a:pPr>
            <a:r>
              <a:rPr lang="en-US" sz="4166" b="1" spc="408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Soutěž</a:t>
            </a:r>
            <a:r>
              <a:rPr lang="en-US" sz="4166" b="1" spc="408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o </a:t>
            </a:r>
            <a:r>
              <a:rPr lang="en-US" sz="4166" b="1" spc="408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krávu</a:t>
            </a:r>
            <a:r>
              <a:rPr lang="en-US" sz="4166" b="1" spc="408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s </a:t>
            </a:r>
            <a:r>
              <a:rPr lang="en-US" sz="4166" b="1" spc="408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nejvyšší</a:t>
            </a:r>
            <a:r>
              <a:rPr lang="en-US" sz="4166" b="1" spc="408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166" b="1" spc="408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produkcí</a:t>
            </a:r>
            <a:r>
              <a:rPr lang="en-US" sz="4166" b="1" spc="408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T+B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905000" y="2352581"/>
            <a:ext cx="12997240" cy="415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49"/>
              </a:lnSpc>
            </a:pPr>
            <a:r>
              <a:rPr lang="en-US" sz="2800" b="1" i="1" spc="24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Nejlepší</a:t>
            </a:r>
            <a:r>
              <a:rPr lang="en-US" sz="2800" b="1" i="1" spc="24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sz="2800" b="1" i="1" spc="24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prvotelky</a:t>
            </a:r>
            <a:endParaRPr lang="en-US" sz="2800" b="1" i="1" spc="244" dirty="0">
              <a:solidFill>
                <a:schemeClr val="tx2">
                  <a:lumMod val="75000"/>
                </a:schemeClr>
              </a:solidFill>
              <a:latin typeface="Montserrat Bold Italics"/>
              <a:ea typeface="Montserrat Bold Italics"/>
              <a:cs typeface="Montserrat Bold Italics"/>
              <a:sym typeface="Montserrat Bold Italic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917290" y="5885680"/>
            <a:ext cx="12997240" cy="415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49"/>
              </a:lnSpc>
            </a:pPr>
            <a:r>
              <a:rPr lang="en-US" sz="2800" b="1" i="1" spc="24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Nejlepší</a:t>
            </a:r>
            <a:r>
              <a:rPr lang="en-US" sz="2800" b="1" i="1" spc="24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sz="2800" b="1" i="1" spc="24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krávy</a:t>
            </a:r>
            <a:r>
              <a:rPr lang="en-US" sz="2800" b="1" i="1" spc="24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sz="2800" b="1" i="1" spc="24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na</a:t>
            </a:r>
            <a:r>
              <a:rPr lang="en-US" sz="2800" b="1" i="1" spc="24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2. a </a:t>
            </a:r>
            <a:r>
              <a:rPr lang="en-US" sz="2800" b="1" i="1" spc="24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vyšší</a:t>
            </a:r>
            <a:r>
              <a:rPr lang="en-US" sz="2800" b="1" i="1" spc="24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sz="2800" b="1" i="1" spc="24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laktaci</a:t>
            </a:r>
            <a:endParaRPr lang="en-US" sz="2800" b="1" i="1" spc="244" dirty="0">
              <a:solidFill>
                <a:schemeClr val="tx2">
                  <a:lumMod val="75000"/>
                </a:schemeClr>
              </a:solidFill>
              <a:latin typeface="Montserrat Bold Italics"/>
              <a:ea typeface="Montserrat Bold Italics"/>
              <a:cs typeface="Montserrat Bold Italics"/>
              <a:sym typeface="Montserrat Bold Italics"/>
            </a:endParaRPr>
          </a:p>
        </p:txBody>
      </p:sp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2060619C-E31A-EC11-A1C4-0F739904A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21440"/>
              </p:ext>
            </p:extLst>
          </p:nvPr>
        </p:nvGraphicFramePr>
        <p:xfrm>
          <a:off x="1423218" y="2966253"/>
          <a:ext cx="16102781" cy="2528912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82647">
                  <a:extLst>
                    <a:ext uri="{9D8B030D-6E8A-4147-A177-3AD203B41FA5}">
                      <a16:colId xmlns:a16="http://schemas.microsoft.com/office/drawing/2014/main" val="2030533697"/>
                    </a:ext>
                  </a:extLst>
                </a:gridCol>
                <a:gridCol w="2063121">
                  <a:extLst>
                    <a:ext uri="{9D8B030D-6E8A-4147-A177-3AD203B41FA5}">
                      <a16:colId xmlns:a16="http://schemas.microsoft.com/office/drawing/2014/main" val="2606081836"/>
                    </a:ext>
                  </a:extLst>
                </a:gridCol>
                <a:gridCol w="1465208">
                  <a:extLst>
                    <a:ext uri="{9D8B030D-6E8A-4147-A177-3AD203B41FA5}">
                      <a16:colId xmlns:a16="http://schemas.microsoft.com/office/drawing/2014/main" val="3881914814"/>
                    </a:ext>
                  </a:extLst>
                </a:gridCol>
                <a:gridCol w="2876406">
                  <a:extLst>
                    <a:ext uri="{9D8B030D-6E8A-4147-A177-3AD203B41FA5}">
                      <a16:colId xmlns:a16="http://schemas.microsoft.com/office/drawing/2014/main" val="315834372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773222271"/>
                    </a:ext>
                  </a:extLst>
                </a:gridCol>
                <a:gridCol w="10411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3884">
                  <a:extLst>
                    <a:ext uri="{9D8B030D-6E8A-4147-A177-3AD203B41FA5}">
                      <a16:colId xmlns:a16="http://schemas.microsoft.com/office/drawing/2014/main" val="1809009376"/>
                    </a:ext>
                  </a:extLst>
                </a:gridCol>
                <a:gridCol w="974146">
                  <a:extLst>
                    <a:ext uri="{9D8B030D-6E8A-4147-A177-3AD203B41FA5}">
                      <a16:colId xmlns:a16="http://schemas.microsoft.com/office/drawing/2014/main" val="3019025426"/>
                    </a:ext>
                  </a:extLst>
                </a:gridCol>
                <a:gridCol w="1014006">
                  <a:extLst>
                    <a:ext uri="{9D8B030D-6E8A-4147-A177-3AD203B41FA5}">
                      <a16:colId xmlns:a16="http://schemas.microsoft.com/office/drawing/2014/main" val="2161617691"/>
                    </a:ext>
                  </a:extLst>
                </a:gridCol>
                <a:gridCol w="974146">
                  <a:extLst>
                    <a:ext uri="{9D8B030D-6E8A-4147-A177-3AD203B41FA5}">
                      <a16:colId xmlns:a16="http://schemas.microsoft.com/office/drawing/2014/main" val="1444912831"/>
                    </a:ext>
                  </a:extLst>
                </a:gridCol>
                <a:gridCol w="1057054">
                  <a:extLst>
                    <a:ext uri="{9D8B030D-6E8A-4147-A177-3AD203B41FA5}">
                      <a16:colId xmlns:a16="http://schemas.microsoft.com/office/drawing/2014/main" val="269723716"/>
                    </a:ext>
                  </a:extLst>
                </a:gridCol>
                <a:gridCol w="105705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639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POŘ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UŠNÍ ČÍSLO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JMÉNO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CHOVATEL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OTEC</a:t>
                      </a:r>
                      <a:endParaRPr lang="cs-CZ" sz="2000" dirty="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POŘ.L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err="1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Mkg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T%</a:t>
                      </a:r>
                      <a:endParaRPr lang="cs-CZ" sz="2000" dirty="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err="1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Tkg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B%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err="1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Bkg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chemeClr val="bg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T+B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145714"/>
                  </a:ext>
                </a:extLst>
              </a:tr>
              <a:tr h="6465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1.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448374-952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 Bold"/>
                        </a:rPr>
                        <a:t>ZS Kratonohy a.s.</a:t>
                      </a:r>
                      <a:endParaRPr lang="cs-CZ" sz="2000">
                        <a:effectLst/>
                        <a:latin typeface="Montserrat Classic Bold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DUKE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16.704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4,35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726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3,78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631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1.357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0412"/>
                  </a:ext>
                </a:extLst>
              </a:tr>
              <a:tr h="617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2.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627521-921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err="1">
                          <a:effectLst/>
                          <a:latin typeface="Montserrat Classic Bold"/>
                        </a:rPr>
                        <a:t>Týnice</a:t>
                      </a:r>
                      <a:r>
                        <a:rPr lang="cs-CZ" sz="2000" dirty="0">
                          <a:effectLst/>
                          <a:latin typeface="Montserrat Classic Bold"/>
                        </a:rPr>
                        <a:t>, s.r.o.</a:t>
                      </a:r>
                      <a:endParaRPr lang="cs-CZ" sz="2000">
                        <a:effectLst/>
                        <a:latin typeface="Montserrat Classic Bold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MAKER</a:t>
                      </a:r>
                      <a:endParaRPr lang="cs-CZ" sz="2000" dirty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18.646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3,42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638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3,31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617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1.255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0252"/>
                  </a:ext>
                </a:extLst>
              </a:tr>
              <a:tr h="625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3.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448409-952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 Bold"/>
                        </a:rPr>
                        <a:t>ZS Kratonohy a.s.</a:t>
                      </a:r>
                      <a:endParaRPr lang="cs-CZ" sz="2000">
                        <a:effectLst/>
                        <a:latin typeface="Montserrat Classic Bold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BARDO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16.531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4,00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661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3,52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582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1.243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498610"/>
                  </a:ext>
                </a:extLst>
              </a:tr>
            </a:tbl>
          </a:graphicData>
        </a:graphic>
      </p:graphicFrame>
      <p:graphicFrame>
        <p:nvGraphicFramePr>
          <p:cNvPr id="12" name="Tabulka 11">
            <a:extLst>
              <a:ext uri="{FF2B5EF4-FFF2-40B4-BE49-F238E27FC236}">
                <a16:creationId xmlns:a16="http://schemas.microsoft.com/office/drawing/2014/main" id="{0FBA16AC-9514-8E29-A0A5-5DEAFBF2AE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035165"/>
              </p:ext>
            </p:extLst>
          </p:nvPr>
        </p:nvGraphicFramePr>
        <p:xfrm>
          <a:off x="1423218" y="6691950"/>
          <a:ext cx="15950381" cy="2528912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92969">
                  <a:extLst>
                    <a:ext uri="{9D8B030D-6E8A-4147-A177-3AD203B41FA5}">
                      <a16:colId xmlns:a16="http://schemas.microsoft.com/office/drawing/2014/main" val="2008195576"/>
                    </a:ext>
                  </a:extLst>
                </a:gridCol>
                <a:gridCol w="1734735">
                  <a:extLst>
                    <a:ext uri="{9D8B030D-6E8A-4147-A177-3AD203B41FA5}">
                      <a16:colId xmlns:a16="http://schemas.microsoft.com/office/drawing/2014/main" val="3458794300"/>
                    </a:ext>
                  </a:extLst>
                </a:gridCol>
                <a:gridCol w="2571684">
                  <a:extLst>
                    <a:ext uri="{9D8B030D-6E8A-4147-A177-3AD203B41FA5}">
                      <a16:colId xmlns:a16="http://schemas.microsoft.com/office/drawing/2014/main" val="3393492534"/>
                    </a:ext>
                  </a:extLst>
                </a:gridCol>
                <a:gridCol w="2624094">
                  <a:extLst>
                    <a:ext uri="{9D8B030D-6E8A-4147-A177-3AD203B41FA5}">
                      <a16:colId xmlns:a16="http://schemas.microsoft.com/office/drawing/2014/main" val="1880756947"/>
                    </a:ext>
                  </a:extLst>
                </a:gridCol>
                <a:gridCol w="1744925">
                  <a:extLst>
                    <a:ext uri="{9D8B030D-6E8A-4147-A177-3AD203B41FA5}">
                      <a16:colId xmlns:a16="http://schemas.microsoft.com/office/drawing/2014/main" val="2686235015"/>
                    </a:ext>
                  </a:extLst>
                </a:gridCol>
                <a:gridCol w="919375">
                  <a:extLst>
                    <a:ext uri="{9D8B030D-6E8A-4147-A177-3AD203B41FA5}">
                      <a16:colId xmlns:a16="http://schemas.microsoft.com/office/drawing/2014/main" val="558257121"/>
                    </a:ext>
                  </a:extLst>
                </a:gridCol>
                <a:gridCol w="1046970">
                  <a:extLst>
                    <a:ext uri="{9D8B030D-6E8A-4147-A177-3AD203B41FA5}">
                      <a16:colId xmlns:a16="http://schemas.microsoft.com/office/drawing/2014/main" val="1862791600"/>
                    </a:ext>
                  </a:extLst>
                </a:gridCol>
                <a:gridCol w="964930">
                  <a:extLst>
                    <a:ext uri="{9D8B030D-6E8A-4147-A177-3AD203B41FA5}">
                      <a16:colId xmlns:a16="http://schemas.microsoft.com/office/drawing/2014/main" val="528123282"/>
                    </a:ext>
                  </a:extLst>
                </a:gridCol>
                <a:gridCol w="890707">
                  <a:extLst>
                    <a:ext uri="{9D8B030D-6E8A-4147-A177-3AD203B41FA5}">
                      <a16:colId xmlns:a16="http://schemas.microsoft.com/office/drawing/2014/main" val="1329190823"/>
                    </a:ext>
                  </a:extLst>
                </a:gridCol>
                <a:gridCol w="886664">
                  <a:extLst>
                    <a:ext uri="{9D8B030D-6E8A-4147-A177-3AD203B41FA5}">
                      <a16:colId xmlns:a16="http://schemas.microsoft.com/office/drawing/2014/main" val="1463405302"/>
                    </a:ext>
                  </a:extLst>
                </a:gridCol>
                <a:gridCol w="886664">
                  <a:extLst>
                    <a:ext uri="{9D8B030D-6E8A-4147-A177-3AD203B41FA5}">
                      <a16:colId xmlns:a16="http://schemas.microsoft.com/office/drawing/2014/main" val="144033392"/>
                    </a:ext>
                  </a:extLst>
                </a:gridCol>
                <a:gridCol w="88666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567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POŘ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UŠNÍ ČÍSLO</a:t>
                      </a:r>
                      <a:endParaRPr lang="cs-CZ" sz="2000" dirty="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JMÉNO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CHOVATEL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OTEC</a:t>
                      </a:r>
                      <a:endParaRPr lang="cs-CZ" sz="2000" dirty="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POŘ.L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err="1">
                          <a:solidFill>
                            <a:schemeClr val="bg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Mkg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T%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err="1">
                          <a:solidFill>
                            <a:schemeClr val="bg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Tkg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B%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err="1">
                          <a:solidFill>
                            <a:schemeClr val="bg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Bkg</a:t>
                      </a:r>
                      <a:endParaRPr lang="cs-CZ" sz="2000">
                        <a:solidFill>
                          <a:schemeClr val="bg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chemeClr val="bg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T+B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856873"/>
                  </a:ext>
                </a:extLst>
              </a:tr>
              <a:tr h="5939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  376896-952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cs-CZ" sz="18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ZD Dobruška a.s.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HOTLINE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4.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22.562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3,61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815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3,11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702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1.517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625060"/>
                  </a:ext>
                </a:extLst>
              </a:tr>
              <a:tr h="62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2.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  468442-921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cs-CZ" sz="18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VOD Zdislavice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MASTROLILI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2.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20.069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3,81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765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3,65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733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1.498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65844"/>
                  </a:ext>
                </a:extLst>
              </a:tr>
              <a:tr h="746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3.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  324931-953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OSTRETIN </a:t>
                      </a:r>
                      <a:r>
                        <a:rPr lang="cs-CZ" sz="16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LORIOTKA 23</a:t>
                      </a:r>
                      <a:endParaRPr lang="cs-CZ" sz="1600" b="1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ZS Ostřetín, a.s.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MARDI GRAS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4.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20.215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3,99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806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3,42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691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1.497</a:t>
                      </a: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19317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480322" y="1090581"/>
            <a:ext cx="2123166" cy="2589227"/>
          </a:xfrm>
          <a:custGeom>
            <a:avLst/>
            <a:gdLst/>
            <a:ahLst/>
            <a:cxnLst/>
            <a:rect l="l" t="t" r="r" b="b"/>
            <a:pathLst>
              <a:path w="2123166" h="2589227">
                <a:moveTo>
                  <a:pt x="0" y="0"/>
                </a:moveTo>
                <a:lnTo>
                  <a:pt x="2123166" y="0"/>
                </a:lnTo>
                <a:lnTo>
                  <a:pt x="2123166" y="2589227"/>
                </a:lnTo>
                <a:lnTo>
                  <a:pt x="0" y="2589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TextBox 3"/>
          <p:cNvSpPr txBox="1"/>
          <p:nvPr/>
        </p:nvSpPr>
        <p:spPr>
          <a:xfrm>
            <a:off x="914400" y="8763000"/>
            <a:ext cx="2391922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www.holstein.cz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466020" y="8763000"/>
            <a:ext cx="4907580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Chovatelské setkání na Seči 2023 </a:t>
            </a:r>
          </a:p>
        </p:txBody>
      </p:sp>
      <p:sp>
        <p:nvSpPr>
          <p:cNvPr id="5" name="AutoShape 5"/>
          <p:cNvSpPr/>
          <p:nvPr/>
        </p:nvSpPr>
        <p:spPr>
          <a:xfrm flipV="1">
            <a:off x="914400" y="8733472"/>
            <a:ext cx="16459200" cy="0"/>
          </a:xfrm>
          <a:prstGeom prst="line">
            <a:avLst/>
          </a:prstGeom>
          <a:ln w="9525" cap="flat">
            <a:solidFill>
              <a:srgbClr val="E2001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3B30B-2FDC-52D7-52B7-2A0F6F84A9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B8EAEFE-B33D-2742-8008-4C67180E08E9}"/>
              </a:ext>
            </a:extLst>
          </p:cNvPr>
          <p:cNvGrpSpPr/>
          <p:nvPr/>
        </p:nvGrpSpPr>
        <p:grpSpPr>
          <a:xfrm>
            <a:off x="0" y="-117705"/>
            <a:ext cx="708106" cy="10404705"/>
            <a:chOff x="0" y="0"/>
            <a:chExt cx="201789" cy="2965026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513FF6A-8905-59BE-C69C-725795875DFB}"/>
                </a:ext>
              </a:extLst>
            </p:cNvPr>
            <p:cNvSpPr/>
            <p:nvPr/>
          </p:nvSpPr>
          <p:spPr>
            <a:xfrm>
              <a:off x="0" y="0"/>
              <a:ext cx="201789" cy="2965026"/>
            </a:xfrm>
            <a:custGeom>
              <a:avLst/>
              <a:gdLst/>
              <a:ahLst/>
              <a:cxnLst/>
              <a:rect l="l" t="t" r="r" b="b"/>
              <a:pathLst>
                <a:path w="201789" h="2965026">
                  <a:moveTo>
                    <a:pt x="0" y="0"/>
                  </a:moveTo>
                  <a:lnTo>
                    <a:pt x="201789" y="0"/>
                  </a:lnTo>
                  <a:lnTo>
                    <a:pt x="201789" y="2965026"/>
                  </a:lnTo>
                  <a:lnTo>
                    <a:pt x="0" y="2965026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B919DA9-7D9C-D70C-1C9C-1BD16FDCC0E8}"/>
                </a:ext>
              </a:extLst>
            </p:cNvPr>
            <p:cNvSpPr txBox="1"/>
            <p:nvPr/>
          </p:nvSpPr>
          <p:spPr>
            <a:xfrm>
              <a:off x="0" y="-28575"/>
              <a:ext cx="201789" cy="2993601"/>
            </a:xfrm>
            <a:prstGeom prst="rect">
              <a:avLst/>
            </a:prstGeom>
          </p:spPr>
          <p:txBody>
            <a:bodyPr lIns="14672" tIns="14672" rIns="14672" bIns="14672" rtlCol="0" anchor="ctr"/>
            <a:lstStyle/>
            <a:p>
              <a:pPr algn="ctr">
                <a:lnSpc>
                  <a:spcPts val="2506"/>
                </a:lnSpc>
              </a:pPr>
              <a:endParaRPr/>
            </a:p>
          </p:txBody>
        </p:sp>
      </p:grpSp>
      <p:sp>
        <p:nvSpPr>
          <p:cNvPr id="5" name="Freeform 5">
            <a:extLst>
              <a:ext uri="{FF2B5EF4-FFF2-40B4-BE49-F238E27FC236}">
                <a16:creationId xmlns:a16="http://schemas.microsoft.com/office/drawing/2014/main" id="{AF9B95EC-4B4B-6164-FE25-D58347B65A5F}"/>
              </a:ext>
            </a:extLst>
          </p:cNvPr>
          <p:cNvSpPr/>
          <p:nvPr/>
        </p:nvSpPr>
        <p:spPr>
          <a:xfrm>
            <a:off x="16802100" y="8675994"/>
            <a:ext cx="738884" cy="901078"/>
          </a:xfrm>
          <a:custGeom>
            <a:avLst/>
            <a:gdLst/>
            <a:ahLst/>
            <a:cxnLst/>
            <a:rect l="l" t="t" r="r" b="b"/>
            <a:pathLst>
              <a:path w="738884" h="901078">
                <a:moveTo>
                  <a:pt x="0" y="0"/>
                </a:moveTo>
                <a:lnTo>
                  <a:pt x="738884" y="0"/>
                </a:lnTo>
                <a:lnTo>
                  <a:pt x="738884" y="901078"/>
                </a:lnTo>
                <a:lnTo>
                  <a:pt x="0" y="9010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1F88A2C0-5F09-9C3B-C168-67BCD3B19ACF}"/>
              </a:ext>
            </a:extLst>
          </p:cNvPr>
          <p:cNvSpPr txBox="1"/>
          <p:nvPr/>
        </p:nvSpPr>
        <p:spPr>
          <a:xfrm>
            <a:off x="950744" y="1254315"/>
            <a:ext cx="16929198" cy="1553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54"/>
              </a:lnSpc>
              <a:spcBef>
                <a:spcPct val="0"/>
              </a:spcBef>
            </a:pP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Soutěž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o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podnik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s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nejvyšší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produkcí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T + B </a:t>
            </a:r>
          </a:p>
          <a:p>
            <a:pPr algn="ctr">
              <a:lnSpc>
                <a:spcPts val="6254"/>
              </a:lnSpc>
              <a:spcBef>
                <a:spcPct val="0"/>
              </a:spcBef>
            </a:pP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celoživotní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užitkovostí</a:t>
            </a:r>
            <a:endParaRPr lang="en-US" sz="4532" b="1" spc="444" dirty="0">
              <a:solidFill>
                <a:srgbClr val="032757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898AC999-9159-989D-D4EE-01BBFE3841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461450"/>
              </p:ext>
            </p:extLst>
          </p:nvPr>
        </p:nvGraphicFramePr>
        <p:xfrm>
          <a:off x="1066800" y="3162300"/>
          <a:ext cx="16928700" cy="70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1758093195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4214336967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84868492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7818162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660994758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91831421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2300245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6349729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0580892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41746798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97685669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939505534"/>
                    </a:ext>
                  </a:extLst>
                </a:gridCol>
                <a:gridCol w="850500">
                  <a:extLst>
                    <a:ext uri="{9D8B030D-6E8A-4147-A177-3AD203B41FA5}">
                      <a16:colId xmlns:a16="http://schemas.microsoft.com/office/drawing/2014/main" val="2197406307"/>
                    </a:ext>
                  </a:extLst>
                </a:gridCol>
              </a:tblGrid>
              <a:tr h="70304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POŘ</a:t>
                      </a: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CHOVATEL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KRAJ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9087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err="1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Mkg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T%</a:t>
                      </a:r>
                      <a:endParaRPr lang="cs-CZ" sz="2000" b="1" i="0" u="none" strike="noStrike" dirty="0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err="1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Tkg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B%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err="1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Bkg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T+B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POŘ T+B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KRAV CU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CU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POŘ CU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KOEF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02465"/>
                  </a:ext>
                </a:extLst>
              </a:tr>
            </a:tbl>
          </a:graphicData>
        </a:graphic>
      </p:graphicFrame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BC480580-9B82-D372-E954-B4FCB7B6E0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115125"/>
              </p:ext>
            </p:extLst>
          </p:nvPr>
        </p:nvGraphicFramePr>
        <p:xfrm>
          <a:off x="1061386" y="3903440"/>
          <a:ext cx="16929197" cy="70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1214">
                  <a:extLst>
                    <a:ext uri="{9D8B030D-6E8A-4147-A177-3AD203B41FA5}">
                      <a16:colId xmlns:a16="http://schemas.microsoft.com/office/drawing/2014/main" val="43593051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795718469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39035302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93101505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7790956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60446531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14941781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76560231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88715541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098271724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62926088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30727963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789048902"/>
                    </a:ext>
                  </a:extLst>
                </a:gridCol>
                <a:gridCol w="845583">
                  <a:extLst>
                    <a:ext uri="{9D8B030D-6E8A-4147-A177-3AD203B41FA5}">
                      <a16:colId xmlns:a16="http://schemas.microsoft.com/office/drawing/2014/main" val="2823195177"/>
                    </a:ext>
                  </a:extLst>
                </a:gridCol>
              </a:tblGrid>
              <a:tr h="70304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ZERAS, A.S.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VYSOČINA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13.441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3,62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487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3,34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450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937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1.543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28.032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14,1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358915"/>
                  </a:ext>
                </a:extLst>
              </a:tr>
            </a:tbl>
          </a:graphicData>
        </a:graphic>
      </p:graphicFrame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EA53E5D8-8AAD-C993-3EA0-2181E77C9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137499"/>
              </p:ext>
            </p:extLst>
          </p:nvPr>
        </p:nvGraphicFramePr>
        <p:xfrm>
          <a:off x="1066801" y="4644580"/>
          <a:ext cx="16966553" cy="699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8466">
                  <a:extLst>
                    <a:ext uri="{9D8B030D-6E8A-4147-A177-3AD203B41FA5}">
                      <a16:colId xmlns:a16="http://schemas.microsoft.com/office/drawing/2014/main" val="43593051"/>
                    </a:ext>
                  </a:extLst>
                </a:gridCol>
                <a:gridCol w="4343024">
                  <a:extLst>
                    <a:ext uri="{9D8B030D-6E8A-4147-A177-3AD203B41FA5}">
                      <a16:colId xmlns:a16="http://schemas.microsoft.com/office/drawing/2014/main" val="2795718469"/>
                    </a:ext>
                  </a:extLst>
                </a:gridCol>
                <a:gridCol w="2654710">
                  <a:extLst>
                    <a:ext uri="{9D8B030D-6E8A-4147-A177-3AD203B41FA5}">
                      <a16:colId xmlns:a16="http://schemas.microsoft.com/office/drawing/2014/main" val="3903530200"/>
                    </a:ext>
                  </a:extLst>
                </a:gridCol>
                <a:gridCol w="990735">
                  <a:extLst>
                    <a:ext uri="{9D8B030D-6E8A-4147-A177-3AD203B41FA5}">
                      <a16:colId xmlns:a16="http://schemas.microsoft.com/office/drawing/2014/main" val="2931015059"/>
                    </a:ext>
                  </a:extLst>
                </a:gridCol>
                <a:gridCol w="914265">
                  <a:extLst>
                    <a:ext uri="{9D8B030D-6E8A-4147-A177-3AD203B41FA5}">
                      <a16:colId xmlns:a16="http://schemas.microsoft.com/office/drawing/2014/main" val="137790956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60446531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14941781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765602310"/>
                    </a:ext>
                  </a:extLst>
                </a:gridCol>
                <a:gridCol w="692493">
                  <a:extLst>
                    <a:ext uri="{9D8B030D-6E8A-4147-A177-3AD203B41FA5}">
                      <a16:colId xmlns:a16="http://schemas.microsoft.com/office/drawing/2014/main" val="1887155414"/>
                    </a:ext>
                  </a:extLst>
                </a:gridCol>
                <a:gridCol w="919997">
                  <a:extLst>
                    <a:ext uri="{9D8B030D-6E8A-4147-A177-3AD203B41FA5}">
                      <a16:colId xmlns:a16="http://schemas.microsoft.com/office/drawing/2014/main" val="4098271724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62926088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30727963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789048902"/>
                    </a:ext>
                  </a:extLst>
                </a:gridCol>
                <a:gridCol w="876063">
                  <a:extLst>
                    <a:ext uri="{9D8B030D-6E8A-4147-A177-3AD203B41FA5}">
                      <a16:colId xmlns:a16="http://schemas.microsoft.com/office/drawing/2014/main" val="2823195177"/>
                    </a:ext>
                  </a:extLst>
                </a:gridCol>
              </a:tblGrid>
              <a:tr h="69917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ZD SE SÍDLEM VE SLOUPNICI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PARDUBICKÝ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13.753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3,65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502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3,27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449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951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936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27.272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14,4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358915"/>
                  </a:ext>
                </a:extLst>
              </a:tr>
            </a:tbl>
          </a:graphicData>
        </a:graphic>
      </p:graphicFrame>
      <p:graphicFrame>
        <p:nvGraphicFramePr>
          <p:cNvPr id="13" name="Tabulka 12">
            <a:extLst>
              <a:ext uri="{FF2B5EF4-FFF2-40B4-BE49-F238E27FC236}">
                <a16:creationId xmlns:a16="http://schemas.microsoft.com/office/drawing/2014/main" id="{E9964D7A-88F6-B3C4-4378-542EC4A81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453219"/>
              </p:ext>
            </p:extLst>
          </p:nvPr>
        </p:nvGraphicFramePr>
        <p:xfrm>
          <a:off x="1066800" y="5385998"/>
          <a:ext cx="16954263" cy="7389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3663561201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197080623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3611671991"/>
                    </a:ext>
                  </a:extLst>
                </a:gridCol>
                <a:gridCol w="978445">
                  <a:extLst>
                    <a:ext uri="{9D8B030D-6E8A-4147-A177-3AD203B41FA5}">
                      <a16:colId xmlns:a16="http://schemas.microsoft.com/office/drawing/2014/main" val="3325977312"/>
                    </a:ext>
                  </a:extLst>
                </a:gridCol>
                <a:gridCol w="935089">
                  <a:extLst>
                    <a:ext uri="{9D8B030D-6E8A-4147-A177-3AD203B41FA5}">
                      <a16:colId xmlns:a16="http://schemas.microsoft.com/office/drawing/2014/main" val="3818571512"/>
                    </a:ext>
                  </a:extLst>
                </a:gridCol>
                <a:gridCol w="677266">
                  <a:extLst>
                    <a:ext uri="{9D8B030D-6E8A-4147-A177-3AD203B41FA5}">
                      <a16:colId xmlns:a16="http://schemas.microsoft.com/office/drawing/2014/main" val="203929761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350828793"/>
                    </a:ext>
                  </a:extLst>
                </a:gridCol>
                <a:gridCol w="740886">
                  <a:extLst>
                    <a:ext uri="{9D8B030D-6E8A-4147-A177-3AD203B41FA5}">
                      <a16:colId xmlns:a16="http://schemas.microsoft.com/office/drawing/2014/main" val="230945592"/>
                    </a:ext>
                  </a:extLst>
                </a:gridCol>
                <a:gridCol w="701317">
                  <a:extLst>
                    <a:ext uri="{9D8B030D-6E8A-4147-A177-3AD203B41FA5}">
                      <a16:colId xmlns:a16="http://schemas.microsoft.com/office/drawing/2014/main" val="2808847532"/>
                    </a:ext>
                  </a:extLst>
                </a:gridCol>
                <a:gridCol w="919997">
                  <a:extLst>
                    <a:ext uri="{9D8B030D-6E8A-4147-A177-3AD203B41FA5}">
                      <a16:colId xmlns:a16="http://schemas.microsoft.com/office/drawing/2014/main" val="4091957779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43253836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74260862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6221020"/>
                    </a:ext>
                  </a:extLst>
                </a:gridCol>
                <a:gridCol w="876063">
                  <a:extLst>
                    <a:ext uri="{9D8B030D-6E8A-4147-A177-3AD203B41FA5}">
                      <a16:colId xmlns:a16="http://schemas.microsoft.com/office/drawing/2014/main" val="1754165346"/>
                    </a:ext>
                  </a:extLst>
                </a:gridCol>
              </a:tblGrid>
              <a:tr h="73897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AG SKOŘENICE, A.S.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PARDUBICKÝ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12.938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4,23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548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3,42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442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990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546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26.272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14,8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72995"/>
                  </a:ext>
                </a:extLst>
              </a:tr>
            </a:tbl>
          </a:graphicData>
        </a:graphic>
      </p:graphicFrame>
      <p:graphicFrame>
        <p:nvGraphicFramePr>
          <p:cNvPr id="14" name="Tabulka 13">
            <a:extLst>
              <a:ext uri="{FF2B5EF4-FFF2-40B4-BE49-F238E27FC236}">
                <a16:creationId xmlns:a16="http://schemas.microsoft.com/office/drawing/2014/main" id="{0F2915B7-0ECE-6D81-C529-701F04C4E8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940167"/>
              </p:ext>
            </p:extLst>
          </p:nvPr>
        </p:nvGraphicFramePr>
        <p:xfrm>
          <a:off x="1066799" y="6167211"/>
          <a:ext cx="16954264" cy="711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1">
                  <a:extLst>
                    <a:ext uri="{9D8B030D-6E8A-4147-A177-3AD203B41FA5}">
                      <a16:colId xmlns:a16="http://schemas.microsoft.com/office/drawing/2014/main" val="202969045"/>
                    </a:ext>
                  </a:extLst>
                </a:gridCol>
                <a:gridCol w="4325742">
                  <a:extLst>
                    <a:ext uri="{9D8B030D-6E8A-4147-A177-3AD203B41FA5}">
                      <a16:colId xmlns:a16="http://schemas.microsoft.com/office/drawing/2014/main" val="3272922817"/>
                    </a:ext>
                  </a:extLst>
                </a:gridCol>
                <a:gridCol w="2670949">
                  <a:extLst>
                    <a:ext uri="{9D8B030D-6E8A-4147-A177-3AD203B41FA5}">
                      <a16:colId xmlns:a16="http://schemas.microsoft.com/office/drawing/2014/main" val="2825027102"/>
                    </a:ext>
                  </a:extLst>
                </a:gridCol>
                <a:gridCol w="979893">
                  <a:extLst>
                    <a:ext uri="{9D8B030D-6E8A-4147-A177-3AD203B41FA5}">
                      <a16:colId xmlns:a16="http://schemas.microsoft.com/office/drawing/2014/main" val="3838733376"/>
                    </a:ext>
                  </a:extLst>
                </a:gridCol>
                <a:gridCol w="936474">
                  <a:extLst>
                    <a:ext uri="{9D8B030D-6E8A-4147-A177-3AD203B41FA5}">
                      <a16:colId xmlns:a16="http://schemas.microsoft.com/office/drawing/2014/main" val="4236192935"/>
                    </a:ext>
                  </a:extLst>
                </a:gridCol>
                <a:gridCol w="678269">
                  <a:extLst>
                    <a:ext uri="{9D8B030D-6E8A-4147-A177-3AD203B41FA5}">
                      <a16:colId xmlns:a16="http://schemas.microsoft.com/office/drawing/2014/main" val="2554042241"/>
                    </a:ext>
                  </a:extLst>
                </a:gridCol>
                <a:gridCol w="686816">
                  <a:extLst>
                    <a:ext uri="{9D8B030D-6E8A-4147-A177-3AD203B41FA5}">
                      <a16:colId xmlns:a16="http://schemas.microsoft.com/office/drawing/2014/main" val="3234136247"/>
                    </a:ext>
                  </a:extLst>
                </a:gridCol>
                <a:gridCol w="741983">
                  <a:extLst>
                    <a:ext uri="{9D8B030D-6E8A-4147-A177-3AD203B41FA5}">
                      <a16:colId xmlns:a16="http://schemas.microsoft.com/office/drawing/2014/main" val="2936976274"/>
                    </a:ext>
                  </a:extLst>
                </a:gridCol>
                <a:gridCol w="702355">
                  <a:extLst>
                    <a:ext uri="{9D8B030D-6E8A-4147-A177-3AD203B41FA5}">
                      <a16:colId xmlns:a16="http://schemas.microsoft.com/office/drawing/2014/main" val="871011443"/>
                    </a:ext>
                  </a:extLst>
                </a:gridCol>
                <a:gridCol w="921359">
                  <a:extLst>
                    <a:ext uri="{9D8B030D-6E8A-4147-A177-3AD203B41FA5}">
                      <a16:colId xmlns:a16="http://schemas.microsoft.com/office/drawing/2014/main" val="2454014711"/>
                    </a:ext>
                  </a:extLst>
                </a:gridCol>
                <a:gridCol w="992067">
                  <a:extLst>
                    <a:ext uri="{9D8B030D-6E8A-4147-A177-3AD203B41FA5}">
                      <a16:colId xmlns:a16="http://schemas.microsoft.com/office/drawing/2014/main" val="784216165"/>
                    </a:ext>
                  </a:extLst>
                </a:gridCol>
                <a:gridCol w="1068380">
                  <a:extLst>
                    <a:ext uri="{9D8B030D-6E8A-4147-A177-3AD203B41FA5}">
                      <a16:colId xmlns:a16="http://schemas.microsoft.com/office/drawing/2014/main" val="1616629024"/>
                    </a:ext>
                  </a:extLst>
                </a:gridCol>
                <a:gridCol w="686816">
                  <a:extLst>
                    <a:ext uri="{9D8B030D-6E8A-4147-A177-3AD203B41FA5}">
                      <a16:colId xmlns:a16="http://schemas.microsoft.com/office/drawing/2014/main" val="2126997003"/>
                    </a:ext>
                  </a:extLst>
                </a:gridCol>
                <a:gridCol w="877360">
                  <a:extLst>
                    <a:ext uri="{9D8B030D-6E8A-4147-A177-3AD203B41FA5}">
                      <a16:colId xmlns:a16="http://schemas.microsoft.com/office/drawing/2014/main" val="926893859"/>
                    </a:ext>
                  </a:extLst>
                </a:gridCol>
              </a:tblGrid>
              <a:tr h="71143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ROLNICKA A.S.KRALIKY 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KRÁLOVÉHRAD.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13.743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3,72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511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3,23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444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955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727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26.476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16,4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06780"/>
                  </a:ext>
                </a:extLst>
              </a:tr>
            </a:tbl>
          </a:graphicData>
        </a:graphic>
      </p:graphicFrame>
      <p:graphicFrame>
        <p:nvGraphicFramePr>
          <p:cNvPr id="17" name="Tabulka 16">
            <a:extLst>
              <a:ext uri="{FF2B5EF4-FFF2-40B4-BE49-F238E27FC236}">
                <a16:creationId xmlns:a16="http://schemas.microsoft.com/office/drawing/2014/main" id="{F3EF7812-B562-6FA8-901E-2ECA7DC7FA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757638"/>
              </p:ext>
            </p:extLst>
          </p:nvPr>
        </p:nvGraphicFramePr>
        <p:xfrm>
          <a:off x="1066799" y="6920889"/>
          <a:ext cx="16954264" cy="7047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1">
                  <a:extLst>
                    <a:ext uri="{9D8B030D-6E8A-4147-A177-3AD203B41FA5}">
                      <a16:colId xmlns:a16="http://schemas.microsoft.com/office/drawing/2014/main" val="2197469067"/>
                    </a:ext>
                  </a:extLst>
                </a:gridCol>
                <a:gridCol w="4325742">
                  <a:extLst>
                    <a:ext uri="{9D8B030D-6E8A-4147-A177-3AD203B41FA5}">
                      <a16:colId xmlns:a16="http://schemas.microsoft.com/office/drawing/2014/main" val="1171449524"/>
                    </a:ext>
                  </a:extLst>
                </a:gridCol>
                <a:gridCol w="2670949">
                  <a:extLst>
                    <a:ext uri="{9D8B030D-6E8A-4147-A177-3AD203B41FA5}">
                      <a16:colId xmlns:a16="http://schemas.microsoft.com/office/drawing/2014/main" val="2491217638"/>
                    </a:ext>
                  </a:extLst>
                </a:gridCol>
                <a:gridCol w="979893">
                  <a:extLst>
                    <a:ext uri="{9D8B030D-6E8A-4147-A177-3AD203B41FA5}">
                      <a16:colId xmlns:a16="http://schemas.microsoft.com/office/drawing/2014/main" val="4235238019"/>
                    </a:ext>
                  </a:extLst>
                </a:gridCol>
                <a:gridCol w="936474">
                  <a:extLst>
                    <a:ext uri="{9D8B030D-6E8A-4147-A177-3AD203B41FA5}">
                      <a16:colId xmlns:a16="http://schemas.microsoft.com/office/drawing/2014/main" val="2457878904"/>
                    </a:ext>
                  </a:extLst>
                </a:gridCol>
                <a:gridCol w="678269">
                  <a:extLst>
                    <a:ext uri="{9D8B030D-6E8A-4147-A177-3AD203B41FA5}">
                      <a16:colId xmlns:a16="http://schemas.microsoft.com/office/drawing/2014/main" val="191481042"/>
                    </a:ext>
                  </a:extLst>
                </a:gridCol>
                <a:gridCol w="686816">
                  <a:extLst>
                    <a:ext uri="{9D8B030D-6E8A-4147-A177-3AD203B41FA5}">
                      <a16:colId xmlns:a16="http://schemas.microsoft.com/office/drawing/2014/main" val="4106633634"/>
                    </a:ext>
                  </a:extLst>
                </a:gridCol>
                <a:gridCol w="741983">
                  <a:extLst>
                    <a:ext uri="{9D8B030D-6E8A-4147-A177-3AD203B41FA5}">
                      <a16:colId xmlns:a16="http://schemas.microsoft.com/office/drawing/2014/main" val="276857845"/>
                    </a:ext>
                  </a:extLst>
                </a:gridCol>
                <a:gridCol w="702355">
                  <a:extLst>
                    <a:ext uri="{9D8B030D-6E8A-4147-A177-3AD203B41FA5}">
                      <a16:colId xmlns:a16="http://schemas.microsoft.com/office/drawing/2014/main" val="1218006779"/>
                    </a:ext>
                  </a:extLst>
                </a:gridCol>
                <a:gridCol w="921359">
                  <a:extLst>
                    <a:ext uri="{9D8B030D-6E8A-4147-A177-3AD203B41FA5}">
                      <a16:colId xmlns:a16="http://schemas.microsoft.com/office/drawing/2014/main" val="3103319324"/>
                    </a:ext>
                  </a:extLst>
                </a:gridCol>
                <a:gridCol w="992067">
                  <a:extLst>
                    <a:ext uri="{9D8B030D-6E8A-4147-A177-3AD203B41FA5}">
                      <a16:colId xmlns:a16="http://schemas.microsoft.com/office/drawing/2014/main" val="3425062449"/>
                    </a:ext>
                  </a:extLst>
                </a:gridCol>
                <a:gridCol w="1068380">
                  <a:extLst>
                    <a:ext uri="{9D8B030D-6E8A-4147-A177-3AD203B41FA5}">
                      <a16:colId xmlns:a16="http://schemas.microsoft.com/office/drawing/2014/main" val="1834426121"/>
                    </a:ext>
                  </a:extLst>
                </a:gridCol>
                <a:gridCol w="686816">
                  <a:extLst>
                    <a:ext uri="{9D8B030D-6E8A-4147-A177-3AD203B41FA5}">
                      <a16:colId xmlns:a16="http://schemas.microsoft.com/office/drawing/2014/main" val="3025800079"/>
                    </a:ext>
                  </a:extLst>
                </a:gridCol>
                <a:gridCol w="877360">
                  <a:extLst>
                    <a:ext uri="{9D8B030D-6E8A-4147-A177-3AD203B41FA5}">
                      <a16:colId xmlns:a16="http://schemas.microsoft.com/office/drawing/2014/main" val="701862229"/>
                    </a:ext>
                  </a:extLst>
                </a:gridCol>
              </a:tblGrid>
              <a:tr h="70471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ZOD BRNISTE          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ÚSTECKÝ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13.269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3,67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487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3,24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430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917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732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32.314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17,2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79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535944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1FC02-7135-6036-AE95-DD5069F5F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63C3656-71EE-6C38-EB80-19972D1CA78A}"/>
              </a:ext>
            </a:extLst>
          </p:cNvPr>
          <p:cNvGrpSpPr/>
          <p:nvPr/>
        </p:nvGrpSpPr>
        <p:grpSpPr>
          <a:xfrm>
            <a:off x="0" y="-117705"/>
            <a:ext cx="708106" cy="10404705"/>
            <a:chOff x="0" y="0"/>
            <a:chExt cx="201789" cy="2965026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2C2B644-0545-1B3C-C7DA-3E8F355932DE}"/>
                </a:ext>
              </a:extLst>
            </p:cNvPr>
            <p:cNvSpPr/>
            <p:nvPr/>
          </p:nvSpPr>
          <p:spPr>
            <a:xfrm>
              <a:off x="0" y="0"/>
              <a:ext cx="201789" cy="2965026"/>
            </a:xfrm>
            <a:custGeom>
              <a:avLst/>
              <a:gdLst/>
              <a:ahLst/>
              <a:cxnLst/>
              <a:rect l="l" t="t" r="r" b="b"/>
              <a:pathLst>
                <a:path w="201789" h="2965026">
                  <a:moveTo>
                    <a:pt x="0" y="0"/>
                  </a:moveTo>
                  <a:lnTo>
                    <a:pt x="201789" y="0"/>
                  </a:lnTo>
                  <a:lnTo>
                    <a:pt x="201789" y="2965026"/>
                  </a:lnTo>
                  <a:lnTo>
                    <a:pt x="0" y="2965026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6B79259-F6A7-1BD9-F6F4-B89CB054559C}"/>
                </a:ext>
              </a:extLst>
            </p:cNvPr>
            <p:cNvSpPr txBox="1"/>
            <p:nvPr/>
          </p:nvSpPr>
          <p:spPr>
            <a:xfrm>
              <a:off x="0" y="-28575"/>
              <a:ext cx="201789" cy="2993601"/>
            </a:xfrm>
            <a:prstGeom prst="rect">
              <a:avLst/>
            </a:prstGeom>
          </p:spPr>
          <p:txBody>
            <a:bodyPr lIns="14672" tIns="14672" rIns="14672" bIns="14672" rtlCol="0" anchor="ctr"/>
            <a:lstStyle/>
            <a:p>
              <a:pPr algn="ctr">
                <a:lnSpc>
                  <a:spcPts val="2506"/>
                </a:lnSpc>
              </a:pPr>
              <a:endParaRPr/>
            </a:p>
          </p:txBody>
        </p:sp>
      </p:grpSp>
      <p:sp>
        <p:nvSpPr>
          <p:cNvPr id="5" name="Freeform 5">
            <a:extLst>
              <a:ext uri="{FF2B5EF4-FFF2-40B4-BE49-F238E27FC236}">
                <a16:creationId xmlns:a16="http://schemas.microsoft.com/office/drawing/2014/main" id="{9004F4E2-7F75-2169-251C-4288F724444A}"/>
              </a:ext>
            </a:extLst>
          </p:cNvPr>
          <p:cNvSpPr/>
          <p:nvPr/>
        </p:nvSpPr>
        <p:spPr>
          <a:xfrm>
            <a:off x="16802100" y="8675994"/>
            <a:ext cx="738884" cy="901078"/>
          </a:xfrm>
          <a:custGeom>
            <a:avLst/>
            <a:gdLst/>
            <a:ahLst/>
            <a:cxnLst/>
            <a:rect l="l" t="t" r="r" b="b"/>
            <a:pathLst>
              <a:path w="738884" h="901078">
                <a:moveTo>
                  <a:pt x="0" y="0"/>
                </a:moveTo>
                <a:lnTo>
                  <a:pt x="738884" y="0"/>
                </a:lnTo>
                <a:lnTo>
                  <a:pt x="738884" y="901078"/>
                </a:lnTo>
                <a:lnTo>
                  <a:pt x="0" y="9010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D4E57441-3603-E34E-C6E7-4BD1D192C811}"/>
              </a:ext>
            </a:extLst>
          </p:cNvPr>
          <p:cNvSpPr txBox="1"/>
          <p:nvPr/>
        </p:nvSpPr>
        <p:spPr>
          <a:xfrm>
            <a:off x="950744" y="1254315"/>
            <a:ext cx="16929198" cy="1553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54"/>
              </a:lnSpc>
              <a:spcBef>
                <a:spcPct val="0"/>
              </a:spcBef>
            </a:pP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Soutěž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o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podnik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s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nejvyšší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produkcí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T + B </a:t>
            </a:r>
          </a:p>
          <a:p>
            <a:pPr algn="ctr">
              <a:lnSpc>
                <a:spcPts val="6254"/>
              </a:lnSpc>
              <a:spcBef>
                <a:spcPct val="0"/>
              </a:spcBef>
            </a:pP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celoživotní</a:t>
            </a:r>
            <a:r>
              <a:rPr lang="en-US" sz="4532" b="1" spc="444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532" b="1" spc="444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užitkovostí</a:t>
            </a:r>
            <a:endParaRPr lang="en-US" sz="4532" b="1" spc="444" dirty="0">
              <a:solidFill>
                <a:srgbClr val="032757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C4CACF9D-D664-AEAA-D20E-5CDD140E0B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165935"/>
              </p:ext>
            </p:extLst>
          </p:nvPr>
        </p:nvGraphicFramePr>
        <p:xfrm>
          <a:off x="1219200" y="3162300"/>
          <a:ext cx="16776298" cy="70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1758093195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421433696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84868492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57818162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660994758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91831421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2300245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26349729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20580892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417467984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97685669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939505534"/>
                    </a:ext>
                  </a:extLst>
                </a:gridCol>
                <a:gridCol w="926698">
                  <a:extLst>
                    <a:ext uri="{9D8B030D-6E8A-4147-A177-3AD203B41FA5}">
                      <a16:colId xmlns:a16="http://schemas.microsoft.com/office/drawing/2014/main" val="2197406307"/>
                    </a:ext>
                  </a:extLst>
                </a:gridCol>
              </a:tblGrid>
              <a:tr h="70304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POŘ</a:t>
                      </a: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CHOVATEL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KRAJ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9087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err="1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Mkg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T%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err="1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Tkg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B%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err="1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Bkg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T+B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POŘ T+B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KRAV CU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CU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POŘ CU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KOEF</a:t>
                      </a:r>
                      <a:endParaRPr lang="cs-CZ" sz="20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02465"/>
                  </a:ext>
                </a:extLst>
              </a:tr>
            </a:tbl>
          </a:graphicData>
        </a:graphic>
      </p:graphicFrame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D477C5F7-A489-F9A9-2479-3B766B4DA0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480564"/>
              </p:ext>
            </p:extLst>
          </p:nvPr>
        </p:nvGraphicFramePr>
        <p:xfrm>
          <a:off x="1214284" y="3924018"/>
          <a:ext cx="16776300" cy="70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0716">
                  <a:extLst>
                    <a:ext uri="{9D8B030D-6E8A-4147-A177-3AD203B41FA5}">
                      <a16:colId xmlns:a16="http://schemas.microsoft.com/office/drawing/2014/main" val="43593051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795718469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39035302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93101505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37790956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60446531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14941781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76560231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88715541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4098271724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62926088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30727963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789048902"/>
                    </a:ext>
                  </a:extLst>
                </a:gridCol>
                <a:gridCol w="921784">
                  <a:extLst>
                    <a:ext uri="{9D8B030D-6E8A-4147-A177-3AD203B41FA5}">
                      <a16:colId xmlns:a16="http://schemas.microsoft.com/office/drawing/2014/main" val="2823195177"/>
                    </a:ext>
                  </a:extLst>
                </a:gridCol>
              </a:tblGrid>
              <a:tr h="70304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1</a:t>
                      </a:r>
                      <a:endParaRPr lang="cs-CZ" sz="22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ZS OSTŘETÍN,  A.S.     </a:t>
                      </a:r>
                      <a:endParaRPr lang="cs-CZ" sz="22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9087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PARDUBICKÝ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9087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13.986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3,74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523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3,40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476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999</a:t>
                      </a:r>
                      <a:endParaRPr lang="cs-CZ" sz="22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2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654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35.783</a:t>
                      </a:r>
                      <a:endParaRPr lang="cs-CZ" sz="2200" b="1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2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2,0</a:t>
                      </a:r>
                      <a:endParaRPr lang="cs-CZ" sz="2200" b="0" i="0" u="none" strike="noStrike">
                        <a:solidFill>
                          <a:schemeClr val="bg1"/>
                        </a:solidFill>
                        <a:effectLst/>
                        <a:latin typeface="Montserrat Classic"/>
                      </a:endParaRPr>
                    </a:p>
                  </a:txBody>
                  <a:tcPr marL="6059" marR="6059" marT="6059" marB="0" anchor="ctr">
                    <a:solidFill>
                      <a:srgbClr val="E7CA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358915"/>
                  </a:ext>
                </a:extLst>
              </a:tr>
            </a:tbl>
          </a:graphicData>
        </a:graphic>
      </p:graphicFrame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2CB37112-CB6C-EB43-DE17-E59E479F6E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257514"/>
              </p:ext>
            </p:extLst>
          </p:nvPr>
        </p:nvGraphicFramePr>
        <p:xfrm>
          <a:off x="1229524" y="4690087"/>
          <a:ext cx="16776300" cy="699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5476">
                  <a:extLst>
                    <a:ext uri="{9D8B030D-6E8A-4147-A177-3AD203B41FA5}">
                      <a16:colId xmlns:a16="http://schemas.microsoft.com/office/drawing/2014/main" val="43593051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795718469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39035302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93101505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37790956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60446531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14941781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76560231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88715541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4098271724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62926088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30727963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789048902"/>
                    </a:ext>
                  </a:extLst>
                </a:gridCol>
                <a:gridCol w="937024">
                  <a:extLst>
                    <a:ext uri="{9D8B030D-6E8A-4147-A177-3AD203B41FA5}">
                      <a16:colId xmlns:a16="http://schemas.microsoft.com/office/drawing/2014/main" val="2823195177"/>
                    </a:ext>
                  </a:extLst>
                </a:gridCol>
              </a:tblGrid>
              <a:tr h="69917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2</a:t>
                      </a:r>
                    </a:p>
                  </a:txBody>
                  <a:tcPr marL="6059" marR="6059" marT="605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AGRAS BOHDALOV, A.S. </a:t>
                      </a:r>
                    </a:p>
                  </a:txBody>
                  <a:tcPr marL="11430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VYSOČINA</a:t>
                      </a:r>
                    </a:p>
                  </a:txBody>
                  <a:tcPr marL="11430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14.486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3,70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537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3,25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470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1007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904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32.600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2,2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358915"/>
                  </a:ext>
                </a:extLst>
              </a:tr>
            </a:tbl>
          </a:graphicData>
        </a:graphic>
      </p:graphicFrame>
      <p:graphicFrame>
        <p:nvGraphicFramePr>
          <p:cNvPr id="13" name="Tabulka 12">
            <a:extLst>
              <a:ext uri="{FF2B5EF4-FFF2-40B4-BE49-F238E27FC236}">
                <a16:creationId xmlns:a16="http://schemas.microsoft.com/office/drawing/2014/main" id="{FFD13975-A3C1-0C00-E892-C45928EA6A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171882"/>
              </p:ext>
            </p:extLst>
          </p:nvPr>
        </p:nvGraphicFramePr>
        <p:xfrm>
          <a:off x="1214284" y="5429105"/>
          <a:ext cx="16776300" cy="7389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0716">
                  <a:extLst>
                    <a:ext uri="{9D8B030D-6E8A-4147-A177-3AD203B41FA5}">
                      <a16:colId xmlns:a16="http://schemas.microsoft.com/office/drawing/2014/main" val="3663561201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197080623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361167199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32597731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81857151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3929761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35082879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3094559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80884753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4091957779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43253836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74260862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6221020"/>
                    </a:ext>
                  </a:extLst>
                </a:gridCol>
                <a:gridCol w="921784">
                  <a:extLst>
                    <a:ext uri="{9D8B030D-6E8A-4147-A177-3AD203B41FA5}">
                      <a16:colId xmlns:a16="http://schemas.microsoft.com/office/drawing/2014/main" val="1754165346"/>
                    </a:ext>
                  </a:extLst>
                </a:gridCol>
              </a:tblGrid>
              <a:tr h="73897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</a:t>
                      </a:r>
                    </a:p>
                  </a:txBody>
                  <a:tcPr marL="6059" marR="6059" marT="6059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ING. VYJÍDÁČEK RADOMÍR, VYŠEHORKY    </a:t>
                      </a:r>
                    </a:p>
                  </a:txBody>
                  <a:tcPr marL="11430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OLOMOUCKÝ</a:t>
                      </a:r>
                    </a:p>
                  </a:txBody>
                  <a:tcPr marL="11430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14.366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3,61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519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3,20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459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978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47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33.220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Montserrat Classic"/>
                        </a:rPr>
                        <a:t>4,4</a:t>
                      </a:r>
                    </a:p>
                  </a:txBody>
                  <a:tcPr marL="7620" marR="7620" marT="7620" marB="0" anchor="ctr">
                    <a:solidFill>
                      <a:srgbClr val="A69B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72995"/>
                  </a:ext>
                </a:extLst>
              </a:tr>
            </a:tbl>
          </a:graphicData>
        </a:graphic>
      </p:graphicFrame>
      <p:graphicFrame>
        <p:nvGraphicFramePr>
          <p:cNvPr id="14" name="Tabulka 13">
            <a:extLst>
              <a:ext uri="{FF2B5EF4-FFF2-40B4-BE49-F238E27FC236}">
                <a16:creationId xmlns:a16="http://schemas.microsoft.com/office/drawing/2014/main" id="{6C94A9F7-A661-FFC3-EA37-238B41E8D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49109"/>
              </p:ext>
            </p:extLst>
          </p:nvPr>
        </p:nvGraphicFramePr>
        <p:xfrm>
          <a:off x="1229524" y="6232031"/>
          <a:ext cx="16776300" cy="711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5476">
                  <a:extLst>
                    <a:ext uri="{9D8B030D-6E8A-4147-A177-3AD203B41FA5}">
                      <a16:colId xmlns:a16="http://schemas.microsoft.com/office/drawing/2014/main" val="202969045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3272922817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8250271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83873337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23619293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55404224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2341362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3697627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87101144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45401471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78421616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616629024"/>
                    </a:ext>
                  </a:extLst>
                </a:gridCol>
                <a:gridCol w="676696">
                  <a:extLst>
                    <a:ext uri="{9D8B030D-6E8A-4147-A177-3AD203B41FA5}">
                      <a16:colId xmlns:a16="http://schemas.microsoft.com/office/drawing/2014/main" val="2126997003"/>
                    </a:ext>
                  </a:extLst>
                </a:gridCol>
                <a:gridCol w="946128">
                  <a:extLst>
                    <a:ext uri="{9D8B030D-6E8A-4147-A177-3AD203B41FA5}">
                      <a16:colId xmlns:a16="http://schemas.microsoft.com/office/drawing/2014/main" val="926893859"/>
                    </a:ext>
                  </a:extLst>
                </a:gridCol>
              </a:tblGrid>
              <a:tr h="71143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effectLst/>
                          <a:latin typeface="Montserrat Classic"/>
                        </a:rPr>
                        <a:t>4</a:t>
                      </a:r>
                    </a:p>
                  </a:txBody>
                  <a:tcPr marL="6059" marR="6059" marT="605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i="0" u="none" strike="noStrike" dirty="0">
                          <a:effectLst/>
                          <a:latin typeface="Montserrat Classic"/>
                        </a:rPr>
                        <a:t>AGRODAM HOŘEPNÍK S.R.O.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VYSOČINA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13.866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3,73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518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3,21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445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effectLst/>
                          <a:latin typeface="Montserrat Classic"/>
                        </a:rPr>
                        <a:t>963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423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28.849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7,8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06780"/>
                  </a:ext>
                </a:extLst>
              </a:tr>
            </a:tbl>
          </a:graphicData>
        </a:graphic>
      </p:graphicFrame>
      <p:graphicFrame>
        <p:nvGraphicFramePr>
          <p:cNvPr id="17" name="Tabulka 16">
            <a:extLst>
              <a:ext uri="{FF2B5EF4-FFF2-40B4-BE49-F238E27FC236}">
                <a16:creationId xmlns:a16="http://schemas.microsoft.com/office/drawing/2014/main" id="{A024580C-FB1B-02A0-6C68-A1F47C2770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570241"/>
              </p:ext>
            </p:extLst>
          </p:nvPr>
        </p:nvGraphicFramePr>
        <p:xfrm>
          <a:off x="1229524" y="7007422"/>
          <a:ext cx="16776300" cy="7047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5476">
                  <a:extLst>
                    <a:ext uri="{9D8B030D-6E8A-4147-A177-3AD203B41FA5}">
                      <a16:colId xmlns:a16="http://schemas.microsoft.com/office/drawing/2014/main" val="2197469067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1171449524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49121763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23523801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45787890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9148104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10663363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685784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21800677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103319324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425062449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834426121"/>
                    </a:ext>
                  </a:extLst>
                </a:gridCol>
                <a:gridCol w="676696">
                  <a:extLst>
                    <a:ext uri="{9D8B030D-6E8A-4147-A177-3AD203B41FA5}">
                      <a16:colId xmlns:a16="http://schemas.microsoft.com/office/drawing/2014/main" val="3025800079"/>
                    </a:ext>
                  </a:extLst>
                </a:gridCol>
                <a:gridCol w="946128">
                  <a:extLst>
                    <a:ext uri="{9D8B030D-6E8A-4147-A177-3AD203B41FA5}">
                      <a16:colId xmlns:a16="http://schemas.microsoft.com/office/drawing/2014/main" val="701862229"/>
                    </a:ext>
                  </a:extLst>
                </a:gridCol>
              </a:tblGrid>
              <a:tr h="70471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effectLst/>
                          <a:latin typeface="Montserrat Classic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1" i="0" u="none" strike="noStrike" dirty="0">
                          <a:effectLst/>
                          <a:latin typeface="Montserrat Classic"/>
                        </a:rPr>
                        <a:t>ZD DOBRUŠKA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PARDUBICKÝ</a:t>
                      </a:r>
                    </a:p>
                  </a:txBody>
                  <a:tcPr marL="11430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13.387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3,87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518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3,27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effectLst/>
                          <a:latin typeface="Montserrat Classic"/>
                        </a:rPr>
                        <a:t>438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effectLst/>
                          <a:latin typeface="Montserrat Classic"/>
                        </a:rPr>
                        <a:t>956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525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1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28.713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8,8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79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68155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480322" y="1090581"/>
            <a:ext cx="2123166" cy="2589227"/>
          </a:xfrm>
          <a:custGeom>
            <a:avLst/>
            <a:gdLst/>
            <a:ahLst/>
            <a:cxnLst/>
            <a:rect l="l" t="t" r="r" b="b"/>
            <a:pathLst>
              <a:path w="2123166" h="2589227">
                <a:moveTo>
                  <a:pt x="0" y="0"/>
                </a:moveTo>
                <a:lnTo>
                  <a:pt x="2123166" y="0"/>
                </a:lnTo>
                <a:lnTo>
                  <a:pt x="2123166" y="2589227"/>
                </a:lnTo>
                <a:lnTo>
                  <a:pt x="0" y="2589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TextBox 3"/>
          <p:cNvSpPr txBox="1"/>
          <p:nvPr/>
        </p:nvSpPr>
        <p:spPr>
          <a:xfrm>
            <a:off x="914400" y="8763000"/>
            <a:ext cx="2391922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www.holstein.cz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466020" y="8763000"/>
            <a:ext cx="4907580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Chovatelské setkání na Seči 2023 </a:t>
            </a:r>
          </a:p>
        </p:txBody>
      </p:sp>
      <p:sp>
        <p:nvSpPr>
          <p:cNvPr id="5" name="AutoShape 5"/>
          <p:cNvSpPr/>
          <p:nvPr/>
        </p:nvSpPr>
        <p:spPr>
          <a:xfrm flipV="1">
            <a:off x="914400" y="8598987"/>
            <a:ext cx="16459200" cy="0"/>
          </a:xfrm>
          <a:prstGeom prst="line">
            <a:avLst/>
          </a:prstGeom>
          <a:ln w="9525" cap="flat">
            <a:solidFill>
              <a:srgbClr val="E2001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36377" y="8267902"/>
            <a:ext cx="874445" cy="1066397"/>
          </a:xfrm>
          <a:custGeom>
            <a:avLst/>
            <a:gdLst/>
            <a:ahLst/>
            <a:cxnLst/>
            <a:rect l="l" t="t" r="r" b="b"/>
            <a:pathLst>
              <a:path w="874445" h="1066397">
                <a:moveTo>
                  <a:pt x="0" y="0"/>
                </a:moveTo>
                <a:lnTo>
                  <a:pt x="874446" y="0"/>
                </a:lnTo>
                <a:lnTo>
                  <a:pt x="874446" y="1066396"/>
                </a:lnTo>
                <a:lnTo>
                  <a:pt x="0" y="10663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Freeform 3"/>
          <p:cNvSpPr/>
          <p:nvPr/>
        </p:nvSpPr>
        <p:spPr>
          <a:xfrm>
            <a:off x="914400" y="3959940"/>
            <a:ext cx="7418385" cy="4152785"/>
          </a:xfrm>
          <a:custGeom>
            <a:avLst/>
            <a:gdLst/>
            <a:ahLst/>
            <a:cxnLst/>
            <a:rect l="l" t="t" r="r" b="b"/>
            <a:pathLst>
              <a:path w="7418385" h="4152785">
                <a:moveTo>
                  <a:pt x="0" y="0"/>
                </a:moveTo>
                <a:lnTo>
                  <a:pt x="7418385" y="0"/>
                </a:lnTo>
                <a:lnTo>
                  <a:pt x="7418385" y="4152786"/>
                </a:lnTo>
                <a:lnTo>
                  <a:pt x="0" y="41527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4" name="Freeform 4"/>
          <p:cNvSpPr/>
          <p:nvPr/>
        </p:nvSpPr>
        <p:spPr>
          <a:xfrm>
            <a:off x="8332785" y="5026115"/>
            <a:ext cx="9325087" cy="2020435"/>
          </a:xfrm>
          <a:custGeom>
            <a:avLst/>
            <a:gdLst/>
            <a:ahLst/>
            <a:cxnLst/>
            <a:rect l="l" t="t" r="r" b="b"/>
            <a:pathLst>
              <a:path w="9325087" h="2020435">
                <a:moveTo>
                  <a:pt x="0" y="0"/>
                </a:moveTo>
                <a:lnTo>
                  <a:pt x="9325087" y="0"/>
                </a:lnTo>
                <a:lnTo>
                  <a:pt x="9325087" y="2020436"/>
                </a:lnTo>
                <a:lnTo>
                  <a:pt x="0" y="20204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5" name="TextBox 5"/>
          <p:cNvSpPr txBox="1"/>
          <p:nvPr/>
        </p:nvSpPr>
        <p:spPr>
          <a:xfrm>
            <a:off x="1467107" y="1761639"/>
            <a:ext cx="16343716" cy="1520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33"/>
              </a:lnSpc>
            </a:pPr>
            <a:r>
              <a:rPr lang="en-US" sz="4444" b="1" spc="435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Poděkování</a:t>
            </a:r>
            <a:r>
              <a:rPr lang="en-US" sz="4444" b="1" spc="435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za </a:t>
            </a:r>
            <a:r>
              <a:rPr lang="en-US" sz="4444" b="1" spc="435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dárkové</a:t>
            </a:r>
            <a:r>
              <a:rPr lang="en-US" sz="4444" b="1" spc="435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444" b="1" spc="435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koše</a:t>
            </a:r>
            <a:r>
              <a:rPr lang="en-US" sz="4444" b="1" spc="435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pro </a:t>
            </a:r>
            <a:r>
              <a:rPr lang="en-US" sz="4444" b="1" spc="435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vítěze</a:t>
            </a:r>
            <a:r>
              <a:rPr lang="en-US" sz="4444" b="1" spc="435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444" b="1" spc="435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Svazové</a:t>
            </a:r>
            <a:r>
              <a:rPr lang="en-US" sz="4444" b="1" spc="435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444" b="1" spc="435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soutěže</a:t>
            </a:r>
            <a:endParaRPr lang="en-US" sz="4444" b="1" spc="435" dirty="0">
              <a:solidFill>
                <a:srgbClr val="032757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-183881" y="0"/>
            <a:ext cx="874444" cy="10287000"/>
            <a:chOff x="0" y="0"/>
            <a:chExt cx="201789" cy="3048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01789" cy="3048000"/>
            </a:xfrm>
            <a:custGeom>
              <a:avLst/>
              <a:gdLst/>
              <a:ahLst/>
              <a:cxnLst/>
              <a:rect l="l" t="t" r="r" b="b"/>
              <a:pathLst>
                <a:path w="201789" h="3048000">
                  <a:moveTo>
                    <a:pt x="0" y="0"/>
                  </a:moveTo>
                  <a:lnTo>
                    <a:pt x="201789" y="0"/>
                  </a:lnTo>
                  <a:lnTo>
                    <a:pt x="201789" y="3048000"/>
                  </a:lnTo>
                  <a:lnTo>
                    <a:pt x="0" y="3048000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201789" cy="3076575"/>
            </a:xfrm>
            <a:prstGeom prst="rect">
              <a:avLst/>
            </a:prstGeom>
          </p:spPr>
          <p:txBody>
            <a:bodyPr lIns="14111" tIns="14111" rIns="14111" bIns="14111" rtlCol="0" anchor="ctr"/>
            <a:lstStyle/>
            <a:p>
              <a:pPr algn="ctr">
                <a:lnSpc>
                  <a:spcPts val="2411"/>
                </a:lnSpc>
              </a:pPr>
              <a:endParaRPr/>
            </a:p>
          </p:txBody>
        </p:sp>
      </p:grpSp>
    </p:spTree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26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1050" y="0"/>
            <a:ext cx="7152125" cy="10287000"/>
            <a:chOff x="0" y="0"/>
            <a:chExt cx="892085" cy="12830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92085" cy="1283099"/>
            </a:xfrm>
            <a:custGeom>
              <a:avLst/>
              <a:gdLst/>
              <a:ahLst/>
              <a:cxnLst/>
              <a:rect l="l" t="t" r="r" b="b"/>
              <a:pathLst>
                <a:path w="892085" h="1283099">
                  <a:moveTo>
                    <a:pt x="0" y="0"/>
                  </a:moveTo>
                  <a:lnTo>
                    <a:pt x="892085" y="0"/>
                  </a:lnTo>
                  <a:lnTo>
                    <a:pt x="892085" y="1283099"/>
                  </a:lnTo>
                  <a:lnTo>
                    <a:pt x="0" y="1283099"/>
                  </a:lnTo>
                  <a:close/>
                </a:path>
              </a:pathLst>
            </a:custGeom>
            <a:blipFill>
              <a:blip r:embed="rId2"/>
              <a:stretch>
                <a:fillRect l="-43141" t="-50208" r="-23959" b="-23901"/>
              </a:stretch>
            </a:blipFill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4" name="Freeform 4"/>
          <p:cNvSpPr/>
          <p:nvPr/>
        </p:nvSpPr>
        <p:spPr>
          <a:xfrm rot="-5400000">
            <a:off x="1532517" y="3600450"/>
            <a:ext cx="10287000" cy="3086100"/>
          </a:xfrm>
          <a:custGeom>
            <a:avLst/>
            <a:gdLst/>
            <a:ahLst/>
            <a:cxnLst/>
            <a:rect l="l" t="t" r="r" b="b"/>
            <a:pathLst>
              <a:path w="10287000" h="3086100">
                <a:moveTo>
                  <a:pt x="0" y="0"/>
                </a:moveTo>
                <a:lnTo>
                  <a:pt x="10287000" y="0"/>
                </a:lnTo>
                <a:lnTo>
                  <a:pt x="10287000" y="3086100"/>
                </a:lnTo>
                <a:lnTo>
                  <a:pt x="0" y="30861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5" name="Freeform 5"/>
          <p:cNvSpPr/>
          <p:nvPr/>
        </p:nvSpPr>
        <p:spPr>
          <a:xfrm rot="2996616">
            <a:off x="11894628" y="5500034"/>
            <a:ext cx="9902507" cy="7909627"/>
          </a:xfrm>
          <a:custGeom>
            <a:avLst/>
            <a:gdLst/>
            <a:ahLst/>
            <a:cxnLst/>
            <a:rect l="l" t="t" r="r" b="b"/>
            <a:pathLst>
              <a:path w="9902507" h="7909627">
                <a:moveTo>
                  <a:pt x="0" y="0"/>
                </a:moveTo>
                <a:lnTo>
                  <a:pt x="9902506" y="0"/>
                </a:lnTo>
                <a:lnTo>
                  <a:pt x="9902506" y="7909628"/>
                </a:lnTo>
                <a:lnTo>
                  <a:pt x="0" y="79096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30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6" name="Group 6"/>
          <p:cNvGrpSpPr/>
          <p:nvPr/>
        </p:nvGrpSpPr>
        <p:grpSpPr>
          <a:xfrm>
            <a:off x="8476390" y="5685189"/>
            <a:ext cx="4918442" cy="1438981"/>
            <a:chOff x="0" y="0"/>
            <a:chExt cx="1224506" cy="35825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224506" cy="358252"/>
            </a:xfrm>
            <a:custGeom>
              <a:avLst/>
              <a:gdLst/>
              <a:ahLst/>
              <a:cxnLst/>
              <a:rect l="l" t="t" r="r" b="b"/>
              <a:pathLst>
                <a:path w="1224506" h="358252">
                  <a:moveTo>
                    <a:pt x="48796" y="0"/>
                  </a:moveTo>
                  <a:lnTo>
                    <a:pt x="1175711" y="0"/>
                  </a:lnTo>
                  <a:cubicBezTo>
                    <a:pt x="1202660" y="0"/>
                    <a:pt x="1224506" y="21847"/>
                    <a:pt x="1224506" y="48796"/>
                  </a:cubicBezTo>
                  <a:lnTo>
                    <a:pt x="1224506" y="309456"/>
                  </a:lnTo>
                  <a:cubicBezTo>
                    <a:pt x="1224506" y="322398"/>
                    <a:pt x="1219365" y="334809"/>
                    <a:pt x="1210215" y="343960"/>
                  </a:cubicBezTo>
                  <a:cubicBezTo>
                    <a:pt x="1201064" y="353111"/>
                    <a:pt x="1188652" y="358252"/>
                    <a:pt x="1175711" y="358252"/>
                  </a:cubicBezTo>
                  <a:lnTo>
                    <a:pt x="48796" y="358252"/>
                  </a:lnTo>
                  <a:cubicBezTo>
                    <a:pt x="21847" y="358252"/>
                    <a:pt x="0" y="336405"/>
                    <a:pt x="0" y="309456"/>
                  </a:cubicBezTo>
                  <a:lnTo>
                    <a:pt x="0" y="48796"/>
                  </a:lnTo>
                  <a:cubicBezTo>
                    <a:pt x="0" y="21847"/>
                    <a:pt x="21847" y="0"/>
                    <a:pt x="48796" y="0"/>
                  </a:cubicBezTo>
                  <a:close/>
                </a:path>
              </a:pathLst>
            </a:custGeom>
            <a:solidFill>
              <a:srgbClr val="B09C4B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1224506" cy="415402"/>
            </a:xfrm>
            <a:prstGeom prst="rect">
              <a:avLst/>
            </a:prstGeom>
          </p:spPr>
          <p:txBody>
            <a:bodyPr lIns="15875" tIns="15875" rIns="15875" bIns="15875" rtlCol="0" anchor="ctr"/>
            <a:lstStyle/>
            <a:p>
              <a:pPr algn="ctr">
                <a:lnSpc>
                  <a:spcPts val="3084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4465293" y="9258300"/>
            <a:ext cx="562008" cy="685376"/>
          </a:xfrm>
          <a:custGeom>
            <a:avLst/>
            <a:gdLst/>
            <a:ahLst/>
            <a:cxnLst/>
            <a:rect l="l" t="t" r="r" b="b"/>
            <a:pathLst>
              <a:path w="562008" h="685376">
                <a:moveTo>
                  <a:pt x="0" y="0"/>
                </a:moveTo>
                <a:lnTo>
                  <a:pt x="562008" y="0"/>
                </a:lnTo>
                <a:lnTo>
                  <a:pt x="562008" y="685376"/>
                </a:lnTo>
                <a:lnTo>
                  <a:pt x="0" y="68537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0" name="TextBox 10"/>
          <p:cNvSpPr txBox="1"/>
          <p:nvPr/>
        </p:nvSpPr>
        <p:spPr>
          <a:xfrm>
            <a:off x="8422019" y="3086630"/>
            <a:ext cx="8144804" cy="2481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482"/>
              </a:lnSpc>
            </a:pPr>
            <a:r>
              <a:rPr lang="en-US" sz="7902" b="1" spc="197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CHOVATELSKÉ SETKÁNÍ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5328528" y="9407223"/>
            <a:ext cx="2253081" cy="455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8"/>
              </a:lnSpc>
            </a:pPr>
            <a:r>
              <a:rPr lang="en-US" sz="2699" b="1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HOLSTEIN.CZ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647381" y="5599784"/>
            <a:ext cx="4918442" cy="14002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841"/>
              </a:lnSpc>
              <a:spcBef>
                <a:spcPct val="0"/>
              </a:spcBef>
            </a:pPr>
            <a:r>
              <a:rPr lang="en-US" sz="7856" b="1" spc="76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NA SEČI</a:t>
            </a:r>
          </a:p>
        </p:txBody>
      </p:sp>
      <p:sp>
        <p:nvSpPr>
          <p:cNvPr id="13" name="Freeform 13"/>
          <p:cNvSpPr/>
          <p:nvPr/>
        </p:nvSpPr>
        <p:spPr>
          <a:xfrm>
            <a:off x="7001075" y="-3595318"/>
            <a:ext cx="11166832" cy="8919507"/>
          </a:xfrm>
          <a:custGeom>
            <a:avLst/>
            <a:gdLst/>
            <a:ahLst/>
            <a:cxnLst/>
            <a:rect l="l" t="t" r="r" b="b"/>
            <a:pathLst>
              <a:path w="11166832" h="8919507">
                <a:moveTo>
                  <a:pt x="0" y="0"/>
                </a:moveTo>
                <a:lnTo>
                  <a:pt x="11166831" y="0"/>
                </a:lnTo>
                <a:lnTo>
                  <a:pt x="11166831" y="8919507"/>
                </a:lnTo>
                <a:lnTo>
                  <a:pt x="0" y="891950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54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602223" y="5149959"/>
            <a:ext cx="57004" cy="3935336"/>
            <a:chOff x="0" y="0"/>
            <a:chExt cx="17290" cy="119366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290" cy="1193668"/>
            </a:xfrm>
            <a:custGeom>
              <a:avLst/>
              <a:gdLst/>
              <a:ahLst/>
              <a:cxnLst/>
              <a:rect l="l" t="t" r="r" b="b"/>
              <a:pathLst>
                <a:path w="17290" h="1193668">
                  <a:moveTo>
                    <a:pt x="0" y="0"/>
                  </a:moveTo>
                  <a:lnTo>
                    <a:pt x="17290" y="0"/>
                  </a:lnTo>
                  <a:lnTo>
                    <a:pt x="17290" y="1193668"/>
                  </a:lnTo>
                  <a:lnTo>
                    <a:pt x="0" y="1193668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9525"/>
              <a:ext cx="17290" cy="1203193"/>
            </a:xfrm>
            <a:prstGeom prst="rect">
              <a:avLst/>
            </a:prstGeom>
          </p:spPr>
          <p:txBody>
            <a:bodyPr lIns="14111" tIns="14111" rIns="14111" bIns="14111" rtlCol="0" anchor="ctr"/>
            <a:lstStyle/>
            <a:p>
              <a:pPr algn="ctr">
                <a:lnSpc>
                  <a:spcPts val="794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144000" y="5149959"/>
            <a:ext cx="47625" cy="4026563"/>
            <a:chOff x="0" y="0"/>
            <a:chExt cx="14446" cy="122133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446" cy="1221339"/>
            </a:xfrm>
            <a:custGeom>
              <a:avLst/>
              <a:gdLst/>
              <a:ahLst/>
              <a:cxnLst/>
              <a:rect l="l" t="t" r="r" b="b"/>
              <a:pathLst>
                <a:path w="14446" h="1221339">
                  <a:moveTo>
                    <a:pt x="0" y="0"/>
                  </a:moveTo>
                  <a:lnTo>
                    <a:pt x="14446" y="0"/>
                  </a:lnTo>
                  <a:lnTo>
                    <a:pt x="14446" y="1221339"/>
                  </a:lnTo>
                  <a:lnTo>
                    <a:pt x="0" y="1221339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9525"/>
              <a:ext cx="14446" cy="1230864"/>
            </a:xfrm>
            <a:prstGeom prst="rect">
              <a:avLst/>
            </a:prstGeom>
          </p:spPr>
          <p:txBody>
            <a:bodyPr lIns="14111" tIns="14111" rIns="14111" bIns="14111" rtlCol="0" anchor="ctr"/>
            <a:lstStyle/>
            <a:p>
              <a:pPr algn="ctr">
                <a:lnSpc>
                  <a:spcPts val="794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58534" y="832875"/>
            <a:ext cx="17570933" cy="4098452"/>
            <a:chOff x="0" y="0"/>
            <a:chExt cx="23427910" cy="5464602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23427910" cy="5464602"/>
              <a:chOff x="0" y="0"/>
              <a:chExt cx="4482924" cy="104565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482924" cy="1045650"/>
              </a:xfrm>
              <a:custGeom>
                <a:avLst/>
                <a:gdLst/>
                <a:ahLst/>
                <a:cxnLst/>
                <a:rect l="l" t="t" r="r" b="b"/>
                <a:pathLst>
                  <a:path w="4482924" h="1045650">
                    <a:moveTo>
                      <a:pt x="0" y="0"/>
                    </a:moveTo>
                    <a:lnTo>
                      <a:pt x="4482924" y="0"/>
                    </a:lnTo>
                    <a:lnTo>
                      <a:pt x="4482924" y="1045650"/>
                    </a:lnTo>
                    <a:lnTo>
                      <a:pt x="0" y="1045650"/>
                    </a:lnTo>
                    <a:close/>
                  </a:path>
                </a:pathLst>
              </a:custGeom>
              <a:solidFill>
                <a:srgbClr val="032757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9525"/>
                <a:ext cx="4482924" cy="10551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794"/>
                  </a:lnSpc>
                </a:pPr>
                <a:endParaRPr/>
              </a:p>
              <a:p>
                <a:pPr algn="ctr">
                  <a:lnSpc>
                    <a:spcPts val="794"/>
                  </a:lnSpc>
                </a:pPr>
                <a:endParaRPr/>
              </a:p>
            </p:txBody>
          </p:sp>
        </p:grpSp>
        <p:sp>
          <p:nvSpPr>
            <p:cNvPr id="12" name="Freeform 12"/>
            <p:cNvSpPr/>
            <p:nvPr/>
          </p:nvSpPr>
          <p:spPr>
            <a:xfrm>
              <a:off x="60191" y="0"/>
              <a:ext cx="23307529" cy="5436251"/>
            </a:xfrm>
            <a:custGeom>
              <a:avLst/>
              <a:gdLst/>
              <a:ahLst/>
              <a:cxnLst/>
              <a:rect l="l" t="t" r="r" b="b"/>
              <a:pathLst>
                <a:path w="23307529" h="5436251">
                  <a:moveTo>
                    <a:pt x="0" y="0"/>
                  </a:moveTo>
                  <a:lnTo>
                    <a:pt x="23307528" y="0"/>
                  </a:lnTo>
                  <a:lnTo>
                    <a:pt x="23307528" y="5436251"/>
                  </a:lnTo>
                  <a:lnTo>
                    <a:pt x="0" y="54362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18000"/>
              </a:blip>
              <a:stretch>
                <a:fillRect t="-96665" b="-96665"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5181221" y="1679462"/>
              <a:ext cx="14712777" cy="11416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7122"/>
                </a:lnSpc>
                <a:spcBef>
                  <a:spcPct val="0"/>
                </a:spcBef>
              </a:pPr>
              <a:r>
                <a:rPr lang="en-US" sz="5161" b="1" spc="505" dirty="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SVAZOVÁ SOUTĚŽ 202</a:t>
              </a:r>
              <a:r>
                <a:rPr lang="cs-CZ" sz="5161" b="1" spc="505" dirty="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4</a:t>
              </a:r>
              <a:endParaRPr lang="en-US" sz="5161" b="1" spc="505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798634" y="5231737"/>
            <a:ext cx="48068" cy="3944785"/>
            <a:chOff x="0" y="0"/>
            <a:chExt cx="14580" cy="1196534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4580" cy="1196534"/>
            </a:xfrm>
            <a:custGeom>
              <a:avLst/>
              <a:gdLst/>
              <a:ahLst/>
              <a:cxnLst/>
              <a:rect l="l" t="t" r="r" b="b"/>
              <a:pathLst>
                <a:path w="14580" h="1196534">
                  <a:moveTo>
                    <a:pt x="0" y="0"/>
                  </a:moveTo>
                  <a:lnTo>
                    <a:pt x="14580" y="0"/>
                  </a:lnTo>
                  <a:lnTo>
                    <a:pt x="14580" y="1196534"/>
                  </a:lnTo>
                  <a:lnTo>
                    <a:pt x="0" y="1196534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9525"/>
              <a:ext cx="14580" cy="1206059"/>
            </a:xfrm>
            <a:prstGeom prst="rect">
              <a:avLst/>
            </a:prstGeom>
          </p:spPr>
          <p:txBody>
            <a:bodyPr lIns="14111" tIns="14111" rIns="14111" bIns="14111" rtlCol="0" anchor="ctr"/>
            <a:lstStyle/>
            <a:p>
              <a:pPr algn="ctr">
                <a:lnSpc>
                  <a:spcPts val="794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28700" y="5903315"/>
            <a:ext cx="2524892" cy="2246594"/>
            <a:chOff x="0" y="0"/>
            <a:chExt cx="3366523" cy="2995459"/>
          </a:xfrm>
        </p:grpSpPr>
        <p:sp>
          <p:nvSpPr>
            <p:cNvPr id="18" name="Freeform 18"/>
            <p:cNvSpPr/>
            <p:nvPr/>
          </p:nvSpPr>
          <p:spPr>
            <a:xfrm>
              <a:off x="950472" y="0"/>
              <a:ext cx="1291446" cy="1270313"/>
            </a:xfrm>
            <a:custGeom>
              <a:avLst/>
              <a:gdLst/>
              <a:ahLst/>
              <a:cxnLst/>
              <a:rect l="l" t="t" r="r" b="b"/>
              <a:pathLst>
                <a:path w="1291446" h="1270313">
                  <a:moveTo>
                    <a:pt x="0" y="0"/>
                  </a:moveTo>
                  <a:lnTo>
                    <a:pt x="1291446" y="0"/>
                  </a:lnTo>
                  <a:lnTo>
                    <a:pt x="1291446" y="1270313"/>
                  </a:lnTo>
                  <a:lnTo>
                    <a:pt x="0" y="12703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1782820"/>
              <a:ext cx="3366523" cy="12126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53"/>
                </a:lnSpc>
              </a:pPr>
              <a:r>
                <a:rPr lang="en-US" sz="1777" b="1" spc="174">
                  <a:solidFill>
                    <a:srgbClr val="231F2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Krávy s nejvyšší celoživotní užitkovostí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5808830" y="5948929"/>
            <a:ext cx="2420770" cy="2064140"/>
            <a:chOff x="0" y="0"/>
            <a:chExt cx="3227694" cy="2752187"/>
          </a:xfrm>
        </p:grpSpPr>
        <p:sp>
          <p:nvSpPr>
            <p:cNvPr id="21" name="Freeform 21"/>
            <p:cNvSpPr/>
            <p:nvPr/>
          </p:nvSpPr>
          <p:spPr>
            <a:xfrm>
              <a:off x="649399" y="0"/>
              <a:ext cx="1688519" cy="1065878"/>
            </a:xfrm>
            <a:custGeom>
              <a:avLst/>
              <a:gdLst/>
              <a:ahLst/>
              <a:cxnLst/>
              <a:rect l="l" t="t" r="r" b="b"/>
              <a:pathLst>
                <a:path w="1688519" h="1065878">
                  <a:moveTo>
                    <a:pt x="0" y="0"/>
                  </a:moveTo>
                  <a:lnTo>
                    <a:pt x="1688520" y="0"/>
                  </a:lnTo>
                  <a:lnTo>
                    <a:pt x="1688520" y="1065878"/>
                  </a:lnTo>
                  <a:lnTo>
                    <a:pt x="0" y="1065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1530023"/>
              <a:ext cx="3227694" cy="12221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53"/>
                </a:lnSpc>
                <a:spcBef>
                  <a:spcPct val="0"/>
                </a:spcBef>
              </a:pPr>
              <a:r>
                <a:rPr lang="en-US" sz="1777" b="1" spc="174" dirty="0" err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Ocenění</a:t>
              </a:r>
              <a:r>
                <a:rPr lang="en-US" sz="1777" b="1" spc="174" dirty="0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</a:t>
              </a:r>
              <a:r>
                <a:rPr lang="en-US" sz="1777" b="1" spc="174" dirty="0" err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chovatelé</a:t>
              </a:r>
              <a:r>
                <a:rPr lang="en-US" sz="1777" b="1" spc="174" dirty="0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za </a:t>
              </a:r>
              <a:r>
                <a:rPr lang="en-US" sz="1777" b="1" spc="174" dirty="0" err="1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býky</a:t>
              </a:r>
              <a:r>
                <a:rPr lang="en-US" sz="1777" b="1" spc="174" dirty="0">
                  <a:solidFill>
                    <a:srgbClr val="000000"/>
                  </a:solidFill>
                  <a:latin typeface="Montserrat Classic Bold"/>
                  <a:ea typeface="Montserrat Classic Bold"/>
                  <a:cs typeface="Montserrat Classic Bold"/>
                  <a:sym typeface="Montserrat Classic Bold"/>
                </a:rPr>
                <a:t> TOP 50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0378128" y="5948929"/>
            <a:ext cx="2372756" cy="2337397"/>
            <a:chOff x="0" y="0"/>
            <a:chExt cx="3163675" cy="3116530"/>
          </a:xfrm>
        </p:grpSpPr>
        <p:sp>
          <p:nvSpPr>
            <p:cNvPr id="24" name="Freeform 24"/>
            <p:cNvSpPr/>
            <p:nvPr/>
          </p:nvSpPr>
          <p:spPr>
            <a:xfrm>
              <a:off x="889034" y="0"/>
              <a:ext cx="1385607" cy="959533"/>
            </a:xfrm>
            <a:custGeom>
              <a:avLst/>
              <a:gdLst/>
              <a:ahLst/>
              <a:cxnLst/>
              <a:rect l="l" t="t" r="r" b="b"/>
              <a:pathLst>
                <a:path w="1385607" h="959533">
                  <a:moveTo>
                    <a:pt x="0" y="0"/>
                  </a:moveTo>
                  <a:lnTo>
                    <a:pt x="1385607" y="0"/>
                  </a:lnTo>
                  <a:lnTo>
                    <a:pt x="1385607" y="959533"/>
                  </a:lnTo>
                  <a:lnTo>
                    <a:pt x="0" y="9595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1491141"/>
              <a:ext cx="3163675" cy="162538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53"/>
                </a:lnSpc>
              </a:pPr>
              <a:r>
                <a:rPr lang="en-US" sz="1777" b="1" spc="174">
                  <a:solidFill>
                    <a:srgbClr val="231F2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Nejlepší podniky dle celkové známky za exteriér 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14260173" y="5643665"/>
            <a:ext cx="3433065" cy="3348714"/>
            <a:chOff x="0" y="0"/>
            <a:chExt cx="4577420" cy="4464952"/>
          </a:xfrm>
        </p:grpSpPr>
        <p:sp>
          <p:nvSpPr>
            <p:cNvPr id="27" name="Freeform 27"/>
            <p:cNvSpPr/>
            <p:nvPr/>
          </p:nvSpPr>
          <p:spPr>
            <a:xfrm>
              <a:off x="219415" y="0"/>
              <a:ext cx="4138589" cy="1722688"/>
            </a:xfrm>
            <a:custGeom>
              <a:avLst/>
              <a:gdLst/>
              <a:ahLst/>
              <a:cxnLst/>
              <a:rect l="l" t="t" r="r" b="b"/>
              <a:pathLst>
                <a:path w="4138589" h="1722688">
                  <a:moveTo>
                    <a:pt x="0" y="0"/>
                  </a:moveTo>
                  <a:lnTo>
                    <a:pt x="4138590" y="0"/>
                  </a:lnTo>
                  <a:lnTo>
                    <a:pt x="4138590" y="1722688"/>
                  </a:lnTo>
                  <a:lnTo>
                    <a:pt x="0" y="17226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2426871"/>
              <a:ext cx="4577420" cy="20380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55"/>
                </a:lnSpc>
              </a:pPr>
              <a:r>
                <a:rPr lang="en-US" sz="1779" b="1" spc="174">
                  <a:solidFill>
                    <a:srgbClr val="231F2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Svazová soutěž </a:t>
              </a:r>
            </a:p>
            <a:p>
              <a:pPr algn="ctr">
                <a:lnSpc>
                  <a:spcPts val="2455"/>
                </a:lnSpc>
              </a:pPr>
              <a:r>
                <a:rPr lang="en-US" sz="1779" b="1" spc="174">
                  <a:solidFill>
                    <a:srgbClr val="231F2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Prvotelky a starší krávy dle T+B</a:t>
              </a:r>
            </a:p>
            <a:p>
              <a:pPr algn="ctr">
                <a:lnSpc>
                  <a:spcPts val="2455"/>
                </a:lnSpc>
              </a:pPr>
              <a:r>
                <a:rPr lang="en-US" sz="1779" b="1" spc="174">
                  <a:solidFill>
                    <a:srgbClr val="231F2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Farmy dle T+B a CU žijících krav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692" y="1978496"/>
            <a:ext cx="10058400" cy="7543800"/>
          </a:xfrm>
          <a:prstGeom prst="rect">
            <a:avLst/>
          </a:prstGeom>
        </p:spPr>
      </p:pic>
      <p:sp>
        <p:nvSpPr>
          <p:cNvPr id="2" name="Freeform 2"/>
          <p:cNvSpPr/>
          <p:nvPr/>
        </p:nvSpPr>
        <p:spPr>
          <a:xfrm>
            <a:off x="17072739" y="8523665"/>
            <a:ext cx="818878" cy="998631"/>
          </a:xfrm>
          <a:custGeom>
            <a:avLst/>
            <a:gdLst/>
            <a:ahLst/>
            <a:cxnLst/>
            <a:rect l="l" t="t" r="r" b="b"/>
            <a:pathLst>
              <a:path w="818878" h="998631">
                <a:moveTo>
                  <a:pt x="0" y="0"/>
                </a:moveTo>
                <a:lnTo>
                  <a:pt x="818878" y="0"/>
                </a:lnTo>
                <a:lnTo>
                  <a:pt x="818878" y="998631"/>
                </a:lnTo>
                <a:lnTo>
                  <a:pt x="0" y="99863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704485" cy="10287000"/>
            <a:chOff x="0" y="0"/>
            <a:chExt cx="201789" cy="294655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1789" cy="2946555"/>
            </a:xfrm>
            <a:custGeom>
              <a:avLst/>
              <a:gdLst/>
              <a:ahLst/>
              <a:cxnLst/>
              <a:rect l="l" t="t" r="r" b="b"/>
              <a:pathLst>
                <a:path w="201789" h="2946555">
                  <a:moveTo>
                    <a:pt x="0" y="0"/>
                  </a:moveTo>
                  <a:lnTo>
                    <a:pt x="201789" y="0"/>
                  </a:lnTo>
                  <a:lnTo>
                    <a:pt x="201789" y="2946555"/>
                  </a:lnTo>
                  <a:lnTo>
                    <a:pt x="0" y="2946555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201789" cy="2965605"/>
            </a:xfrm>
            <a:prstGeom prst="rect">
              <a:avLst/>
            </a:prstGeom>
          </p:spPr>
          <p:txBody>
            <a:bodyPr lIns="14597" tIns="14597" rIns="14597" bIns="14597" rtlCol="0" anchor="ctr"/>
            <a:lstStyle/>
            <a:p>
              <a:pPr algn="ctr">
                <a:lnSpc>
                  <a:spcPts val="2494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-304800" y="3575212"/>
            <a:ext cx="5225163" cy="4944311"/>
            <a:chOff x="0" y="0"/>
            <a:chExt cx="6966885" cy="659241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966885" cy="6592414"/>
            </a:xfrm>
            <a:custGeom>
              <a:avLst/>
              <a:gdLst/>
              <a:ahLst/>
              <a:cxnLst/>
              <a:rect l="l" t="t" r="r" b="b"/>
              <a:pathLst>
                <a:path w="6966885" h="6592414">
                  <a:moveTo>
                    <a:pt x="0" y="0"/>
                  </a:moveTo>
                  <a:lnTo>
                    <a:pt x="6966885" y="0"/>
                  </a:lnTo>
                  <a:lnTo>
                    <a:pt x="6966885" y="6592414"/>
                  </a:lnTo>
                  <a:lnTo>
                    <a:pt x="0" y="65924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pPr algn="ctr" fontAlgn="t"/>
              <a:endParaRPr lang="cs-CZ" dirty="0">
                <a:latin typeface="Arial" panose="020B0604020202020204" pitchFamily="34" charset="0"/>
              </a:endParaRPr>
            </a:p>
            <a:p>
              <a:endParaRPr lang="cs-CZ" dirty="0"/>
            </a:p>
          </p:txBody>
        </p:sp>
        <p:sp>
          <p:nvSpPr>
            <p:cNvPr id="9" name="Freeform 9"/>
            <p:cNvSpPr/>
            <p:nvPr/>
          </p:nvSpPr>
          <p:spPr>
            <a:xfrm rot="484532">
              <a:off x="2857052" y="1653655"/>
              <a:ext cx="1949580" cy="1078381"/>
            </a:xfrm>
            <a:custGeom>
              <a:avLst/>
              <a:gdLst/>
              <a:ahLst/>
              <a:cxnLst/>
              <a:rect l="l" t="t" r="r" b="b"/>
              <a:pathLst>
                <a:path w="1949580" h="1078381">
                  <a:moveTo>
                    <a:pt x="0" y="0"/>
                  </a:moveTo>
                  <a:lnTo>
                    <a:pt x="1949579" y="0"/>
                  </a:lnTo>
                  <a:lnTo>
                    <a:pt x="1949579" y="1078381"/>
                  </a:lnTo>
                  <a:lnTo>
                    <a:pt x="0" y="1078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-46748" t="-10615" r="-390"/>
              </a:stretch>
            </a:blipFill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655533" y="473215"/>
            <a:ext cx="15417205" cy="1457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47"/>
              </a:lnSpc>
            </a:pPr>
            <a:r>
              <a:rPr lang="cs-CZ" sz="420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Plemenice s</a:t>
            </a:r>
            <a:r>
              <a:rPr lang="en-US" sz="420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20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nejvyšší</a:t>
            </a:r>
            <a:r>
              <a:rPr lang="en-US" sz="420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20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celoživotní</a:t>
            </a:r>
            <a:r>
              <a:rPr lang="en-US" sz="420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20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užitkovostí</a:t>
            </a:r>
            <a:endParaRPr lang="cs-CZ" sz="4200" b="1" spc="422" dirty="0">
              <a:solidFill>
                <a:srgbClr val="032757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  <a:p>
            <a:pPr algn="ctr">
              <a:lnSpc>
                <a:spcPts val="5947"/>
              </a:lnSpc>
            </a:pPr>
            <a:r>
              <a:rPr lang="cs-CZ" sz="420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 2.12.2024</a:t>
            </a:r>
            <a:endParaRPr lang="en-US" sz="4200" b="1" spc="422" dirty="0">
              <a:solidFill>
                <a:srgbClr val="032757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07FFA924-FB39-0365-41C3-7F8CF89D1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370585"/>
              </p:ext>
            </p:extLst>
          </p:nvPr>
        </p:nvGraphicFramePr>
        <p:xfrm>
          <a:off x="2307781" y="7734300"/>
          <a:ext cx="14325598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7467">
                  <a:extLst>
                    <a:ext uri="{9D8B030D-6E8A-4147-A177-3AD203B41FA5}">
                      <a16:colId xmlns:a16="http://schemas.microsoft.com/office/drawing/2014/main" val="1359356967"/>
                    </a:ext>
                  </a:extLst>
                </a:gridCol>
                <a:gridCol w="3204133">
                  <a:extLst>
                    <a:ext uri="{9D8B030D-6E8A-4147-A177-3AD203B41FA5}">
                      <a16:colId xmlns:a16="http://schemas.microsoft.com/office/drawing/2014/main" val="1539493040"/>
                    </a:ext>
                  </a:extLst>
                </a:gridCol>
                <a:gridCol w="1981199">
                  <a:extLst>
                    <a:ext uri="{9D8B030D-6E8A-4147-A177-3AD203B41FA5}">
                      <a16:colId xmlns:a16="http://schemas.microsoft.com/office/drawing/2014/main" val="773353751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780601952"/>
                    </a:ext>
                  </a:extLst>
                </a:gridCol>
                <a:gridCol w="2132550">
                  <a:extLst>
                    <a:ext uri="{9D8B030D-6E8A-4147-A177-3AD203B41FA5}">
                      <a16:colId xmlns:a16="http://schemas.microsoft.com/office/drawing/2014/main" val="515102467"/>
                    </a:ext>
                  </a:extLst>
                </a:gridCol>
                <a:gridCol w="1448849">
                  <a:extLst>
                    <a:ext uri="{9D8B030D-6E8A-4147-A177-3AD203B41FA5}">
                      <a16:colId xmlns:a16="http://schemas.microsoft.com/office/drawing/2014/main" val="1011226130"/>
                    </a:ext>
                  </a:extLst>
                </a:gridCol>
              </a:tblGrid>
              <a:tr h="96657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"/>
                        </a:rPr>
                        <a:t>ČÍSLO KRÁVY</a:t>
                      </a:r>
                    </a:p>
                  </a:txBody>
                  <a:tcPr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"/>
                        </a:rPr>
                        <a:t>JMÉNO</a:t>
                      </a:r>
                    </a:p>
                  </a:txBody>
                  <a:tcPr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"/>
                        </a:rPr>
                        <a:t>DATUM NAR.</a:t>
                      </a:r>
                    </a:p>
                  </a:txBody>
                  <a:tcPr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"/>
                        </a:rPr>
                        <a:t>CHOVATEL</a:t>
                      </a:r>
                    </a:p>
                  </a:txBody>
                  <a:tcPr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"/>
                        </a:rPr>
                        <a:t>POŘADÍ LAK.</a:t>
                      </a:r>
                    </a:p>
                  </a:txBody>
                  <a:tcPr anchor="ctr">
                    <a:solidFill>
                      <a:srgbClr val="A69B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"/>
                        </a:rPr>
                        <a:t>KGM</a:t>
                      </a:r>
                    </a:p>
                  </a:txBody>
                  <a:tcPr anchor="ctr">
                    <a:solidFill>
                      <a:srgbClr val="A69B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924140"/>
                  </a:ext>
                </a:extLst>
              </a:tr>
              <a:tr h="938430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latin typeface="Montserrat Classic"/>
                        </a:rPr>
                        <a:t>404633-961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b="1" spc="422" dirty="0">
                          <a:solidFill>
                            <a:schemeClr val="tx1"/>
                          </a:solidFill>
                          <a:latin typeface="Montserrat Classic"/>
                          <a:sym typeface="Montserrat Bold"/>
                        </a:rPr>
                        <a:t>N-V Barbora II</a:t>
                      </a:r>
                      <a:endParaRPr lang="cs-CZ" sz="2400">
                        <a:solidFill>
                          <a:schemeClr val="tx1"/>
                        </a:solidFill>
                        <a:latin typeface="Montserrat Classic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latin typeface="Montserrat Classic"/>
                        </a:rPr>
                        <a:t>30.12.2009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latin typeface="Montserrat Classic"/>
                        </a:rPr>
                        <a:t>ZDV NOVOVESELSKO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latin typeface="Montserrat Classic"/>
                        </a:rPr>
                        <a:t>11. 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b="1" dirty="0">
                          <a:latin typeface="Montserrat Classic"/>
                        </a:rPr>
                        <a:t>172.671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430615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74FFC-3A13-329E-1EBE-9680F235A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3FED692-AFCF-E7C3-122B-27DE9739E85F}"/>
              </a:ext>
            </a:extLst>
          </p:cNvPr>
          <p:cNvSpPr/>
          <p:nvPr/>
        </p:nvSpPr>
        <p:spPr>
          <a:xfrm>
            <a:off x="17072739" y="8523665"/>
            <a:ext cx="818878" cy="998631"/>
          </a:xfrm>
          <a:custGeom>
            <a:avLst/>
            <a:gdLst/>
            <a:ahLst/>
            <a:cxnLst/>
            <a:rect l="l" t="t" r="r" b="b"/>
            <a:pathLst>
              <a:path w="818878" h="998631">
                <a:moveTo>
                  <a:pt x="0" y="0"/>
                </a:moveTo>
                <a:lnTo>
                  <a:pt x="818878" y="0"/>
                </a:lnTo>
                <a:lnTo>
                  <a:pt x="818878" y="998631"/>
                </a:lnTo>
                <a:lnTo>
                  <a:pt x="0" y="9986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B2835D81-307E-29A4-93DE-AD5584B6C117}"/>
              </a:ext>
            </a:extLst>
          </p:cNvPr>
          <p:cNvGrpSpPr/>
          <p:nvPr/>
        </p:nvGrpSpPr>
        <p:grpSpPr>
          <a:xfrm>
            <a:off x="0" y="0"/>
            <a:ext cx="704485" cy="10287000"/>
            <a:chOff x="0" y="0"/>
            <a:chExt cx="201789" cy="2946555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B5C505AB-B49C-85EF-0AF4-6CAEC0CE705C}"/>
                </a:ext>
              </a:extLst>
            </p:cNvPr>
            <p:cNvSpPr/>
            <p:nvPr/>
          </p:nvSpPr>
          <p:spPr>
            <a:xfrm>
              <a:off x="0" y="0"/>
              <a:ext cx="201789" cy="2946555"/>
            </a:xfrm>
            <a:custGeom>
              <a:avLst/>
              <a:gdLst/>
              <a:ahLst/>
              <a:cxnLst/>
              <a:rect l="l" t="t" r="r" b="b"/>
              <a:pathLst>
                <a:path w="201789" h="2946555">
                  <a:moveTo>
                    <a:pt x="0" y="0"/>
                  </a:moveTo>
                  <a:lnTo>
                    <a:pt x="201789" y="0"/>
                  </a:lnTo>
                  <a:lnTo>
                    <a:pt x="201789" y="2946555"/>
                  </a:lnTo>
                  <a:lnTo>
                    <a:pt x="0" y="2946555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FC30CB19-30A7-E6A5-6180-79FBC4C2A255}"/>
                </a:ext>
              </a:extLst>
            </p:cNvPr>
            <p:cNvSpPr txBox="1"/>
            <p:nvPr/>
          </p:nvSpPr>
          <p:spPr>
            <a:xfrm>
              <a:off x="0" y="-19050"/>
              <a:ext cx="201789" cy="2965605"/>
            </a:xfrm>
            <a:prstGeom prst="rect">
              <a:avLst/>
            </a:prstGeom>
          </p:spPr>
          <p:txBody>
            <a:bodyPr lIns="14597" tIns="14597" rIns="14597" bIns="14597" rtlCol="0" anchor="ctr"/>
            <a:lstStyle/>
            <a:p>
              <a:pPr algn="ctr">
                <a:lnSpc>
                  <a:spcPts val="2494"/>
                </a:lnSpc>
              </a:pPr>
              <a:endParaRPr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6B1626AF-CB35-CF81-3AB6-09CAC9E2BD5A}"/>
              </a:ext>
            </a:extLst>
          </p:cNvPr>
          <p:cNvGrpSpPr/>
          <p:nvPr/>
        </p:nvGrpSpPr>
        <p:grpSpPr>
          <a:xfrm>
            <a:off x="352242" y="3059198"/>
            <a:ext cx="5225163" cy="4944311"/>
            <a:chOff x="0" y="0"/>
            <a:chExt cx="6966885" cy="65924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16633CAD-64D1-5862-C811-45A30520F6B8}"/>
                </a:ext>
              </a:extLst>
            </p:cNvPr>
            <p:cNvSpPr/>
            <p:nvPr/>
          </p:nvSpPr>
          <p:spPr>
            <a:xfrm>
              <a:off x="0" y="0"/>
              <a:ext cx="6966885" cy="6592414"/>
            </a:xfrm>
            <a:custGeom>
              <a:avLst/>
              <a:gdLst/>
              <a:ahLst/>
              <a:cxnLst/>
              <a:rect l="l" t="t" r="r" b="b"/>
              <a:pathLst>
                <a:path w="6966885" h="6592414">
                  <a:moveTo>
                    <a:pt x="0" y="0"/>
                  </a:moveTo>
                  <a:lnTo>
                    <a:pt x="6966885" y="0"/>
                  </a:lnTo>
                  <a:lnTo>
                    <a:pt x="6966885" y="6592414"/>
                  </a:lnTo>
                  <a:lnTo>
                    <a:pt x="0" y="65924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s-CZ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43EBE12E-4502-2ED0-2140-B6652C295E2F}"/>
                </a:ext>
              </a:extLst>
            </p:cNvPr>
            <p:cNvSpPr/>
            <p:nvPr/>
          </p:nvSpPr>
          <p:spPr>
            <a:xfrm rot="484532">
              <a:off x="2857052" y="1653655"/>
              <a:ext cx="1949580" cy="1078381"/>
            </a:xfrm>
            <a:custGeom>
              <a:avLst/>
              <a:gdLst/>
              <a:ahLst/>
              <a:cxnLst/>
              <a:rect l="l" t="t" r="r" b="b"/>
              <a:pathLst>
                <a:path w="1949580" h="1078381">
                  <a:moveTo>
                    <a:pt x="0" y="0"/>
                  </a:moveTo>
                  <a:lnTo>
                    <a:pt x="1949579" y="0"/>
                  </a:lnTo>
                  <a:lnTo>
                    <a:pt x="1949579" y="1078381"/>
                  </a:lnTo>
                  <a:lnTo>
                    <a:pt x="0" y="10783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-46748" t="-10615" r="-390"/>
              </a:stretch>
            </a:blipFill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0" name="TextBox 10">
            <a:extLst>
              <a:ext uri="{FF2B5EF4-FFF2-40B4-BE49-F238E27FC236}">
                <a16:creationId xmlns:a16="http://schemas.microsoft.com/office/drawing/2014/main" id="{9298802A-204C-8805-5FB5-5AF1E321807F}"/>
              </a:ext>
            </a:extLst>
          </p:cNvPr>
          <p:cNvSpPr txBox="1"/>
          <p:nvPr/>
        </p:nvSpPr>
        <p:spPr>
          <a:xfrm>
            <a:off x="1752600" y="783649"/>
            <a:ext cx="15417205" cy="22698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47"/>
              </a:lnSpc>
            </a:pP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Krávy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s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nejvyšší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celoživotní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užitkovostí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nad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150</a:t>
            </a:r>
            <a:r>
              <a:rPr lang="cs-CZ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.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000 kg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mléka</a:t>
            </a:r>
            <a:endParaRPr lang="cs-CZ" sz="4310" b="1" spc="422" dirty="0">
              <a:solidFill>
                <a:srgbClr val="032757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  <a:p>
            <a:pPr algn="ctr">
              <a:lnSpc>
                <a:spcPts val="5947"/>
              </a:lnSpc>
            </a:pPr>
            <a:r>
              <a:rPr lang="cs-CZ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ZLATÁ PLAKETA 2024</a:t>
            </a:r>
            <a:endParaRPr lang="en-US" sz="4310" b="1" spc="422" dirty="0">
              <a:solidFill>
                <a:srgbClr val="032757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7B29B3ED-A8E5-1505-2AE8-3314DE968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604013"/>
              </p:ext>
            </p:extLst>
          </p:nvPr>
        </p:nvGraphicFramePr>
        <p:xfrm>
          <a:off x="3317632" y="3404072"/>
          <a:ext cx="14538816" cy="1593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4023582859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3649304310"/>
                    </a:ext>
                  </a:extLst>
                </a:gridCol>
                <a:gridCol w="1699989">
                  <a:extLst>
                    <a:ext uri="{9D8B030D-6E8A-4147-A177-3AD203B41FA5}">
                      <a16:colId xmlns:a16="http://schemas.microsoft.com/office/drawing/2014/main" val="3747780497"/>
                    </a:ext>
                  </a:extLst>
                </a:gridCol>
                <a:gridCol w="4853211">
                  <a:extLst>
                    <a:ext uri="{9D8B030D-6E8A-4147-A177-3AD203B41FA5}">
                      <a16:colId xmlns:a16="http://schemas.microsoft.com/office/drawing/2014/main" val="2255204361"/>
                    </a:ext>
                  </a:extLst>
                </a:gridCol>
                <a:gridCol w="1427140">
                  <a:extLst>
                    <a:ext uri="{9D8B030D-6E8A-4147-A177-3AD203B41FA5}">
                      <a16:colId xmlns:a16="http://schemas.microsoft.com/office/drawing/2014/main" val="175247"/>
                    </a:ext>
                  </a:extLst>
                </a:gridCol>
                <a:gridCol w="1300676">
                  <a:extLst>
                    <a:ext uri="{9D8B030D-6E8A-4147-A177-3AD203B41FA5}">
                      <a16:colId xmlns:a16="http://schemas.microsoft.com/office/drawing/2014/main" val="1751374319"/>
                    </a:ext>
                  </a:extLst>
                </a:gridCol>
              </a:tblGrid>
              <a:tr h="764807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 "/>
                        </a:rPr>
                        <a:t>ČÍSLO KRÁVY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 "/>
                        </a:rPr>
                        <a:t>JMÉNO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 "/>
                        </a:rPr>
                        <a:t>DATUM NAR.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 "/>
                        </a:rPr>
                        <a:t>CHOVATEL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 "/>
                        </a:rPr>
                        <a:t>POŘADÍ LAK.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>
                          <a:solidFill>
                            <a:schemeClr val="bg1"/>
                          </a:solidFill>
                          <a:latin typeface="Montserrat Classic "/>
                        </a:rPr>
                        <a:t>KGM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383236"/>
                  </a:ext>
                </a:extLst>
              </a:tr>
              <a:tr h="828540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latin typeface="Montserrat Classic "/>
                        </a:rPr>
                        <a:t>DE 1503450-799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b="1" spc="422" dirty="0">
                          <a:solidFill>
                            <a:schemeClr val="tx2"/>
                          </a:solidFill>
                          <a:latin typeface="Montserrat Classic Bold" panose="020B0604020202020204" charset="-18"/>
                          <a:sym typeface="Montserrat Bold"/>
                        </a:rPr>
                        <a:t>GERTRUDA</a:t>
                      </a:r>
                      <a:endParaRPr lang="cs-CZ" sz="2400" dirty="0">
                        <a:solidFill>
                          <a:schemeClr val="tx2"/>
                        </a:solidFill>
                        <a:latin typeface="Montserrat Classic Bold" panose="020B0604020202020204" charset="-1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latin typeface="Montserrat Classic "/>
                        </a:rPr>
                        <a:t>26.9. 2010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latin typeface="Montserrat Classic "/>
                        </a:rPr>
                        <a:t>MORAVAN MLÉČNÁ farma, a.s.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latin typeface="Montserrat Classic 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b="1" dirty="0">
                          <a:latin typeface="Montserrat Classic "/>
                        </a:rPr>
                        <a:t>151.303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1009819"/>
                  </a:ext>
                </a:extLst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98171"/>
              </p:ext>
            </p:extLst>
          </p:nvPr>
        </p:nvGraphicFramePr>
        <p:xfrm>
          <a:off x="5715000" y="5531353"/>
          <a:ext cx="11385820" cy="32402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9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2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9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78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35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33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3134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kern="1200" dirty="0">
                          <a:solidFill>
                            <a:schemeClr val="tx1"/>
                          </a:solidFill>
                          <a:latin typeface="Montserrat Classic"/>
                          <a:ea typeface="+mn-ea"/>
                          <a:cs typeface="+mn-cs"/>
                        </a:rPr>
                        <a:t>ČÍSLO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kern="1200" dirty="0">
                          <a:solidFill>
                            <a:schemeClr val="tx1"/>
                          </a:solidFill>
                          <a:latin typeface="Montserrat Classic"/>
                          <a:ea typeface="+mn-ea"/>
                          <a:cs typeface="+mn-cs"/>
                        </a:rPr>
                        <a:t>JMÉNO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kern="1200" dirty="0">
                          <a:solidFill>
                            <a:schemeClr val="tx1"/>
                          </a:solidFill>
                          <a:latin typeface="Montserrat Classic"/>
                          <a:ea typeface="+mn-ea"/>
                          <a:cs typeface="+mn-cs"/>
                        </a:rPr>
                        <a:t>NAR.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kern="1200" dirty="0">
                          <a:solidFill>
                            <a:schemeClr val="tx1"/>
                          </a:solidFill>
                          <a:latin typeface="Montserrat Classic"/>
                          <a:ea typeface="+mn-ea"/>
                          <a:cs typeface="+mn-cs"/>
                        </a:rPr>
                        <a:t>CHOVATEL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kern="1200" dirty="0">
                          <a:solidFill>
                            <a:schemeClr val="tx1"/>
                          </a:solidFill>
                          <a:latin typeface="Montserrat Classic"/>
                          <a:ea typeface="+mn-ea"/>
                          <a:cs typeface="+mn-cs"/>
                        </a:rPr>
                        <a:t>LAKT.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kern="1200" dirty="0">
                          <a:solidFill>
                            <a:schemeClr val="tx1"/>
                          </a:solidFill>
                          <a:latin typeface="Montserrat Classic"/>
                          <a:ea typeface="+mn-ea"/>
                          <a:cs typeface="+mn-cs"/>
                        </a:rPr>
                        <a:t> KGM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2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CZ 404633-961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N-V BARBORA II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30.12.2009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ZDV NOVOVESELSKO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11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169.214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2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CZ 003562-953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OSEVA ESTER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23.01.2003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OSEVA A.S. CHRUDIM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12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158.942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2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CZ 056354-246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MASA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24.02.1997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JINDROVA ZEMED.FARMA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13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157.989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2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CZ 101648-205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MARUSKA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21.12.1999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AGRODRUZSTVO ZAHORI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11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156.587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92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CZ 339905-931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ZAHORI GABINKA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16.01.2009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AGRODRUZSTVO ZAHORI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10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151.925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92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CZ 044130-265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HELENKA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09.11.1997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AGRODRUZSTVO ZAHORI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12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151.835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2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DE 1503450-799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GERTRUDA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26.09.2010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MORAVAN, A.S.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10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151.303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20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CZ 296316-961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ZERAS MAMBA ET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16.05.2007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ZERAS A.S 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11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  <a:latin typeface="Montserrat Classic"/>
                        </a:rPr>
                        <a:t>150.122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Montserrat Classic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56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73820" y="8938636"/>
            <a:ext cx="818878" cy="998631"/>
          </a:xfrm>
          <a:custGeom>
            <a:avLst/>
            <a:gdLst/>
            <a:ahLst/>
            <a:cxnLst/>
            <a:rect l="l" t="t" r="r" b="b"/>
            <a:pathLst>
              <a:path w="818878" h="998631">
                <a:moveTo>
                  <a:pt x="0" y="0"/>
                </a:moveTo>
                <a:lnTo>
                  <a:pt x="818878" y="0"/>
                </a:lnTo>
                <a:lnTo>
                  <a:pt x="818878" y="998631"/>
                </a:lnTo>
                <a:lnTo>
                  <a:pt x="0" y="9986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704485" cy="10287000"/>
            <a:chOff x="0" y="0"/>
            <a:chExt cx="201789" cy="294655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1789" cy="2946555"/>
            </a:xfrm>
            <a:custGeom>
              <a:avLst/>
              <a:gdLst/>
              <a:ahLst/>
              <a:cxnLst/>
              <a:rect l="l" t="t" r="r" b="b"/>
              <a:pathLst>
                <a:path w="201789" h="2946555">
                  <a:moveTo>
                    <a:pt x="0" y="0"/>
                  </a:moveTo>
                  <a:lnTo>
                    <a:pt x="201789" y="0"/>
                  </a:lnTo>
                  <a:lnTo>
                    <a:pt x="201789" y="2946555"/>
                  </a:lnTo>
                  <a:lnTo>
                    <a:pt x="0" y="2946555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201789" cy="2965605"/>
            </a:xfrm>
            <a:prstGeom prst="rect">
              <a:avLst/>
            </a:prstGeom>
          </p:spPr>
          <p:txBody>
            <a:bodyPr lIns="14597" tIns="14597" rIns="14597" bIns="14597" rtlCol="0" anchor="ctr"/>
            <a:lstStyle/>
            <a:p>
              <a:pPr algn="ctr">
                <a:lnSpc>
                  <a:spcPts val="2494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676400" y="723900"/>
            <a:ext cx="15417205" cy="22698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47"/>
              </a:lnSpc>
            </a:pP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Krávy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s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nejvyšší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celoživotní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užitkovostí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nad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125</a:t>
            </a:r>
            <a:r>
              <a:rPr lang="cs-CZ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.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000 kg </a:t>
            </a:r>
            <a:r>
              <a:rPr lang="en-US" sz="4310" b="1" spc="422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mléka</a:t>
            </a:r>
            <a:endParaRPr lang="cs-CZ" sz="4310" b="1" spc="422" dirty="0">
              <a:solidFill>
                <a:srgbClr val="032757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  <a:p>
            <a:pPr algn="ctr">
              <a:lnSpc>
                <a:spcPts val="5947"/>
              </a:lnSpc>
            </a:pPr>
            <a:r>
              <a:rPr lang="cs-CZ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STŘÍBRNÁ PLAKETA 2024</a:t>
            </a:r>
            <a:r>
              <a:rPr lang="en-US" sz="4310" b="1" spc="422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B03E1D6B-C2BD-63FE-013D-47C43C9125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478280"/>
              </p:ext>
            </p:extLst>
          </p:nvPr>
        </p:nvGraphicFramePr>
        <p:xfrm>
          <a:off x="1556615" y="3390900"/>
          <a:ext cx="15417204" cy="57101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2015">
                  <a:extLst>
                    <a:ext uri="{9D8B030D-6E8A-4147-A177-3AD203B41FA5}">
                      <a16:colId xmlns:a16="http://schemas.microsoft.com/office/drawing/2014/main" val="1727541763"/>
                    </a:ext>
                  </a:extLst>
                </a:gridCol>
                <a:gridCol w="3589857">
                  <a:extLst>
                    <a:ext uri="{9D8B030D-6E8A-4147-A177-3AD203B41FA5}">
                      <a16:colId xmlns:a16="http://schemas.microsoft.com/office/drawing/2014/main" val="2186815307"/>
                    </a:ext>
                  </a:extLst>
                </a:gridCol>
                <a:gridCol w="6252868">
                  <a:extLst>
                    <a:ext uri="{9D8B030D-6E8A-4147-A177-3AD203B41FA5}">
                      <a16:colId xmlns:a16="http://schemas.microsoft.com/office/drawing/2014/main" val="940033616"/>
                    </a:ext>
                  </a:extLst>
                </a:gridCol>
                <a:gridCol w="1430498">
                  <a:extLst>
                    <a:ext uri="{9D8B030D-6E8A-4147-A177-3AD203B41FA5}">
                      <a16:colId xmlns:a16="http://schemas.microsoft.com/office/drawing/2014/main" val="1193357210"/>
                    </a:ext>
                  </a:extLst>
                </a:gridCol>
                <a:gridCol w="1811966">
                  <a:extLst>
                    <a:ext uri="{9D8B030D-6E8A-4147-A177-3AD203B41FA5}">
                      <a16:colId xmlns:a16="http://schemas.microsoft.com/office/drawing/2014/main" val="4125143544"/>
                    </a:ext>
                  </a:extLst>
                </a:gridCol>
              </a:tblGrid>
              <a:tr h="6652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solidFill>
                            <a:schemeClr val="bg1"/>
                          </a:solidFill>
                          <a:effectLst/>
                        </a:rPr>
                        <a:t>ČÍSLO KRÁVY</a:t>
                      </a:r>
                      <a:endParaRPr lang="cs-CZ" sz="2400" dirty="0">
                        <a:solidFill>
                          <a:schemeClr val="bg1"/>
                        </a:solidFill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>
                          <a:solidFill>
                            <a:schemeClr val="bg1"/>
                          </a:solidFill>
                          <a:effectLst/>
                        </a:rPr>
                        <a:t>JMÉNO</a:t>
                      </a:r>
                      <a:endParaRPr lang="cs-CZ" sz="2400" dirty="0">
                        <a:solidFill>
                          <a:schemeClr val="bg1"/>
                        </a:solidFill>
                        <a:latin typeface="Montserrat Classic Bold" panose="020B0604020202020204" charset="-18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solidFill>
                            <a:schemeClr val="bg1"/>
                          </a:solidFill>
                          <a:effectLst/>
                        </a:rPr>
                        <a:t>CHOVATEL</a:t>
                      </a:r>
                      <a:endParaRPr lang="cs-CZ" sz="2400" dirty="0">
                        <a:solidFill>
                          <a:schemeClr val="bg1"/>
                        </a:solidFill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solidFill>
                            <a:schemeClr val="bg1"/>
                          </a:solidFill>
                          <a:effectLst/>
                        </a:rPr>
                        <a:t>POŘ L.</a:t>
                      </a:r>
                      <a:endParaRPr lang="cs-CZ" sz="2400" dirty="0">
                        <a:solidFill>
                          <a:schemeClr val="bg1"/>
                        </a:solidFill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solidFill>
                            <a:schemeClr val="bg1"/>
                          </a:solidFill>
                          <a:effectLst/>
                        </a:rPr>
                        <a:t>KGM</a:t>
                      </a:r>
                      <a:endParaRPr lang="cs-CZ" sz="2400" dirty="0">
                        <a:solidFill>
                          <a:schemeClr val="bg1"/>
                        </a:solidFill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984619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213638-972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ZASNI LUCINKA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Zemědělská akciová společnost Nivnice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9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139.048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853999070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304904-921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XÉNIE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Zemědělská společnost Sloveč a.s.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10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135.103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07849260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290408-953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ZIVA ZUZA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ŽIVA zemědělská obchodní, a.s.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8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132.838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248256874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582677-961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AGRAS MARILOU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AGRAS Bohdalov, a.s.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8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131.196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566688668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194355-951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BR VG MAŘENKA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ZOD Brniště a.s.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7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130.998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961631098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343279-921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BÉDA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Zemědělská společnost Sloveč a.s.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7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130.165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253314021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249215-971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VALI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Ing. Radomír </a:t>
                      </a:r>
                      <a:r>
                        <a:rPr lang="cs-CZ" sz="2000" b="1" dirty="0" err="1">
                          <a:effectLst/>
                          <a:latin typeface="Montserrat Classic Bold" panose="020B0604020202020204" charset="-18"/>
                        </a:rPr>
                        <a:t>Vyjídáček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7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127.572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92443910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292165-952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ANEŽKA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ZD Dobruška a.s.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10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127.076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51863397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482421-961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N-V OLDŘISKA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ZDV </a:t>
                      </a:r>
                      <a:r>
                        <a:rPr lang="cs-CZ" sz="2000" b="1" dirty="0" err="1">
                          <a:effectLst/>
                          <a:latin typeface="Montserrat Classic Bold" panose="020B0604020202020204" charset="-18"/>
                        </a:rPr>
                        <a:t>Novoveselsko</a:t>
                      </a: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, družstvo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9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125.947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45123431"/>
                  </a:ext>
                </a:extLst>
              </a:tr>
              <a:tr h="5044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99642-911</a:t>
                      </a:r>
                      <a:endParaRPr lang="cs-CZ" sz="2000" b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"/>
                        </a:rPr>
                        <a:t>UHRINEVES ALBÍNA</a:t>
                      </a:r>
                      <a:endParaRPr lang="cs-CZ" sz="2000" b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Výzkumný ústav živočišné výroby, </a:t>
                      </a:r>
                      <a:r>
                        <a:rPr lang="cs-CZ" sz="2000" b="1" dirty="0" err="1">
                          <a:effectLst/>
                          <a:latin typeface="Montserrat Classic Bold" panose="020B0604020202020204" charset="-18"/>
                        </a:rPr>
                        <a:t>v.v.i</a:t>
                      </a:r>
                      <a:r>
                        <a:rPr lang="cs-CZ" sz="2000" b="1" dirty="0">
                          <a:effectLst/>
                          <a:latin typeface="Montserrat Classic Bold" panose="020B0604020202020204" charset="-18"/>
                        </a:rPr>
                        <a:t>.</a:t>
                      </a:r>
                      <a:endParaRPr lang="cs-CZ" sz="2000" b="1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0" dirty="0">
                          <a:effectLst/>
                          <a:latin typeface="Montserrat Classic "/>
                        </a:rPr>
                        <a:t>9</a:t>
                      </a:r>
                      <a:endParaRPr lang="cs-CZ" sz="2000" b="0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effectLst/>
                          <a:latin typeface="Montserrat Classic "/>
                        </a:rPr>
                        <a:t>125.370</a:t>
                      </a:r>
                      <a:endParaRPr lang="cs-CZ" sz="2000" b="1" dirty="0">
                        <a:effectLst/>
                        <a:latin typeface="Montserrat Classic 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75991068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480322" y="1090581"/>
            <a:ext cx="2123166" cy="2589227"/>
          </a:xfrm>
          <a:custGeom>
            <a:avLst/>
            <a:gdLst/>
            <a:ahLst/>
            <a:cxnLst/>
            <a:rect l="l" t="t" r="r" b="b"/>
            <a:pathLst>
              <a:path w="2123166" h="2589227">
                <a:moveTo>
                  <a:pt x="0" y="0"/>
                </a:moveTo>
                <a:lnTo>
                  <a:pt x="2123166" y="0"/>
                </a:lnTo>
                <a:lnTo>
                  <a:pt x="2123166" y="2589227"/>
                </a:lnTo>
                <a:lnTo>
                  <a:pt x="0" y="2589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TextBox 3"/>
          <p:cNvSpPr txBox="1"/>
          <p:nvPr/>
        </p:nvSpPr>
        <p:spPr>
          <a:xfrm>
            <a:off x="914400" y="8763000"/>
            <a:ext cx="2391922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www.holstein.cz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458612" y="8763000"/>
            <a:ext cx="4922397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Chovatelské setkání na Seči 2024 </a:t>
            </a:r>
          </a:p>
        </p:txBody>
      </p:sp>
      <p:sp>
        <p:nvSpPr>
          <p:cNvPr id="5" name="AutoShape 5"/>
          <p:cNvSpPr/>
          <p:nvPr/>
        </p:nvSpPr>
        <p:spPr>
          <a:xfrm flipV="1">
            <a:off x="914400" y="8598987"/>
            <a:ext cx="16459200" cy="0"/>
          </a:xfrm>
          <a:prstGeom prst="line">
            <a:avLst/>
          </a:prstGeom>
          <a:ln w="9525" cap="flat">
            <a:solidFill>
              <a:srgbClr val="E2001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771695" y="8459700"/>
            <a:ext cx="928044" cy="1131761"/>
          </a:xfrm>
          <a:custGeom>
            <a:avLst/>
            <a:gdLst/>
            <a:ahLst/>
            <a:cxnLst/>
            <a:rect l="l" t="t" r="r" b="b"/>
            <a:pathLst>
              <a:path w="928044" h="1131761">
                <a:moveTo>
                  <a:pt x="0" y="0"/>
                </a:moveTo>
                <a:lnTo>
                  <a:pt x="928044" y="0"/>
                </a:lnTo>
                <a:lnTo>
                  <a:pt x="928044" y="1131761"/>
                </a:lnTo>
                <a:lnTo>
                  <a:pt x="0" y="11317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722781" cy="10287000"/>
            <a:chOff x="0" y="0"/>
            <a:chExt cx="201789" cy="287196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1789" cy="2871964"/>
            </a:xfrm>
            <a:custGeom>
              <a:avLst/>
              <a:gdLst/>
              <a:ahLst/>
              <a:cxnLst/>
              <a:rect l="l" t="t" r="r" b="b"/>
              <a:pathLst>
                <a:path w="201789" h="2871964">
                  <a:moveTo>
                    <a:pt x="0" y="0"/>
                  </a:moveTo>
                  <a:lnTo>
                    <a:pt x="201789" y="0"/>
                  </a:lnTo>
                  <a:lnTo>
                    <a:pt x="201789" y="2871964"/>
                  </a:lnTo>
                  <a:lnTo>
                    <a:pt x="0" y="2871964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28575"/>
              <a:ext cx="201789" cy="2900539"/>
            </a:xfrm>
            <a:prstGeom prst="rect">
              <a:avLst/>
            </a:prstGeom>
          </p:spPr>
          <p:txBody>
            <a:bodyPr lIns="14976" tIns="14976" rIns="14976" bIns="14976" rtlCol="0" anchor="ctr"/>
            <a:lstStyle/>
            <a:p>
              <a:pPr algn="ctr">
                <a:lnSpc>
                  <a:spcPts val="2558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597461" y="1333500"/>
            <a:ext cx="15395139" cy="715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899"/>
              </a:lnSpc>
            </a:pPr>
            <a:r>
              <a:rPr lang="en-US" sz="4274" b="1" spc="418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Ocenění</a:t>
            </a:r>
            <a:r>
              <a:rPr lang="en-US" sz="4274" b="1" spc="418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4274" b="1" spc="418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chovatelé</a:t>
            </a:r>
            <a:r>
              <a:rPr lang="en-US" sz="4274" b="1" spc="418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za </a:t>
            </a:r>
            <a:r>
              <a:rPr lang="en-US" sz="4274" b="1" spc="418" dirty="0" err="1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býky</a:t>
            </a:r>
            <a:r>
              <a:rPr lang="en-US" sz="4274" b="1" spc="418" dirty="0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TOP 50</a:t>
            </a:r>
          </a:p>
        </p:txBody>
      </p:sp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D236743D-8113-52D3-9138-C0A09BA458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362731"/>
              </p:ext>
            </p:extLst>
          </p:nvPr>
        </p:nvGraphicFramePr>
        <p:xfrm>
          <a:off x="1566980" y="2857500"/>
          <a:ext cx="14663621" cy="5333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6666">
                  <a:extLst>
                    <a:ext uri="{9D8B030D-6E8A-4147-A177-3AD203B41FA5}">
                      <a16:colId xmlns:a16="http://schemas.microsoft.com/office/drawing/2014/main" val="3227988988"/>
                    </a:ext>
                  </a:extLst>
                </a:gridCol>
                <a:gridCol w="1503554">
                  <a:extLst>
                    <a:ext uri="{9D8B030D-6E8A-4147-A177-3AD203B41FA5}">
                      <a16:colId xmlns:a16="http://schemas.microsoft.com/office/drawing/2014/main" val="177954009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229861839"/>
                    </a:ext>
                  </a:extLst>
                </a:gridCol>
                <a:gridCol w="19462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92319">
                  <a:extLst>
                    <a:ext uri="{9D8B030D-6E8A-4147-A177-3AD203B41FA5}">
                      <a16:colId xmlns:a16="http://schemas.microsoft.com/office/drawing/2014/main" val="108303458"/>
                    </a:ext>
                  </a:extLst>
                </a:gridCol>
                <a:gridCol w="3067275">
                  <a:extLst>
                    <a:ext uri="{9D8B030D-6E8A-4147-A177-3AD203B41FA5}">
                      <a16:colId xmlns:a16="http://schemas.microsoft.com/office/drawing/2014/main" val="1984377333"/>
                    </a:ext>
                  </a:extLst>
                </a:gridCol>
              </a:tblGrid>
              <a:tr h="687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POŘADÍ 08/24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REG.</a:t>
                      </a:r>
                      <a:endParaRPr lang="cs-CZ" sz="2000" dirty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JMÉNO BÝKA</a:t>
                      </a:r>
                      <a:endParaRPr lang="cs-CZ" sz="2000" dirty="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SIH 08/24</a:t>
                      </a: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CHOVATEL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effectLst/>
                          <a:latin typeface="Montserrat Classic"/>
                        </a:rPr>
                        <a:t>MAJITEL</a:t>
                      </a:r>
                      <a:endParaRPr lang="cs-CZ" sz="2000"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405182"/>
                  </a:ext>
                </a:extLst>
              </a:tr>
              <a:tr h="659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11.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NEO-922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N-V BERRY</a:t>
                      </a:r>
                      <a:endParaRPr lang="cs-CZ" sz="2000" b="1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137,4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ZDV </a:t>
                      </a:r>
                      <a:r>
                        <a:rPr lang="cs-CZ" sz="2000" err="1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Novoveselsko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err="1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Zooservis</a:t>
                      </a: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, a.s.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533940784"/>
                  </a:ext>
                </a:extLst>
              </a:tr>
              <a:tr h="659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17.</a:t>
                      </a:r>
                    </a:p>
                  </a:txBody>
                  <a:tcPr marL="44450" marR="4445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NXB-618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AGRAS ARWEN</a:t>
                      </a:r>
                      <a:endParaRPr lang="cs-CZ" sz="2000" b="1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135,3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AGRAS Bohdalov, a.s.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err="1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Zooservis</a:t>
                      </a: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, a.s.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9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28.</a:t>
                      </a:r>
                    </a:p>
                  </a:txBody>
                  <a:tcPr marL="44450" marR="4445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NEO-984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AGRAS BLACKFOOT</a:t>
                      </a:r>
                      <a:endParaRPr lang="cs-CZ" sz="2000" b="1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133,0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AGRAS Bohdalov, a.s.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Jihočeský chovatel, a.s.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852860454"/>
                  </a:ext>
                </a:extLst>
              </a:tr>
              <a:tr h="659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31.</a:t>
                      </a:r>
                    </a:p>
                  </a:txBody>
                  <a:tcPr marL="44450" marR="4445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NXB-626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AGRAS AVAR</a:t>
                      </a:r>
                      <a:endParaRPr lang="cs-CZ" sz="2000" b="1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132,8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AGRAS Bohdalov, a.s.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Natural, s.r.o.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38745089"/>
                  </a:ext>
                </a:extLst>
              </a:tr>
              <a:tr h="659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32.</a:t>
                      </a:r>
                    </a:p>
                  </a:txBody>
                  <a:tcPr marL="44450" marR="4445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NEO-890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NO-PE APOLLO</a:t>
                      </a:r>
                      <a:endParaRPr lang="cs-CZ" sz="2000" b="1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132,7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Petr Novák, Kochánov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CBS </a:t>
                      </a:r>
                      <a:r>
                        <a:rPr lang="cs-CZ" sz="2000" err="1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Genetics</a:t>
                      </a: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 s.r.o.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91121964"/>
                  </a:ext>
                </a:extLst>
              </a:tr>
              <a:tr h="659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43.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NEO-904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OSTRETIN ALBERTO</a:t>
                      </a:r>
                      <a:endParaRPr lang="cs-CZ" sz="2000" b="1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131,2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ZS Ostřetín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err="1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Zooservis</a:t>
                      </a: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, a.s.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22674211"/>
                  </a:ext>
                </a:extLst>
              </a:tr>
              <a:tr h="687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48.</a:t>
                      </a:r>
                    </a:p>
                  </a:txBody>
                  <a:tcPr marL="44450" marR="4445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NXB-585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b="1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LA ASLAN</a:t>
                      </a:r>
                      <a:endParaRPr lang="cs-CZ" sz="2000" b="1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  <a:ea typeface="Times New Roman" panose="02020603050405020304" pitchFamily="18" charset="0"/>
                          <a:cs typeface="Times New Roman"/>
                        </a:rPr>
                        <a:t>130,8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SŠZV Lanškroun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CBS </a:t>
                      </a:r>
                      <a:r>
                        <a:rPr lang="cs-CZ" sz="2000" dirty="0" err="1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Genetics</a:t>
                      </a: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Montserrat Classic"/>
                        </a:rPr>
                        <a:t> s.r.o.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Montserrat Classic"/>
                        <a:ea typeface="Times New Roman" panose="02020603050405020304" pitchFamily="18" charset="0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9829619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480322" y="1090581"/>
            <a:ext cx="2123166" cy="2589227"/>
          </a:xfrm>
          <a:custGeom>
            <a:avLst/>
            <a:gdLst/>
            <a:ahLst/>
            <a:cxnLst/>
            <a:rect l="l" t="t" r="r" b="b"/>
            <a:pathLst>
              <a:path w="2123166" h="2589227">
                <a:moveTo>
                  <a:pt x="0" y="0"/>
                </a:moveTo>
                <a:lnTo>
                  <a:pt x="2123166" y="0"/>
                </a:lnTo>
                <a:lnTo>
                  <a:pt x="2123166" y="2589227"/>
                </a:lnTo>
                <a:lnTo>
                  <a:pt x="0" y="25892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3" name="TextBox 3"/>
          <p:cNvSpPr txBox="1"/>
          <p:nvPr/>
        </p:nvSpPr>
        <p:spPr>
          <a:xfrm>
            <a:off x="914400" y="8763000"/>
            <a:ext cx="2391922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www.holstein.cz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458612" y="8763000"/>
            <a:ext cx="4922397" cy="332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83"/>
              </a:lnSpc>
              <a:spcBef>
                <a:spcPct val="0"/>
              </a:spcBef>
            </a:pPr>
            <a:r>
              <a:rPr lang="en-US" sz="1944" spc="190">
                <a:solidFill>
                  <a:srgbClr val="FFFFFF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Chovatelské setkání na Seči 2024 </a:t>
            </a:r>
          </a:p>
        </p:txBody>
      </p:sp>
      <p:sp>
        <p:nvSpPr>
          <p:cNvPr id="5" name="AutoShape 5"/>
          <p:cNvSpPr/>
          <p:nvPr/>
        </p:nvSpPr>
        <p:spPr>
          <a:xfrm flipV="1">
            <a:off x="914400" y="8598987"/>
            <a:ext cx="16459200" cy="0"/>
          </a:xfrm>
          <a:prstGeom prst="line">
            <a:avLst/>
          </a:prstGeom>
          <a:ln w="9525" cap="flat">
            <a:solidFill>
              <a:srgbClr val="E2001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B86B-8813-94F7-E472-3D9BA2FBD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86C86CA-F0B0-FEC0-5184-900DC88DDE2F}"/>
              </a:ext>
            </a:extLst>
          </p:cNvPr>
          <p:cNvSpPr/>
          <p:nvPr/>
        </p:nvSpPr>
        <p:spPr>
          <a:xfrm>
            <a:off x="16783604" y="8601277"/>
            <a:ext cx="874445" cy="1066397"/>
          </a:xfrm>
          <a:custGeom>
            <a:avLst/>
            <a:gdLst/>
            <a:ahLst/>
            <a:cxnLst/>
            <a:rect l="l" t="t" r="r" b="b"/>
            <a:pathLst>
              <a:path w="874445" h="1066397">
                <a:moveTo>
                  <a:pt x="0" y="0"/>
                </a:moveTo>
                <a:lnTo>
                  <a:pt x="874445" y="0"/>
                </a:lnTo>
                <a:lnTo>
                  <a:pt x="874445" y="1066396"/>
                </a:lnTo>
                <a:lnTo>
                  <a:pt x="0" y="10663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FB37FB94-F6EB-2EFC-DBC3-C417119C413F}"/>
              </a:ext>
            </a:extLst>
          </p:cNvPr>
          <p:cNvGrpSpPr/>
          <p:nvPr/>
        </p:nvGrpSpPr>
        <p:grpSpPr>
          <a:xfrm>
            <a:off x="0" y="0"/>
            <a:ext cx="681037" cy="10426050"/>
            <a:chOff x="0" y="0"/>
            <a:chExt cx="201789" cy="30892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C0D9F6F6-A5DB-D7E9-F374-58073DA84A55}"/>
                </a:ext>
              </a:extLst>
            </p:cNvPr>
            <p:cNvSpPr/>
            <p:nvPr/>
          </p:nvSpPr>
          <p:spPr>
            <a:xfrm>
              <a:off x="0" y="0"/>
              <a:ext cx="201789" cy="3089200"/>
            </a:xfrm>
            <a:custGeom>
              <a:avLst/>
              <a:gdLst/>
              <a:ahLst/>
              <a:cxnLst/>
              <a:rect l="l" t="t" r="r" b="b"/>
              <a:pathLst>
                <a:path w="201789" h="3089200">
                  <a:moveTo>
                    <a:pt x="0" y="0"/>
                  </a:moveTo>
                  <a:lnTo>
                    <a:pt x="201789" y="0"/>
                  </a:lnTo>
                  <a:lnTo>
                    <a:pt x="201789" y="3089200"/>
                  </a:lnTo>
                  <a:lnTo>
                    <a:pt x="0" y="3089200"/>
                  </a:lnTo>
                  <a:close/>
                </a:path>
              </a:pathLst>
            </a:custGeom>
            <a:solidFill>
              <a:srgbClr val="032757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161C5785-065C-7AD3-CF72-4C484326E985}"/>
                </a:ext>
              </a:extLst>
            </p:cNvPr>
            <p:cNvSpPr txBox="1"/>
            <p:nvPr/>
          </p:nvSpPr>
          <p:spPr>
            <a:xfrm>
              <a:off x="0" y="-28575"/>
              <a:ext cx="201789" cy="3117775"/>
            </a:xfrm>
            <a:prstGeom prst="rect">
              <a:avLst/>
            </a:prstGeom>
          </p:spPr>
          <p:txBody>
            <a:bodyPr lIns="14111" tIns="14111" rIns="14111" bIns="14111" rtlCol="0" anchor="ctr"/>
            <a:lstStyle/>
            <a:p>
              <a:pPr algn="ctr">
                <a:lnSpc>
                  <a:spcPts val="2411"/>
                </a:lnSpc>
              </a:pPr>
              <a:endParaRPr/>
            </a:p>
          </p:txBody>
        </p:sp>
      </p:grpSp>
      <p:sp>
        <p:nvSpPr>
          <p:cNvPr id="7" name="TextBox 7">
            <a:extLst>
              <a:ext uri="{FF2B5EF4-FFF2-40B4-BE49-F238E27FC236}">
                <a16:creationId xmlns:a16="http://schemas.microsoft.com/office/drawing/2014/main" id="{2C93B853-EAA3-A83B-281D-7883EA2DEFA2}"/>
              </a:ext>
            </a:extLst>
          </p:cNvPr>
          <p:cNvSpPr txBox="1"/>
          <p:nvPr/>
        </p:nvSpPr>
        <p:spPr>
          <a:xfrm>
            <a:off x="1616151" y="1618823"/>
            <a:ext cx="17504348" cy="6783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58"/>
              </a:lnSpc>
            </a:pPr>
            <a:r>
              <a:rPr lang="en-US" sz="4027" b="1" spc="394">
                <a:solidFill>
                  <a:srgbClr val="032757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Nejlepší chovy dle celkové známky za exteriér 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7571CACA-FB0C-0081-071B-55784806F7F7}"/>
              </a:ext>
            </a:extLst>
          </p:cNvPr>
          <p:cNvSpPr txBox="1"/>
          <p:nvPr/>
        </p:nvSpPr>
        <p:spPr>
          <a:xfrm>
            <a:off x="1616151" y="2652920"/>
            <a:ext cx="17504348" cy="502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40"/>
              </a:lnSpc>
            </a:pPr>
            <a:r>
              <a:rPr lang="en-US" sz="3000" b="1" i="1" spc="29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Chovy</a:t>
            </a:r>
            <a:r>
              <a:rPr lang="en-US" sz="3000" b="1" i="1" spc="29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d</a:t>
            </a:r>
            <a:r>
              <a:rPr lang="cs-CZ" sz="3000" b="1" i="1" spc="29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o</a:t>
            </a:r>
            <a:r>
              <a:rPr lang="en-US" sz="3000" b="1" i="1" spc="29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50 </a:t>
            </a:r>
            <a:r>
              <a:rPr lang="en-US" sz="3000" b="1" i="1" spc="29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ks</a:t>
            </a:r>
            <a:r>
              <a:rPr lang="en-US" sz="3000" b="1" i="1" spc="29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sz="3000" b="1" i="1" spc="29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hodnocených</a:t>
            </a:r>
            <a:r>
              <a:rPr lang="en-US" sz="3000" b="1" i="1" spc="294" dirty="0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 </a:t>
            </a:r>
            <a:r>
              <a:rPr lang="en-US" sz="3000" b="1" i="1" spc="294" dirty="0" err="1">
                <a:solidFill>
                  <a:schemeClr val="tx2">
                    <a:lumMod val="75000"/>
                  </a:schemeClr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plemenic</a:t>
            </a:r>
            <a:endParaRPr lang="en-US" sz="3000" b="1" i="1" spc="294" dirty="0">
              <a:solidFill>
                <a:schemeClr val="tx2">
                  <a:lumMod val="75000"/>
                </a:schemeClr>
              </a:solidFill>
              <a:latin typeface="Montserrat Bold Italics"/>
              <a:ea typeface="Montserrat Bold Italics"/>
              <a:cs typeface="Montserrat Bold Italics"/>
              <a:sym typeface="Montserrat Bold Italics"/>
            </a:endParaRPr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C31FEAEA-620F-F4F9-2FDE-D725A37E58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204841"/>
              </p:ext>
            </p:extLst>
          </p:nvPr>
        </p:nvGraphicFramePr>
        <p:xfrm>
          <a:off x="1632100" y="3340377"/>
          <a:ext cx="13531700" cy="170582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22600">
                  <a:extLst>
                    <a:ext uri="{9D8B030D-6E8A-4147-A177-3AD203B41FA5}">
                      <a16:colId xmlns:a16="http://schemas.microsoft.com/office/drawing/2014/main" val="4103799175"/>
                    </a:ext>
                  </a:extLst>
                </a:gridCol>
                <a:gridCol w="5470100">
                  <a:extLst>
                    <a:ext uri="{9D8B030D-6E8A-4147-A177-3AD203B41FA5}">
                      <a16:colId xmlns:a16="http://schemas.microsoft.com/office/drawing/2014/main" val="329443008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74334418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1420809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758520366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31079143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2181917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901564283"/>
                    </a:ext>
                  </a:extLst>
                </a:gridCol>
              </a:tblGrid>
              <a:tr h="1705821">
                <a:tc>
                  <a:txBody>
                    <a:bodyPr/>
                    <a:lstStyle/>
                    <a:p>
                      <a:pPr marL="180000" algn="l">
                        <a:lnSpc>
                          <a:spcPct val="100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POŘADÍ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>
                        <a:lnSpc>
                          <a:spcPct val="100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CHOV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>
                        <a:lnSpc>
                          <a:spcPct val="100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HODN. KS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>
                        <a:lnSpc>
                          <a:spcPct val="100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MLÉČ. SÍLA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>
                        <a:lnSpc>
                          <a:spcPct val="100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STAV. TĚLA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>
                        <a:lnSpc>
                          <a:spcPct val="100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KONČETINY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>
                        <a:lnSpc>
                          <a:spcPct val="100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VEMENO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>
                        <a:lnSpc>
                          <a:spcPct val="100000"/>
                        </a:lnSpc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  <a:latin typeface="Montserrat Classic" panose="020B0604020202020204" charset="-18"/>
                        </a:rPr>
                        <a:t>CELKEM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27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710362"/>
                  </a:ext>
                </a:extLst>
              </a:tr>
            </a:tbl>
          </a:graphicData>
        </a:graphic>
      </p:graphicFrame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7D91E2D5-D3BF-D031-3016-931F3EC5AF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279859"/>
              </p:ext>
            </p:extLst>
          </p:nvPr>
        </p:nvGraphicFramePr>
        <p:xfrm>
          <a:off x="1632100" y="5143499"/>
          <a:ext cx="13531700" cy="730033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17968">
                  <a:extLst>
                    <a:ext uri="{9D8B030D-6E8A-4147-A177-3AD203B41FA5}">
                      <a16:colId xmlns:a16="http://schemas.microsoft.com/office/drawing/2014/main" val="144133629"/>
                    </a:ext>
                  </a:extLst>
                </a:gridCol>
                <a:gridCol w="5474732">
                  <a:extLst>
                    <a:ext uri="{9D8B030D-6E8A-4147-A177-3AD203B41FA5}">
                      <a16:colId xmlns:a16="http://schemas.microsoft.com/office/drawing/2014/main" val="2962517397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5656386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9845121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17896005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108353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7176383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09815581"/>
                    </a:ext>
                  </a:extLst>
                </a:gridCol>
              </a:tblGrid>
              <a:tr h="7300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1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</a:rPr>
                        <a:t> Ing. Radek Cihlář </a:t>
                      </a:r>
                      <a:endParaRPr lang="cs-CZ" sz="2400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15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84,60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85,00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84,87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84,93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dirty="0">
                          <a:effectLst/>
                          <a:latin typeface="Montserrat Classic" panose="020B0604020202020204" charset="-18"/>
                        </a:rPr>
                        <a:t>84,800</a:t>
                      </a:r>
                      <a:endParaRPr lang="cs-CZ" sz="2400" b="1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758388"/>
                  </a:ext>
                </a:extLst>
              </a:tr>
            </a:tbl>
          </a:graphicData>
        </a:graphic>
      </p:graphicFrame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2292AEA5-CCB3-95FB-8382-7309A0013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090311"/>
              </p:ext>
            </p:extLst>
          </p:nvPr>
        </p:nvGraphicFramePr>
        <p:xfrm>
          <a:off x="1616151" y="5905500"/>
          <a:ext cx="13547648" cy="71660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76783">
                  <a:extLst>
                    <a:ext uri="{9D8B030D-6E8A-4147-A177-3AD203B41FA5}">
                      <a16:colId xmlns:a16="http://schemas.microsoft.com/office/drawing/2014/main" val="1828935459"/>
                    </a:ext>
                  </a:extLst>
                </a:gridCol>
                <a:gridCol w="5467552">
                  <a:extLst>
                    <a:ext uri="{9D8B030D-6E8A-4147-A177-3AD203B41FA5}">
                      <a16:colId xmlns:a16="http://schemas.microsoft.com/office/drawing/2014/main" val="313874173"/>
                    </a:ext>
                  </a:extLst>
                </a:gridCol>
                <a:gridCol w="842941">
                  <a:extLst>
                    <a:ext uri="{9D8B030D-6E8A-4147-A177-3AD203B41FA5}">
                      <a16:colId xmlns:a16="http://schemas.microsoft.com/office/drawing/2014/main" val="2150971941"/>
                    </a:ext>
                  </a:extLst>
                </a:gridCol>
                <a:gridCol w="1226096">
                  <a:extLst>
                    <a:ext uri="{9D8B030D-6E8A-4147-A177-3AD203B41FA5}">
                      <a16:colId xmlns:a16="http://schemas.microsoft.com/office/drawing/2014/main" val="880022173"/>
                    </a:ext>
                  </a:extLst>
                </a:gridCol>
                <a:gridCol w="1226095">
                  <a:extLst>
                    <a:ext uri="{9D8B030D-6E8A-4147-A177-3AD203B41FA5}">
                      <a16:colId xmlns:a16="http://schemas.microsoft.com/office/drawing/2014/main" val="2523859652"/>
                    </a:ext>
                  </a:extLst>
                </a:gridCol>
                <a:gridCol w="1072834">
                  <a:extLst>
                    <a:ext uri="{9D8B030D-6E8A-4147-A177-3AD203B41FA5}">
                      <a16:colId xmlns:a16="http://schemas.microsoft.com/office/drawing/2014/main" val="2578557989"/>
                    </a:ext>
                  </a:extLst>
                </a:gridCol>
                <a:gridCol w="1149466">
                  <a:extLst>
                    <a:ext uri="{9D8B030D-6E8A-4147-A177-3AD203B41FA5}">
                      <a16:colId xmlns:a16="http://schemas.microsoft.com/office/drawing/2014/main" val="4237881753"/>
                    </a:ext>
                  </a:extLst>
                </a:gridCol>
                <a:gridCol w="1685881">
                  <a:extLst>
                    <a:ext uri="{9D8B030D-6E8A-4147-A177-3AD203B41FA5}">
                      <a16:colId xmlns:a16="http://schemas.microsoft.com/office/drawing/2014/main" val="3930486771"/>
                    </a:ext>
                  </a:extLst>
                </a:gridCol>
              </a:tblGrid>
              <a:tr h="7166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 2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</a:rPr>
                        <a:t> ZF „Rolnička“ Lipanovice </a:t>
                      </a:r>
                      <a:endParaRPr lang="cs-CZ" sz="2400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16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84,44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85,19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83,13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83,25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dirty="0">
                          <a:effectLst/>
                          <a:latin typeface="Montserrat Classic" panose="020B0604020202020204" charset="-18"/>
                        </a:rPr>
                        <a:t>83,813</a:t>
                      </a:r>
                      <a:endParaRPr lang="cs-CZ" sz="2400" b="1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210464"/>
                  </a:ext>
                </a:extLst>
              </a:tr>
            </a:tbl>
          </a:graphicData>
        </a:graphic>
      </p:graphicFrame>
      <p:graphicFrame>
        <p:nvGraphicFramePr>
          <p:cNvPr id="12" name="Tabulka 11">
            <a:extLst>
              <a:ext uri="{FF2B5EF4-FFF2-40B4-BE49-F238E27FC236}">
                <a16:creationId xmlns:a16="http://schemas.microsoft.com/office/drawing/2014/main" id="{04AE72DE-6CFD-56C2-F952-77C919B000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889991"/>
              </p:ext>
            </p:extLst>
          </p:nvPr>
        </p:nvGraphicFramePr>
        <p:xfrm>
          <a:off x="1616151" y="6667500"/>
          <a:ext cx="13547650" cy="77465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23570">
                  <a:extLst>
                    <a:ext uri="{9D8B030D-6E8A-4147-A177-3AD203B41FA5}">
                      <a16:colId xmlns:a16="http://schemas.microsoft.com/office/drawing/2014/main" val="2013990838"/>
                    </a:ext>
                  </a:extLst>
                </a:gridCol>
                <a:gridCol w="5485080">
                  <a:extLst>
                    <a:ext uri="{9D8B030D-6E8A-4147-A177-3AD203B41FA5}">
                      <a16:colId xmlns:a16="http://schemas.microsoft.com/office/drawing/2014/main" val="29043486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084031842"/>
                    </a:ext>
                  </a:extLst>
                </a:gridCol>
                <a:gridCol w="1183713">
                  <a:extLst>
                    <a:ext uri="{9D8B030D-6E8A-4147-A177-3AD203B41FA5}">
                      <a16:colId xmlns:a16="http://schemas.microsoft.com/office/drawing/2014/main" val="2624552784"/>
                    </a:ext>
                  </a:extLst>
                </a:gridCol>
                <a:gridCol w="1227550">
                  <a:extLst>
                    <a:ext uri="{9D8B030D-6E8A-4147-A177-3AD203B41FA5}">
                      <a16:colId xmlns:a16="http://schemas.microsoft.com/office/drawing/2014/main" val="844257811"/>
                    </a:ext>
                  </a:extLst>
                </a:gridCol>
                <a:gridCol w="1093936">
                  <a:extLst>
                    <a:ext uri="{9D8B030D-6E8A-4147-A177-3AD203B41FA5}">
                      <a16:colId xmlns:a16="http://schemas.microsoft.com/office/drawing/2014/main" val="1492456208"/>
                    </a:ext>
                  </a:extLst>
                </a:gridCol>
                <a:gridCol w="1207720">
                  <a:extLst>
                    <a:ext uri="{9D8B030D-6E8A-4147-A177-3AD203B41FA5}">
                      <a16:colId xmlns:a16="http://schemas.microsoft.com/office/drawing/2014/main" val="887277839"/>
                    </a:ext>
                  </a:extLst>
                </a:gridCol>
                <a:gridCol w="1687881">
                  <a:extLst>
                    <a:ext uri="{9D8B030D-6E8A-4147-A177-3AD203B41FA5}">
                      <a16:colId xmlns:a16="http://schemas.microsoft.com/office/drawing/2014/main" val="3288190249"/>
                    </a:ext>
                  </a:extLst>
                </a:gridCol>
              </a:tblGrid>
              <a:tr h="774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3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</a:rPr>
                        <a:t> Petr Novák jr.</a:t>
                      </a:r>
                      <a:endParaRPr lang="cs-CZ" sz="2400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33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83,48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84,24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84,03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82,12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dirty="0">
                          <a:effectLst/>
                          <a:latin typeface="Montserrat Classic" panose="020B0604020202020204" charset="-18"/>
                        </a:rPr>
                        <a:t>83,576</a:t>
                      </a:r>
                      <a:endParaRPr lang="cs-CZ" sz="2400" b="1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152175"/>
                  </a:ext>
                </a:extLst>
              </a:tr>
            </a:tbl>
          </a:graphicData>
        </a:graphic>
      </p:graphicFrame>
      <p:graphicFrame>
        <p:nvGraphicFramePr>
          <p:cNvPr id="13" name="Tabulka 12">
            <a:extLst>
              <a:ext uri="{FF2B5EF4-FFF2-40B4-BE49-F238E27FC236}">
                <a16:creationId xmlns:a16="http://schemas.microsoft.com/office/drawing/2014/main" id="{D4220688-8AB9-3150-2AA6-9BFAFCF1E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018170"/>
              </p:ext>
            </p:extLst>
          </p:nvPr>
        </p:nvGraphicFramePr>
        <p:xfrm>
          <a:off x="1616151" y="7505700"/>
          <a:ext cx="13547648" cy="77095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00839">
                  <a:extLst>
                    <a:ext uri="{9D8B030D-6E8A-4147-A177-3AD203B41FA5}">
                      <a16:colId xmlns:a16="http://schemas.microsoft.com/office/drawing/2014/main" val="2844039602"/>
                    </a:ext>
                  </a:extLst>
                </a:gridCol>
                <a:gridCol w="5491861">
                  <a:extLst>
                    <a:ext uri="{9D8B030D-6E8A-4147-A177-3AD203B41FA5}">
                      <a16:colId xmlns:a16="http://schemas.microsoft.com/office/drawing/2014/main" val="10928134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056064430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404009161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684246166"/>
                    </a:ext>
                  </a:extLst>
                </a:gridCol>
                <a:gridCol w="1082748">
                  <a:extLst>
                    <a:ext uri="{9D8B030D-6E8A-4147-A177-3AD203B41FA5}">
                      <a16:colId xmlns:a16="http://schemas.microsoft.com/office/drawing/2014/main" val="1826820749"/>
                    </a:ext>
                  </a:extLst>
                </a:gridCol>
                <a:gridCol w="1203252">
                  <a:extLst>
                    <a:ext uri="{9D8B030D-6E8A-4147-A177-3AD203B41FA5}">
                      <a16:colId xmlns:a16="http://schemas.microsoft.com/office/drawing/2014/main" val="3754539488"/>
                    </a:ext>
                  </a:extLst>
                </a:gridCol>
                <a:gridCol w="1692347">
                  <a:extLst>
                    <a:ext uri="{9D8B030D-6E8A-4147-A177-3AD203B41FA5}">
                      <a16:colId xmlns:a16="http://schemas.microsoft.com/office/drawing/2014/main" val="534500426"/>
                    </a:ext>
                  </a:extLst>
                </a:gridCol>
              </a:tblGrid>
              <a:tr h="770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4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</a:rPr>
                        <a:t> Pavel </a:t>
                      </a:r>
                      <a:r>
                        <a:rPr lang="cs-CZ" sz="2400" dirty="0" err="1">
                          <a:effectLst/>
                          <a:latin typeface="Montserrat Classic Bold" panose="020B0604020202020204" charset="-18"/>
                        </a:rPr>
                        <a:t>Hybler</a:t>
                      </a:r>
                      <a:endParaRPr lang="cs-CZ" sz="2400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15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83,33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83,40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83,47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81,93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dirty="0">
                          <a:effectLst/>
                          <a:latin typeface="Montserrat Classic" panose="020B0604020202020204" charset="-18"/>
                        </a:rPr>
                        <a:t>83,067</a:t>
                      </a:r>
                      <a:endParaRPr lang="cs-CZ" sz="2400" b="1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576743"/>
                  </a:ext>
                </a:extLst>
              </a:tr>
            </a:tbl>
          </a:graphicData>
        </a:graphic>
      </p:graphicFrame>
      <p:graphicFrame>
        <p:nvGraphicFramePr>
          <p:cNvPr id="14" name="Tabulka 13">
            <a:extLst>
              <a:ext uri="{FF2B5EF4-FFF2-40B4-BE49-F238E27FC236}">
                <a16:creationId xmlns:a16="http://schemas.microsoft.com/office/drawing/2014/main" id="{075141CA-3F03-2C0A-6477-25B6593CA6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086038"/>
              </p:ext>
            </p:extLst>
          </p:nvPr>
        </p:nvGraphicFramePr>
        <p:xfrm>
          <a:off x="1616151" y="8360726"/>
          <a:ext cx="13547648" cy="77374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881377">
                  <a:extLst>
                    <a:ext uri="{9D8B030D-6E8A-4147-A177-3AD203B41FA5}">
                      <a16:colId xmlns:a16="http://schemas.microsoft.com/office/drawing/2014/main" val="3015095272"/>
                    </a:ext>
                  </a:extLst>
                </a:gridCol>
                <a:gridCol w="5427273">
                  <a:extLst>
                    <a:ext uri="{9D8B030D-6E8A-4147-A177-3AD203B41FA5}">
                      <a16:colId xmlns:a16="http://schemas.microsoft.com/office/drawing/2014/main" val="343914943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753843430"/>
                    </a:ext>
                  </a:extLst>
                </a:gridCol>
                <a:gridCol w="1219199">
                  <a:extLst>
                    <a:ext uri="{9D8B030D-6E8A-4147-A177-3AD203B41FA5}">
                      <a16:colId xmlns:a16="http://schemas.microsoft.com/office/drawing/2014/main" val="414150668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73997718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368574149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520096734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2105037171"/>
                    </a:ext>
                  </a:extLst>
                </a:gridCol>
              </a:tblGrid>
              <a:tr h="773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" panose="020B0604020202020204" charset="-18"/>
                        </a:rPr>
                        <a:t>5</a:t>
                      </a:r>
                      <a:endParaRPr lang="cs-CZ" sz="240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400" dirty="0">
                          <a:effectLst/>
                          <a:latin typeface="Montserrat Classic Bold" panose="020B0604020202020204" charset="-18"/>
                        </a:rPr>
                        <a:t> Farma Stříbrný, s.r.o.</a:t>
                      </a:r>
                      <a:endParaRPr lang="cs-CZ" sz="2400" dirty="0">
                        <a:effectLst/>
                        <a:latin typeface="Montserrat Classic Bold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15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83,07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81,87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82,27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0" dirty="0">
                          <a:effectLst/>
                          <a:latin typeface="Montserrat Classic" panose="020B0604020202020204" charset="-18"/>
                        </a:rPr>
                        <a:t>82,13</a:t>
                      </a:r>
                      <a:endParaRPr lang="cs-CZ" sz="2400" b="0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cs-CZ" sz="2400" b="1" dirty="0">
                          <a:effectLst/>
                          <a:latin typeface="Montserrat Classic" panose="020B0604020202020204" charset="-18"/>
                        </a:rPr>
                        <a:t>82,467</a:t>
                      </a:r>
                      <a:endParaRPr lang="cs-CZ" sz="2400" b="1" dirty="0">
                        <a:effectLst/>
                        <a:latin typeface="Montserrat Classic" panose="020B0604020202020204" charset="-18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456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6978051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4099</TotalTime>
  <Words>1172</Words>
  <Application>Microsoft Office PowerPoint</Application>
  <PresentationFormat>Vlastní</PresentationFormat>
  <Paragraphs>580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9" baseType="lpstr">
      <vt:lpstr>Poppins Bold</vt:lpstr>
      <vt:lpstr>DM Sans Bold</vt:lpstr>
      <vt:lpstr>Montserrat Classic Bold</vt:lpstr>
      <vt:lpstr>Arial</vt:lpstr>
      <vt:lpstr>Calibri</vt:lpstr>
      <vt:lpstr>Montserrat Classic</vt:lpstr>
      <vt:lpstr>Montserrat Bold</vt:lpstr>
      <vt:lpstr>Montserrat Classic </vt:lpstr>
      <vt:lpstr>Montserrat Bold Italics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Seč- soutěž 2024</dc:title>
  <cp:lastModifiedBy>Michaela Plotova</cp:lastModifiedBy>
  <cp:revision>48</cp:revision>
  <dcterms:created xsi:type="dcterms:W3CDTF">2006-08-16T00:00:00Z</dcterms:created>
  <dcterms:modified xsi:type="dcterms:W3CDTF">2024-12-04T10:34:59Z</dcterms:modified>
  <dc:identifier>DAGUT5FadEk</dc:identifier>
</cp:coreProperties>
</file>