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8"/>
  </p:notesMasterIdLst>
  <p:sldIdLst>
    <p:sldId id="264" r:id="rId4"/>
    <p:sldId id="529" r:id="rId5"/>
    <p:sldId id="256" r:id="rId6"/>
    <p:sldId id="290" r:id="rId7"/>
    <p:sldId id="313" r:id="rId8"/>
    <p:sldId id="3455" r:id="rId9"/>
    <p:sldId id="316" r:id="rId10"/>
    <p:sldId id="317" r:id="rId11"/>
    <p:sldId id="318" r:id="rId12"/>
    <p:sldId id="323" r:id="rId13"/>
    <p:sldId id="324" r:id="rId14"/>
    <p:sldId id="325" r:id="rId15"/>
    <p:sldId id="326" r:id="rId16"/>
    <p:sldId id="327" r:id="rId17"/>
    <p:sldId id="320" r:id="rId18"/>
    <p:sldId id="3454" r:id="rId19"/>
    <p:sldId id="271" r:id="rId20"/>
    <p:sldId id="515" r:id="rId21"/>
    <p:sldId id="270" r:id="rId22"/>
    <p:sldId id="534" r:id="rId23"/>
    <p:sldId id="520" r:id="rId24"/>
    <p:sldId id="527" r:id="rId25"/>
    <p:sldId id="523" r:id="rId26"/>
    <p:sldId id="53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582AC2-9C1F-4FAC-A846-DFE46FCFB27F}" v="9" dt="2024-12-02T16:20:06.9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98" autoAdjust="0"/>
  </p:normalViewPr>
  <p:slideViewPr>
    <p:cSldViewPr snapToGrid="0">
      <p:cViewPr varScale="1">
        <p:scale>
          <a:sx n="66" d="100"/>
          <a:sy n="66" d="100"/>
        </p:scale>
        <p:origin x="6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anislav Jaš" userId="197c8809-c964-4e2a-9a11-69a6a1b8992a" providerId="ADAL" clId="{36582AC2-9C1F-4FAC-A846-DFE46FCFB27F}"/>
    <pc:docChg chg="undo redo custSel addSld delSld modSld sldOrd">
      <pc:chgData name="Stanislav Jaš" userId="197c8809-c964-4e2a-9a11-69a6a1b8992a" providerId="ADAL" clId="{36582AC2-9C1F-4FAC-A846-DFE46FCFB27F}" dt="2024-12-03T06:08:38.408" v="481"/>
      <pc:docMkLst>
        <pc:docMk/>
      </pc:docMkLst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2194521610" sldId="256"/>
        </pc:sldMkLst>
      </pc:sldChg>
      <pc:sldChg chg="modSp mod">
        <pc:chgData name="Stanislav Jaš" userId="197c8809-c964-4e2a-9a11-69a6a1b8992a" providerId="ADAL" clId="{36582AC2-9C1F-4FAC-A846-DFE46FCFB27F}" dt="2024-11-30T02:30:11.326" v="13" actId="20577"/>
        <pc:sldMkLst>
          <pc:docMk/>
          <pc:sldMk cId="2827173746" sldId="264"/>
        </pc:sldMkLst>
        <pc:spChg chg="mod">
          <ac:chgData name="Stanislav Jaš" userId="197c8809-c964-4e2a-9a11-69a6a1b8992a" providerId="ADAL" clId="{36582AC2-9C1F-4FAC-A846-DFE46FCFB27F}" dt="2024-11-30T02:30:11.326" v="13" actId="20577"/>
          <ac:spMkLst>
            <pc:docMk/>
            <pc:sldMk cId="2827173746" sldId="264"/>
            <ac:spMk id="4" creationId="{8E302094-D176-8F06-4B44-4797EC81AD51}"/>
          </ac:spMkLst>
        </pc:spChg>
      </pc:sldChg>
      <pc:sldChg chg="del">
        <pc:chgData name="Stanislav Jaš" userId="197c8809-c964-4e2a-9a11-69a6a1b8992a" providerId="ADAL" clId="{36582AC2-9C1F-4FAC-A846-DFE46FCFB27F}" dt="2024-11-30T02:32:04.778" v="22" actId="47"/>
        <pc:sldMkLst>
          <pc:docMk/>
          <pc:sldMk cId="4268884937" sldId="267"/>
        </pc:sldMkLst>
      </pc:sldChg>
      <pc:sldChg chg="mod ord modShow">
        <pc:chgData name="Stanislav Jaš" userId="197c8809-c964-4e2a-9a11-69a6a1b8992a" providerId="ADAL" clId="{36582AC2-9C1F-4FAC-A846-DFE46FCFB27F}" dt="2024-12-02T16:06:04.427" v="135"/>
        <pc:sldMkLst>
          <pc:docMk/>
          <pc:sldMk cId="1632385848" sldId="270"/>
        </pc:sldMkLst>
      </pc:sldChg>
      <pc:sldChg chg="mod modShow">
        <pc:chgData name="Stanislav Jaš" userId="197c8809-c964-4e2a-9a11-69a6a1b8992a" providerId="ADAL" clId="{36582AC2-9C1F-4FAC-A846-DFE46FCFB27F}" dt="2024-12-02T16:10:12.001" v="329" actId="729"/>
        <pc:sldMkLst>
          <pc:docMk/>
          <pc:sldMk cId="453221902" sldId="271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1313945141" sldId="290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47652935" sldId="313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2977522690" sldId="316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1598012736" sldId="317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3262861452" sldId="318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2105059835" sldId="320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663998743" sldId="323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693837442" sldId="324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1174561390" sldId="325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356161709" sldId="326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1682201782" sldId="327"/>
        </pc:sldMkLst>
      </pc:sldChg>
      <pc:sldChg chg="del">
        <pc:chgData name="Stanislav Jaš" userId="197c8809-c964-4e2a-9a11-69a6a1b8992a" providerId="ADAL" clId="{36582AC2-9C1F-4FAC-A846-DFE46FCFB27F}" dt="2024-11-30T02:31:30.375" v="17" actId="47"/>
        <pc:sldMkLst>
          <pc:docMk/>
          <pc:sldMk cId="3946221379" sldId="512"/>
        </pc:sldMkLst>
      </pc:sldChg>
      <pc:sldChg chg="del">
        <pc:chgData name="Stanislav Jaš" userId="197c8809-c964-4e2a-9a11-69a6a1b8992a" providerId="ADAL" clId="{36582AC2-9C1F-4FAC-A846-DFE46FCFB27F}" dt="2024-11-30T02:30:38.128" v="15" actId="47"/>
        <pc:sldMkLst>
          <pc:docMk/>
          <pc:sldMk cId="4115424902" sldId="513"/>
        </pc:sldMkLst>
      </pc:sldChg>
      <pc:sldChg chg="mod ord modShow">
        <pc:chgData name="Stanislav Jaš" userId="197c8809-c964-4e2a-9a11-69a6a1b8992a" providerId="ADAL" clId="{36582AC2-9C1F-4FAC-A846-DFE46FCFB27F}" dt="2024-12-02T16:24:16.471" v="479"/>
        <pc:sldMkLst>
          <pc:docMk/>
          <pc:sldMk cId="1581612975" sldId="515"/>
        </pc:sldMkLst>
      </pc:sldChg>
      <pc:sldChg chg="mod ord modShow">
        <pc:chgData name="Stanislav Jaš" userId="197c8809-c964-4e2a-9a11-69a6a1b8992a" providerId="ADAL" clId="{36582AC2-9C1F-4FAC-A846-DFE46FCFB27F}" dt="2024-12-02T16:05:42.046" v="131"/>
        <pc:sldMkLst>
          <pc:docMk/>
          <pc:sldMk cId="918213224" sldId="520"/>
        </pc:sldMkLst>
      </pc:sldChg>
      <pc:sldChg chg="mod ord modShow">
        <pc:chgData name="Stanislav Jaš" userId="197c8809-c964-4e2a-9a11-69a6a1b8992a" providerId="ADAL" clId="{36582AC2-9C1F-4FAC-A846-DFE46FCFB27F}" dt="2024-12-02T16:05:32.277" v="127"/>
        <pc:sldMkLst>
          <pc:docMk/>
          <pc:sldMk cId="2798137244" sldId="523"/>
        </pc:sldMkLst>
      </pc:sldChg>
      <pc:sldChg chg="addSp delSp modSp mod ord modShow">
        <pc:chgData name="Stanislav Jaš" userId="197c8809-c964-4e2a-9a11-69a6a1b8992a" providerId="ADAL" clId="{36582AC2-9C1F-4FAC-A846-DFE46FCFB27F}" dt="2024-12-02T16:05:37.302" v="129"/>
        <pc:sldMkLst>
          <pc:docMk/>
          <pc:sldMk cId="3819779712" sldId="527"/>
        </pc:sldMkLst>
        <pc:picChg chg="add del">
          <ac:chgData name="Stanislav Jaš" userId="197c8809-c964-4e2a-9a11-69a6a1b8992a" providerId="ADAL" clId="{36582AC2-9C1F-4FAC-A846-DFE46FCFB27F}" dt="2024-12-02T07:45:55.141" v="104" actId="478"/>
          <ac:picMkLst>
            <pc:docMk/>
            <pc:sldMk cId="3819779712" sldId="527"/>
            <ac:picMk id="3" creationId="{BBF19AF4-BE92-CE13-F8BC-9D7ECB7956E9}"/>
          </ac:picMkLst>
        </pc:picChg>
        <pc:picChg chg="mod">
          <ac:chgData name="Stanislav Jaš" userId="197c8809-c964-4e2a-9a11-69a6a1b8992a" providerId="ADAL" clId="{36582AC2-9C1F-4FAC-A846-DFE46FCFB27F}" dt="2024-12-02T16:01:41.785" v="111" actId="1076"/>
          <ac:picMkLst>
            <pc:docMk/>
            <pc:sldMk cId="3819779712" sldId="527"/>
            <ac:picMk id="4" creationId="{B2C92645-4C57-BFB6-4E1F-716E60CBE4E6}"/>
          </ac:picMkLst>
        </pc:picChg>
        <pc:picChg chg="mod">
          <ac:chgData name="Stanislav Jaš" userId="197c8809-c964-4e2a-9a11-69a6a1b8992a" providerId="ADAL" clId="{36582AC2-9C1F-4FAC-A846-DFE46FCFB27F}" dt="2024-12-02T16:01:40.204" v="110" actId="1076"/>
          <ac:picMkLst>
            <pc:docMk/>
            <pc:sldMk cId="3819779712" sldId="527"/>
            <ac:picMk id="5" creationId="{0E70EB31-B4E2-E4DC-0D7F-19D238701AA8}"/>
          </ac:picMkLst>
        </pc:picChg>
        <pc:picChg chg="add mod">
          <ac:chgData name="Stanislav Jaš" userId="197c8809-c964-4e2a-9a11-69a6a1b8992a" providerId="ADAL" clId="{36582AC2-9C1F-4FAC-A846-DFE46FCFB27F}" dt="2024-12-02T16:01:46.750" v="112" actId="1076"/>
          <ac:picMkLst>
            <pc:docMk/>
            <pc:sldMk cId="3819779712" sldId="527"/>
            <ac:picMk id="6" creationId="{61ACFBCF-C247-555A-A6FE-F31821A7B8BE}"/>
          </ac:picMkLst>
        </pc:picChg>
      </pc:sldChg>
      <pc:sldChg chg="del">
        <pc:chgData name="Stanislav Jaš" userId="197c8809-c964-4e2a-9a11-69a6a1b8992a" providerId="ADAL" clId="{36582AC2-9C1F-4FAC-A846-DFE46FCFB27F}" dt="2024-11-30T02:31:43.266" v="21" actId="47"/>
        <pc:sldMkLst>
          <pc:docMk/>
          <pc:sldMk cId="978150753" sldId="528"/>
        </pc:sldMkLst>
      </pc:sldChg>
      <pc:sldChg chg="addSp delSp modSp mod ord">
        <pc:chgData name="Stanislav Jaš" userId="197c8809-c964-4e2a-9a11-69a6a1b8992a" providerId="ADAL" clId="{36582AC2-9C1F-4FAC-A846-DFE46FCFB27F}" dt="2024-12-03T06:08:38.408" v="481"/>
        <pc:sldMkLst>
          <pc:docMk/>
          <pc:sldMk cId="1015457239" sldId="529"/>
        </pc:sldMkLst>
        <pc:spChg chg="mod">
          <ac:chgData name="Stanislav Jaš" userId="197c8809-c964-4e2a-9a11-69a6a1b8992a" providerId="ADAL" clId="{36582AC2-9C1F-4FAC-A846-DFE46FCFB27F}" dt="2024-12-02T16:22:39.487" v="463" actId="20577"/>
          <ac:spMkLst>
            <pc:docMk/>
            <pc:sldMk cId="1015457239" sldId="529"/>
            <ac:spMk id="2" creationId="{06DBF759-7A70-4937-5855-864890C6F109}"/>
          </ac:spMkLst>
        </pc:spChg>
        <pc:spChg chg="mod">
          <ac:chgData name="Stanislav Jaš" userId="197c8809-c964-4e2a-9a11-69a6a1b8992a" providerId="ADAL" clId="{36582AC2-9C1F-4FAC-A846-DFE46FCFB27F}" dt="2024-12-02T16:23:43.598" v="472" actId="1076"/>
          <ac:spMkLst>
            <pc:docMk/>
            <pc:sldMk cId="1015457239" sldId="529"/>
            <ac:spMk id="6" creationId="{40311848-C6CD-350D-EC85-52AF5E27CC41}"/>
          </ac:spMkLst>
        </pc:spChg>
        <pc:picChg chg="del">
          <ac:chgData name="Stanislav Jaš" userId="197c8809-c964-4e2a-9a11-69a6a1b8992a" providerId="ADAL" clId="{36582AC2-9C1F-4FAC-A846-DFE46FCFB27F}" dt="2024-11-30T02:32:26.752" v="23" actId="478"/>
          <ac:picMkLst>
            <pc:docMk/>
            <pc:sldMk cId="1015457239" sldId="529"/>
            <ac:picMk id="8" creationId="{322C5EFA-A848-5D26-195B-3DC486A625A1}"/>
          </ac:picMkLst>
        </pc:picChg>
        <pc:picChg chg="add mod">
          <ac:chgData name="Stanislav Jaš" userId="197c8809-c964-4e2a-9a11-69a6a1b8992a" providerId="ADAL" clId="{36582AC2-9C1F-4FAC-A846-DFE46FCFB27F}" dt="2024-12-02T16:23:52.642" v="476" actId="14100"/>
          <ac:picMkLst>
            <pc:docMk/>
            <pc:sldMk cId="1015457239" sldId="529"/>
            <ac:picMk id="9" creationId="{7BD1FC38-AA10-A7BD-4B0F-C57A9BF31FA3}"/>
          </ac:picMkLst>
        </pc:picChg>
        <pc:picChg chg="mod">
          <ac:chgData name="Stanislav Jaš" userId="197c8809-c964-4e2a-9a11-69a6a1b8992a" providerId="ADAL" clId="{36582AC2-9C1F-4FAC-A846-DFE46FCFB27F}" dt="2024-12-02T16:23:49.248" v="475" actId="1076"/>
          <ac:picMkLst>
            <pc:docMk/>
            <pc:sldMk cId="1015457239" sldId="529"/>
            <ac:picMk id="11" creationId="{21487E6C-B84F-9F4C-6CC6-9387D8B3C3CF}"/>
          </ac:picMkLst>
        </pc:picChg>
      </pc:sldChg>
      <pc:sldChg chg="del">
        <pc:chgData name="Stanislav Jaš" userId="197c8809-c964-4e2a-9a11-69a6a1b8992a" providerId="ADAL" clId="{36582AC2-9C1F-4FAC-A846-DFE46FCFB27F}" dt="2024-11-30T02:31:40.428" v="20" actId="47"/>
        <pc:sldMkLst>
          <pc:docMk/>
          <pc:sldMk cId="3078430212" sldId="530"/>
        </pc:sldMkLst>
      </pc:sldChg>
      <pc:sldChg chg="del">
        <pc:chgData name="Stanislav Jaš" userId="197c8809-c964-4e2a-9a11-69a6a1b8992a" providerId="ADAL" clId="{36582AC2-9C1F-4FAC-A846-DFE46FCFB27F}" dt="2024-11-30T02:30:22.541" v="14" actId="47"/>
        <pc:sldMkLst>
          <pc:docMk/>
          <pc:sldMk cId="251192890" sldId="533"/>
        </pc:sldMkLst>
      </pc:sldChg>
      <pc:sldChg chg="mod ord modShow">
        <pc:chgData name="Stanislav Jaš" userId="197c8809-c964-4e2a-9a11-69a6a1b8992a" providerId="ADAL" clId="{36582AC2-9C1F-4FAC-A846-DFE46FCFB27F}" dt="2024-12-02T16:05:47.936" v="133"/>
        <pc:sldMkLst>
          <pc:docMk/>
          <pc:sldMk cId="3899048683" sldId="534"/>
        </pc:sldMkLst>
      </pc:sldChg>
      <pc:sldChg chg="del">
        <pc:chgData name="Stanislav Jaš" userId="197c8809-c964-4e2a-9a11-69a6a1b8992a" providerId="ADAL" clId="{36582AC2-9C1F-4FAC-A846-DFE46FCFB27F}" dt="2024-12-02T16:03:12.291" v="118" actId="47"/>
        <pc:sldMkLst>
          <pc:docMk/>
          <pc:sldMk cId="492693553" sldId="535"/>
        </pc:sldMkLst>
      </pc:sldChg>
      <pc:sldChg chg="mod ord modShow">
        <pc:chgData name="Stanislav Jaš" userId="197c8809-c964-4e2a-9a11-69a6a1b8992a" providerId="ADAL" clId="{36582AC2-9C1F-4FAC-A846-DFE46FCFB27F}" dt="2024-12-02T16:05:27.049" v="125"/>
        <pc:sldMkLst>
          <pc:docMk/>
          <pc:sldMk cId="1130034528" sldId="536"/>
        </pc:sldMkLst>
      </pc:sldChg>
      <pc:sldChg chg="del">
        <pc:chgData name="Stanislav Jaš" userId="197c8809-c964-4e2a-9a11-69a6a1b8992a" providerId="ADAL" clId="{36582AC2-9C1F-4FAC-A846-DFE46FCFB27F}" dt="2024-11-30T02:31:12.598" v="16" actId="47"/>
        <pc:sldMkLst>
          <pc:docMk/>
          <pc:sldMk cId="2075875802" sldId="538"/>
        </pc:sldMkLst>
      </pc:sldChg>
      <pc:sldChg chg="del">
        <pc:chgData name="Stanislav Jaš" userId="197c8809-c964-4e2a-9a11-69a6a1b8992a" providerId="ADAL" clId="{36582AC2-9C1F-4FAC-A846-DFE46FCFB27F}" dt="2024-11-30T02:31:37.461" v="19" actId="47"/>
        <pc:sldMkLst>
          <pc:docMk/>
          <pc:sldMk cId="663091102" sldId="539"/>
        </pc:sldMkLst>
      </pc:sldChg>
      <pc:sldChg chg="del">
        <pc:chgData name="Stanislav Jaš" userId="197c8809-c964-4e2a-9a11-69a6a1b8992a" providerId="ADAL" clId="{36582AC2-9C1F-4FAC-A846-DFE46FCFB27F}" dt="2024-11-30T02:31:34.108" v="18" actId="47"/>
        <pc:sldMkLst>
          <pc:docMk/>
          <pc:sldMk cId="3431599815" sldId="540"/>
        </pc:sldMkLst>
      </pc:sldChg>
      <pc:sldChg chg="add ord">
        <pc:chgData name="Stanislav Jaš" userId="197c8809-c964-4e2a-9a11-69a6a1b8992a" providerId="ADAL" clId="{36582AC2-9C1F-4FAC-A846-DFE46FCFB27F}" dt="2024-12-02T16:03:44.377" v="121"/>
        <pc:sldMkLst>
          <pc:docMk/>
          <pc:sldMk cId="1583633319" sldId="3454"/>
        </pc:sldMkLst>
      </pc:sldChg>
      <pc:sldChg chg="add ord">
        <pc:chgData name="Stanislav Jaš" userId="197c8809-c964-4e2a-9a11-69a6a1b8992a" providerId="ADAL" clId="{36582AC2-9C1F-4FAC-A846-DFE46FCFB27F}" dt="2024-12-02T06:38:43.213" v="101"/>
        <pc:sldMkLst>
          <pc:docMk/>
          <pc:sldMk cId="3805337705" sldId="345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CE6F-B2EB-4F58-A730-4D3DF534DC8C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B589D-91F3-47E0-8B67-307C8CB4D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92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2DEF5D-F093-934B-91C1-CA1FDD19960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3181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418B2-BD8D-1987-BF29-7D5EF55FB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AB3E187B-F706-F25A-2975-3D24A63227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555D8426-5EC3-E260-6CE0-D24DBC5C2D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cs-CZ" sz="1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Nejjednodušší způsob objednání tisku bude prostřednictvím Portálu farmáře.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B9E6184-AE48-5DDE-F598-A54B44EA74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63568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CCBF0D-7534-5B0D-F4CE-E4FD0D337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1D2E8AB6-3138-7D7D-1596-55D59E14A1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4E21DF8B-9041-93BD-2726-DD05709E96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endParaRPr lang="cs-CZ" sz="1200" kern="1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1200" dirty="0">
              <a:latin typeface="+mn-lt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20F6DA9-8EAA-2951-21DA-3D4D5B82C2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8564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D815E-D6F4-7F1D-EFAE-B42906AF3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5D8FCDD-2AFB-08D2-2BCB-712EA37DA6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C474A8E0-B4BF-5EDD-D7D0-39AD713392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91179" indent="-291179" defTabSz="931774">
              <a:buFontTx/>
              <a:buChar char="-"/>
              <a:defRPr/>
            </a:pPr>
            <a:r>
              <a:rPr lang="cs-CZ" sz="1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dopsání čísla UZ, nebo nalepení štítku s číslem UZ a čárovým kódem</a:t>
            </a:r>
          </a:p>
          <a:p>
            <a:pPr marL="291179" indent="-291179" defTabSz="931774">
              <a:buFontTx/>
              <a:buChar char="-"/>
              <a:defRPr/>
            </a:pPr>
            <a:endParaRPr lang="cs-CZ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CD4B5C-7DC7-FE40-B1AD-4058EE9768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39618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97582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AC4D8-648D-38F8-0E9F-822000501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E51B45-FDD3-472D-C853-9B89E49E9E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F7782F-9EFF-6B37-F842-36C9C3AD24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E7EB67-8B61-2F54-03BE-05EC9BA54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2DEF5D-F093-934B-91C1-CA1FDD19960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5682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062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7CE29B-B111-88A1-AA53-574146B14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9ED3D459-6CAB-7CA1-7747-4E4FB2D32B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B5254494-69E8-29D7-956A-3EDFC3B3F1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26339F4-F1A6-1723-75EB-04D71C07CC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1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450A76-AE60-D96D-3FEA-0A5DAA318C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6426D1C9-6EC8-D21E-9C0B-4BEDD673CE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697606AB-A741-6F71-5D8A-813B7DF937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A45E9C-5911-8BF2-BA92-14AF0E447F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1387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61DA2-9571-9BF1-9E37-62453731C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EE4222BF-231C-EFB0-4AAD-FC7D495CDF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E7F6A976-3F2A-66F5-D7E7-71D15F394B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D9883B3-ACC9-E250-0960-348D0010DF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3174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71A2B0-E3FD-F6A1-85F8-0CB758A31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6B67F4CC-B783-03BC-94BF-0F8A538368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2C858A87-CE9F-6AEA-29A9-CCCD6BF519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Obsahem nového PLS nebude u jalovic (krav) část A – inseminační karta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AA60DC5-B4A5-751D-608D-54858F0175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8821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44A06-295D-58A1-C83B-EB07A716E7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2FDAA6A9-AD3F-3A32-B038-1031BA7636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4B86D902-A7AE-B2C4-E8FF-7069AF3210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Tx/>
              <a:buChar char="-"/>
            </a:pPr>
            <a:r>
              <a:rPr lang="cs-CZ" dirty="0"/>
              <a:t>Nikoliv že by chovatel dával zvířata na </a:t>
            </a:r>
            <a:r>
              <a:rPr lang="cs-CZ" dirty="0" err="1"/>
              <a:t>shromaždovací</a:t>
            </a:r>
            <a:r>
              <a:rPr lang="cs-CZ" dirty="0"/>
              <a:t> středisko a + k tomu dodá PLS. </a:t>
            </a:r>
          </a:p>
          <a:p>
            <a:pPr marL="174708" indent="-174708">
              <a:buFontTx/>
              <a:buChar char="-"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31B6497-2D02-BD7B-7A50-417CEF2253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6728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037FE-E5D1-F0E9-BB7C-1B9E95174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BD461F61-783A-FA1F-79A7-A8ABE5A7D6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816C3BC-F528-E8BA-7277-DF639567BB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44CFBCC-4949-17B1-848D-F532EF08DB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6020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6892B-0304-C458-C6A9-3ACA895B0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B4571783-8428-F6C0-01C7-1CEB475C2F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0557C6EB-0CE0-E22C-99F8-4F79E7AA3A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E9993A7-4E7F-47B9-E349-B94A9A2133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98702-388F-4D43-A0A9-0EDC004E3D0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043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07D93-C175-81BA-5A48-C387D30E9B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6EC6AC-8D42-12F2-57F6-851907D6A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EDE50-79B1-A613-B4A9-C8E0B570A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8203A-15BA-915D-EEDB-48A138B89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EDC7A-CF9A-1837-A68F-8C06E654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93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970FC-5919-EC99-5D2F-8CAC68A1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E0412D-84F5-BD80-899D-BD3A8AF0BF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46E27-A59E-6EB2-C874-806ABC10D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EA80D-AE96-563E-1F1B-6BA5A565C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DE778-BC64-88CB-D116-C6ABA3F47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0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9B2771-E1A5-26E2-85C5-63A849C09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421590-3C61-4E96-B313-1FD56C4331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96AC1-5E20-2732-B6D1-4B5D6C5D9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EDDCC-B41C-D832-B8EB-33E4390BF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4DF1C-B706-74D9-FA28-10C012AC1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701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08D160-7620-546B-F711-8714CC04B6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38BA172-8565-0D14-B605-E44C65DBDF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89D37B9-6E48-E82D-39E3-2860121D1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9A82E99-B3B4-D95E-1468-FF4D27AC6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8647214-18E9-5057-72CA-33E219D87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103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A3D9D6-C0ED-801D-25D6-85AF70067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7A0F23F-B3BF-FFA3-5922-D45558DDF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9C49EF3-64B2-8256-8818-B837F98C3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2E21DFC-33CC-07D7-E802-7F4CA7271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BE6A232-B631-DCD5-2CCE-074C4466C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9533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8785CC-4500-41F9-7DC2-1C3A69205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C5AEF55-8807-46E3-C423-98C43F295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5881677-3F76-9A14-8B44-AADE8A4F3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82EF2B4-EDAF-91DD-DCB7-C70FD0683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2FAA384-2A70-B8B5-75B5-7852A730F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8032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FC9335-22E7-3C5B-1D72-0E2C0CC8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D0B3015-BD50-C004-59F9-D7F180912C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F619F30-B885-371C-A892-61A3CFDDA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D8396BE-E77E-75FC-6727-734564F14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4F23F40-5250-94E3-84BD-9FF5DCAD4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092A61C-5F47-88CB-D6AF-9BC01E124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227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12793A-852B-1FF1-CBC4-38FEC5569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348423E-3D34-DBAF-313A-8E84BF345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ABFF2DE-6D47-14A5-C849-67ACE31DB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DD589508-284F-87A9-4720-8CB0A2CE71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0A1CBA25-109B-FDFD-891F-DB248AE2F4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1C129020-AD5A-EB8C-A0F5-439AC39B9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D82BEA0-1DA2-842B-B4CF-7F2AD70E6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7C13E4B-4163-CB45-B323-CD57B36DA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9254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6A6D4B-30F5-D2E3-89DA-73F0CBB4A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FA94F37-F673-D702-7F9D-26447222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41C2C8B-FD41-F40E-7559-C651A7B7F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50CCC0-A5C6-BFB9-6C93-37F597D02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2395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5572723-313F-CF1D-E874-43EF9632F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CD4C0D2-D4B9-B1E2-52B8-FECDBFC5E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67EE395-F4DF-010E-BC2F-76F5840FF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45613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17C0CA-EFC4-88D9-6D64-EAF96C5E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5CA1472-83DC-297B-39EC-D8B48BADE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81A1C01-0D85-6CFB-4F05-8874BD4B1E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5E5B15E-49E5-1381-2389-E9176A1F5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C5997EC-37BC-1D8F-8DAE-683BD8984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88DB1E8-DEFB-24A2-CF6C-FE5C5816F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532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ECBFC-1EA4-1EC4-CEDD-7468E91F4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4D1FC-DB9F-831D-0176-C5453DCF8C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10B5E-20C7-FCD0-7857-FBEB1AE60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399B7-A1B0-79C9-51BB-D7FE66C27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6B986-2D61-C85B-2328-31A068A8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71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6312B6-9F18-BD28-6509-0161D2D99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0DEB9C64-4CDF-ECE6-E79A-B4E8E898B7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E72365F-B902-248A-EC09-BEC99D5A2D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15B174C-D43F-FCC9-BAC2-84ACE4AF3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01353C7-72D5-FACA-6CFA-AFD2A83F2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06F1D25-9DA5-4BCF-91AC-2E2FD7E12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1718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69E980-0FC8-2CE4-5DBD-A9BCEA69F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659071F-0B2C-5C04-CDA9-88DAAD5F4B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AE0B183-38C5-2D19-7B24-71A462B2F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A896D5A-C4B0-5520-9D7E-66861FEB9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4916374-A9D9-3A16-9B14-7AC6D3259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37199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A9C648E9-FF07-F472-5B14-83EF8F31F1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9B45747-50F2-0613-6D73-8EC84B2100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53E1583-2516-576A-1FD5-8E9927879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7623059-B65F-BAEA-437F-3F69F992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0DD0B3-6BBB-48EA-4A34-474503B8C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61261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2987-DE2B-684F-BFC1-D442EE4D4710}" type="datetime1">
              <a:rPr lang="cs-CZ" smtClean="0"/>
              <a:t>30.11.2024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812E-131F-E846-8429-AC6FAD2DF2D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podtisk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2242"/>
          </a:xfrm>
          <a:prstGeom prst="rect">
            <a:avLst/>
          </a:prstGeom>
        </p:spPr>
      </p:pic>
      <p:pic>
        <p:nvPicPr>
          <p:cNvPr id="9" name="Picture 8" descr="logo CMSCH.wm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37" y="6246055"/>
            <a:ext cx="1368636" cy="606187"/>
          </a:xfrm>
          <a:prstGeom prst="rect">
            <a:avLst/>
          </a:prstGeom>
        </p:spPr>
      </p:pic>
      <p:sp>
        <p:nvSpPr>
          <p:cNvPr id="11" name="Obdélník 10"/>
          <p:cNvSpPr/>
          <p:nvPr userDrawn="1"/>
        </p:nvSpPr>
        <p:spPr>
          <a:xfrm>
            <a:off x="0" y="0"/>
            <a:ext cx="12192000" cy="9579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336" y="6142632"/>
            <a:ext cx="617048" cy="71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97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2987-DE2B-684F-BFC1-D442EE4D4710}" type="datetime1">
              <a:rPr lang="cs-CZ" smtClean="0"/>
              <a:t>30.11.2024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812E-131F-E846-8429-AC6FAD2DF2D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podtisk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2242"/>
          </a:xfrm>
          <a:prstGeom prst="rect">
            <a:avLst/>
          </a:prstGeom>
        </p:spPr>
      </p:pic>
      <p:pic>
        <p:nvPicPr>
          <p:cNvPr id="9" name="Picture 8" descr="logo CMSCH.wm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37" y="6246055"/>
            <a:ext cx="1368636" cy="606187"/>
          </a:xfrm>
          <a:prstGeom prst="rect">
            <a:avLst/>
          </a:prstGeom>
        </p:spPr>
      </p:pic>
      <p:sp>
        <p:nvSpPr>
          <p:cNvPr id="11" name="Obdélník 10"/>
          <p:cNvSpPr/>
          <p:nvPr userDrawn="1"/>
        </p:nvSpPr>
        <p:spPr>
          <a:xfrm>
            <a:off x="0" y="0"/>
            <a:ext cx="12192000" cy="9579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336" y="6142632"/>
            <a:ext cx="617048" cy="71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722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2987-DE2B-684F-BFC1-D442EE4D4710}" type="datetime1">
              <a:rPr lang="cs-CZ" smtClean="0"/>
              <a:t>30.11.2024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812E-131F-E846-8429-AC6FAD2DF2D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podtisk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2242"/>
          </a:xfrm>
          <a:prstGeom prst="rect">
            <a:avLst/>
          </a:prstGeom>
        </p:spPr>
      </p:pic>
      <p:pic>
        <p:nvPicPr>
          <p:cNvPr id="9" name="Picture 8" descr="logo CMSCH.wm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37" y="6246055"/>
            <a:ext cx="1368636" cy="606187"/>
          </a:xfrm>
          <a:prstGeom prst="rect">
            <a:avLst/>
          </a:prstGeom>
        </p:spPr>
      </p:pic>
      <p:sp>
        <p:nvSpPr>
          <p:cNvPr id="11" name="Obdélník 10"/>
          <p:cNvSpPr/>
          <p:nvPr userDrawn="1"/>
        </p:nvSpPr>
        <p:spPr>
          <a:xfrm>
            <a:off x="0" y="0"/>
            <a:ext cx="12192000" cy="9579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336" y="6142632"/>
            <a:ext cx="617048" cy="71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515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FFA1-46C6-3B44-9C34-348FA4591B44}" type="datetime1">
              <a:rPr lang="cs-CZ" smtClean="0"/>
              <a:t>30.11.2024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812E-131F-E846-8429-AC6FAD2DF2D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podtisk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2242"/>
          </a:xfrm>
          <a:prstGeom prst="rect">
            <a:avLst/>
          </a:prstGeom>
        </p:spPr>
      </p:pic>
      <p:pic>
        <p:nvPicPr>
          <p:cNvPr id="8" name="Picture 8" descr="logo CMSCH.wm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37" y="6246055"/>
            <a:ext cx="1368636" cy="606187"/>
          </a:xfrm>
          <a:prstGeom prst="rect">
            <a:avLst/>
          </a:prstGeom>
        </p:spPr>
      </p:pic>
      <p:sp>
        <p:nvSpPr>
          <p:cNvPr id="10" name="Obdélník 9"/>
          <p:cNvSpPr/>
          <p:nvPr userDrawn="1"/>
        </p:nvSpPr>
        <p:spPr>
          <a:xfrm>
            <a:off x="0" y="0"/>
            <a:ext cx="12192000" cy="9579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336" y="6142632"/>
            <a:ext cx="617048" cy="71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808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D274C-0201-6CE1-7B1C-C38F37B5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B20EE-4205-9968-3456-CA58DC3AE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23C3F-30DD-6C83-E67B-F454171DA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DC6D1-C679-ACEB-5E1E-25D1831F7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6458F-5FF8-F36C-477A-6D34E4620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89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CD06E-4447-9979-3C5A-DA6F1D2A7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F0C7D-BCF2-565D-8E43-40CCCF7BFE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B7654F-86C1-67D5-877A-009207BE3C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CB0E01-F36F-9B7D-B742-E1CB4FD7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A62D19-0242-993A-9E27-05AD7303A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3BE3B3-EB8A-1E38-43FE-1F138BDDE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F11E5-F0EB-410A-1DA4-C7267D3DC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91A836-97F6-9397-F585-43F76E378B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55F985-15B1-3A26-6029-06C9BA5905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D3EA-2393-D9B1-48CC-62CE73949A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AA115A-F886-2CEE-5002-B65AFB0B9E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CD39F3-5BA0-4838-38A6-6BF585134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A8FB1-2C74-51B8-736A-D8119697C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CE6683-7A02-170F-D14D-888BDC045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03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EB64-AB2E-814E-1232-FFE34F8F1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C18906-D763-01E8-34D2-B1A83222E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F7F67B-E932-E8F8-7A46-D59BD4636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68A2F5-C1AF-03E8-87EC-9367A9C85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58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5A2E97-D385-233D-09C7-4C27BE882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D72D32-D55A-EB4B-3987-E478CF821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BAD4A-E77A-6D9A-0F7C-C2BD22ABE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84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9DECA-5430-83F3-2A1E-38A6EA2BF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0A348-1429-73A3-D827-E3C472237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3DD53A-2C68-04BB-A6B8-D87CE5350A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57AF18-3DEE-8E74-0FD4-D1235ED95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FA447E-8BE5-EE4B-7DF5-1E5A204D6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B76260-FE92-BFB2-D50A-DA35EC545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553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6C9FF-9C4A-D79B-916B-FB4E97EBB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2D50AE-844D-3249-0A4D-9E176441F1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FBE62-B87C-013B-6CE8-5CEA09BACA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23DDE8-58A9-45B0-EB44-17ED9E545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EC2409-A0BE-EA94-572A-C68894C00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2F6B3-901C-40DB-B0EF-DEECF635F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26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BDEEA8-8615-4AEC-EAE5-91791E455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51693-2B65-569C-629B-3B203B957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77FAC-FECD-F366-4BAE-BC09873DE5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ECAB32-1B9B-4630-A3C7-75AA989B14B2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67E13-1778-55B6-6620-DAE580C1D7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9213E-8800-8C7F-2FD8-A3F278ACC5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D72EEF-8D00-4835-A4EE-0ABE58D4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49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1C2DF74C-6091-8DD5-E6EE-FF3703452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455C280-8534-D0D4-2FFE-DC1C0A1B1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7E91BAB-21A8-4A47-3561-DC34D6D72E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FFA3C-D29A-4B08-85F9-970E0B3C8B31}" type="datetimeFigureOut">
              <a:rPr lang="cs-CZ" smtClean="0"/>
              <a:t>30.11.2024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EA5F09-DA58-7C37-27DF-2F98182E1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4D39D2C-AA9F-F8CC-4AC3-52C86FFCF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1450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E375E-CC3A-EB4F-B848-CA5C512C8B69}" type="datetime1">
              <a:rPr lang="cs-CZ" smtClean="0"/>
              <a:t>30.11.2024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2812E-131F-E846-8429-AC6FAD2DF2D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podtisk.pdf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2242"/>
          </a:xfrm>
          <a:prstGeom prst="rect">
            <a:avLst/>
          </a:prstGeom>
        </p:spPr>
      </p:pic>
      <p:pic>
        <p:nvPicPr>
          <p:cNvPr id="8" name="Picture 8" descr="logo CMSCH.wmf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37" y="6246055"/>
            <a:ext cx="1368636" cy="606187"/>
          </a:xfrm>
          <a:prstGeom prst="rect">
            <a:avLst/>
          </a:prstGeom>
        </p:spPr>
      </p:pic>
      <p:sp>
        <p:nvSpPr>
          <p:cNvPr id="10" name="Obdélník 9"/>
          <p:cNvSpPr/>
          <p:nvPr userDrawn="1"/>
        </p:nvSpPr>
        <p:spPr>
          <a:xfrm>
            <a:off x="0" y="0"/>
            <a:ext cx="12192000" cy="9579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336" y="6142632"/>
            <a:ext cx="617048" cy="71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49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hyperlink" Target="https://www.stavtech.eu/2020/07/02/nove-u-nas-zaplatite-i-kartou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image" Target="../media/image26.png"/><Relationship Id="rId7" Type="http://schemas.openxmlformats.org/officeDocument/2006/relationships/image" Target="../media/image30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jp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A73D9E-EA67-4BD1-AFC5-084AC864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115" y="192767"/>
            <a:ext cx="11341371" cy="2585941"/>
          </a:xfrm>
        </p:spPr>
        <p:txBody>
          <a:bodyPr>
            <a:normAutofit/>
          </a:bodyPr>
          <a:lstStyle/>
          <a:p>
            <a:r>
              <a:rPr lang="cs-CZ" sz="6000" dirty="0">
                <a:latin typeface="Bahnschrift SemiBold SemiConden" panose="020B0502040204020203" pitchFamily="34" charset="0"/>
              </a:rPr>
              <a:t>Svaz chovatelů </a:t>
            </a:r>
            <a:br>
              <a:rPr lang="cs-CZ" sz="6000" dirty="0">
                <a:latin typeface="Bahnschrift SemiBold SemiConden" panose="020B0502040204020203" pitchFamily="34" charset="0"/>
              </a:rPr>
            </a:br>
            <a:r>
              <a:rPr lang="cs-CZ" sz="6000" dirty="0">
                <a:latin typeface="Bahnschrift SemiBold SemiConden" panose="020B0502040204020203" pitchFamily="34" charset="0"/>
              </a:rPr>
              <a:t>holštýnského skotu ČR, </a:t>
            </a:r>
            <a:r>
              <a:rPr lang="cs-CZ" sz="6000" dirty="0" err="1">
                <a:latin typeface="Bahnschrift SemiBold SemiConden" panose="020B0502040204020203" pitchFamily="34" charset="0"/>
              </a:rPr>
              <a:t>z.s</a:t>
            </a:r>
            <a:r>
              <a:rPr lang="cs-CZ" sz="6000" dirty="0">
                <a:latin typeface="Bahnschrift SemiBold SemiConden" panose="020B0502040204020203" pitchFamily="34" charset="0"/>
              </a:rPr>
              <a:t>.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D115133B-0345-4E33-81FA-3A3E863B91D1}"/>
              </a:ext>
            </a:extLst>
          </p:cNvPr>
          <p:cNvCxnSpPr>
            <a:cxnSpLocks/>
          </p:cNvCxnSpPr>
          <p:nvPr/>
        </p:nvCxnSpPr>
        <p:spPr>
          <a:xfrm>
            <a:off x="355107" y="6249879"/>
            <a:ext cx="11478828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FC825817-1568-4E31-B7A6-A4E83B2A5E19}"/>
              </a:ext>
            </a:extLst>
          </p:cNvPr>
          <p:cNvCxnSpPr>
            <a:cxnSpLocks/>
          </p:cNvCxnSpPr>
          <p:nvPr/>
        </p:nvCxnSpPr>
        <p:spPr>
          <a:xfrm>
            <a:off x="355107" y="6343098"/>
            <a:ext cx="114788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>
            <a:extLst>
              <a:ext uri="{FF2B5EF4-FFF2-40B4-BE49-F238E27FC236}">
                <a16:creationId xmlns:a16="http://schemas.microsoft.com/office/drawing/2014/main" id="{7DA3518A-4CC2-42D9-B727-7D01A650B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866" y="2363295"/>
            <a:ext cx="1900948" cy="2386661"/>
          </a:xfrm>
          <a:prstGeom prst="rect">
            <a:avLst/>
          </a:prstGeom>
        </p:spPr>
      </p:pic>
      <p:sp>
        <p:nvSpPr>
          <p:cNvPr id="3" name="Podnadpis 2">
            <a:extLst>
              <a:ext uri="{FF2B5EF4-FFF2-40B4-BE49-F238E27FC236}">
                <a16:creationId xmlns:a16="http://schemas.microsoft.com/office/drawing/2014/main" id="{C9A67D8E-1398-BC77-E0A6-D0B246DE677C}"/>
              </a:ext>
            </a:extLst>
          </p:cNvPr>
          <p:cNvSpPr txBox="1">
            <a:spLocks/>
          </p:cNvSpPr>
          <p:nvPr/>
        </p:nvSpPr>
        <p:spPr>
          <a:xfrm>
            <a:off x="683582" y="6369731"/>
            <a:ext cx="11062194" cy="452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>
                <a:latin typeface="Bahnschrift SemiBold SemiConden" panose="020B0502040204020203" pitchFamily="34" charset="0"/>
              </a:rPr>
              <a:t>www.holstein.cz					          	   Svaz chovatelů holštýnského skotu ČR, </a:t>
            </a:r>
            <a:r>
              <a:rPr lang="cs-CZ" sz="1800" err="1">
                <a:latin typeface="Bahnschrift SemiBold SemiConden" panose="020B0502040204020203" pitchFamily="34" charset="0"/>
              </a:rPr>
              <a:t>z.s</a:t>
            </a:r>
            <a:r>
              <a:rPr lang="cs-CZ" sz="1800">
                <a:latin typeface="Bahnschrift SemiBold SemiConden" panose="020B0502040204020203" pitchFamily="34" charset="0"/>
              </a:rPr>
              <a:t>.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8E302094-D176-8F06-4B44-4797EC81AD51}"/>
              </a:ext>
            </a:extLst>
          </p:cNvPr>
          <p:cNvSpPr txBox="1">
            <a:spLocks/>
          </p:cNvSpPr>
          <p:nvPr/>
        </p:nvSpPr>
        <p:spPr>
          <a:xfrm>
            <a:off x="670115" y="3235434"/>
            <a:ext cx="7080091" cy="19580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latin typeface="Bahnschrift SemiBold SemiConden"/>
              </a:rPr>
              <a:t>Aktuálně pro chovatele</a:t>
            </a:r>
          </a:p>
          <a:p>
            <a:endParaRPr lang="cs-CZ" dirty="0">
              <a:latin typeface="Bahnschrift SemiBold SemiConden"/>
            </a:endParaRPr>
          </a:p>
          <a:p>
            <a:r>
              <a:rPr lang="cs-CZ" sz="3200" dirty="0">
                <a:solidFill>
                  <a:schemeClr val="bg1">
                    <a:lumMod val="50000"/>
                  </a:schemeClr>
                </a:solidFill>
                <a:latin typeface="Bahnschrift SemiBold SemiConden"/>
              </a:rPr>
              <a:t>Stanislav Jaš</a:t>
            </a:r>
            <a:br>
              <a:rPr lang="cs-CZ" sz="3200" dirty="0">
                <a:solidFill>
                  <a:schemeClr val="bg1">
                    <a:lumMod val="50000"/>
                  </a:schemeClr>
                </a:solidFill>
                <a:latin typeface="Bahnschrift SemiBold SemiConden"/>
              </a:rPr>
            </a:b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Bahnschrift SemiBold SemiConden"/>
              </a:rPr>
              <a:t>Setkání chovatelů na Seči, 30.11.2024</a:t>
            </a:r>
          </a:p>
        </p:txBody>
      </p:sp>
    </p:spTree>
    <p:extLst>
      <p:ext uri="{BB962C8B-B14F-4D97-AF65-F5344CB8AC3E}">
        <p14:creationId xmlns:p14="http://schemas.microsoft.com/office/powerpoint/2010/main" val="2827173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26A2B-25E0-A1FA-3D29-8010886BC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FA1E82D6-1A9A-B4CD-9504-4AB8B90D830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97861" y="230488"/>
            <a:ext cx="8729462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677670" marR="5080" indent="-1665605">
              <a:spcBef>
                <a:spcPts val="100"/>
              </a:spcBef>
            </a:pPr>
            <a:r>
              <a:rPr lang="cs-CZ" b="1" dirty="0"/>
              <a:t>Inseminační karty</a:t>
            </a:r>
            <a:endParaRPr lang="en-GB" sz="3600" b="1" dirty="0"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FB2A6604-A40F-E54B-0CE1-962AB92E3380}"/>
              </a:ext>
            </a:extLst>
          </p:cNvPr>
          <p:cNvSpPr txBox="1">
            <a:spLocks/>
          </p:cNvSpPr>
          <p:nvPr/>
        </p:nvSpPr>
        <p:spPr>
          <a:xfrm>
            <a:off x="2032724" y="1307961"/>
            <a:ext cx="8635276" cy="4527137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marR="1624330" indent="-4572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část A PLS – nebude součástí nového PLS</a:t>
            </a:r>
            <a:endParaRPr lang="cs-CZ" sz="2600" kern="100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1624330" indent="-4572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457200" marR="1624330" indent="-4572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Nově: </a:t>
            </a:r>
          </a:p>
          <a:p>
            <a:pPr marL="914400" marR="1624330" lvl="1" indent="-4572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tisk inseminační karty  v Registru zvířat na Portálu farmáře</a:t>
            </a:r>
          </a:p>
          <a:p>
            <a:pPr marL="914400" marR="1624330" lvl="1" indent="-4572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objednání tisku inseminačních karet u ČMSCH, a.s.</a:t>
            </a:r>
          </a:p>
          <a:p>
            <a:pPr marL="914400" marR="1624330" lvl="1" indent="-4572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objednání nepotištěných inseminačních karet</a:t>
            </a:r>
          </a:p>
          <a:p>
            <a:pPr marL="457200" marR="1624330" indent="-457200" algn="just">
              <a:lnSpc>
                <a:spcPct val="1197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en-GB" sz="2600" dirty="0">
              <a:solidFill>
                <a:srgbClr val="4F81BD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3998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56E15-3158-05C9-6922-7215232C0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972579F-35A8-B363-128C-4057BF549C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97862" y="230488"/>
            <a:ext cx="7346139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677670" marR="5080" indent="-1665605">
              <a:spcBef>
                <a:spcPts val="100"/>
              </a:spcBef>
            </a:pPr>
            <a:r>
              <a:rPr lang="cs-CZ" b="1" dirty="0"/>
              <a:t>Tisk IK na Portálu farmáře</a:t>
            </a:r>
            <a:endParaRPr lang="en-GB" sz="3600" b="1" dirty="0"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CB0EADB6-9F8F-9F29-A1C6-4CAFF4D0BC4B}"/>
              </a:ext>
            </a:extLst>
          </p:cNvPr>
          <p:cNvSpPr txBox="1">
            <a:spLocks/>
          </p:cNvSpPr>
          <p:nvPr/>
        </p:nvSpPr>
        <p:spPr>
          <a:xfrm>
            <a:off x="1797861" y="1243000"/>
            <a:ext cx="4932000" cy="2263197"/>
          </a:xfrm>
          <a:prstGeom prst="rect">
            <a:avLst/>
          </a:prstGeom>
        </p:spPr>
        <p:txBody>
          <a:bodyPr vert="horz" wrap="square" lIns="0" tIns="12700" rIns="0" bIns="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marR="1624330" indent="-3429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r>
              <a:rPr lang="cs-CZ" sz="2600" kern="1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tisk na formát A4</a:t>
            </a:r>
          </a:p>
          <a:p>
            <a:pPr marL="342900" marR="1624330" indent="-3429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r>
              <a:rPr lang="cs-CZ" sz="2600" kern="1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přeložením vznikne  oboustranná karta ve formátu A5</a:t>
            </a:r>
            <a:endParaRPr lang="cs-CZ" sz="2600" b="1" dirty="0">
              <a:solidFill>
                <a:prstClr val="black"/>
              </a:solidFill>
              <a:latin typeface="Calibri"/>
            </a:endParaRPr>
          </a:p>
          <a:p>
            <a:pPr marR="162433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600" kern="100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6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6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342900" marR="1624330" indent="-342900" algn="just">
              <a:lnSpc>
                <a:spcPct val="119700"/>
              </a:lnSpc>
              <a:buFont typeface="Arial" panose="020B0604020202020204" pitchFamily="34" charset="0"/>
              <a:buChar char="•"/>
            </a:pPr>
            <a:endParaRPr lang="cs-CZ" sz="2600" b="1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19700"/>
              </a:lnSpc>
              <a:buFont typeface="Arial" panose="020B0604020202020204" pitchFamily="34" charset="0"/>
              <a:buChar char="•"/>
            </a:pPr>
            <a:endParaRPr lang="en-GB" sz="2600" dirty="0">
              <a:solidFill>
                <a:srgbClr val="4F81BD"/>
              </a:solidFill>
              <a:latin typeface="Calibri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917CA51-D694-2194-2AB9-1E8126F51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8253" y="816549"/>
            <a:ext cx="4054070" cy="5749409"/>
          </a:xfrm>
          <a:prstGeom prst="rect">
            <a:avLst/>
          </a:prstGeom>
        </p:spPr>
      </p:pic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2B3336BD-BCAF-4488-73C3-4E140EC12A92}"/>
              </a:ext>
            </a:extLst>
          </p:cNvPr>
          <p:cNvCxnSpPr/>
          <p:nvPr/>
        </p:nvCxnSpPr>
        <p:spPr>
          <a:xfrm>
            <a:off x="6096000" y="3657600"/>
            <a:ext cx="4572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83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8135D-399F-5D0C-FA69-0CED8C7DB8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24C24660-9165-74EA-822C-EC609391A7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3580" y="378934"/>
            <a:ext cx="8624838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677670" marR="5080" indent="-1665605">
              <a:spcBef>
                <a:spcPts val="100"/>
              </a:spcBef>
            </a:pPr>
            <a:r>
              <a:rPr lang="cs-CZ" b="1" dirty="0"/>
              <a:t>Objednání tisku inseminačních karet</a:t>
            </a:r>
            <a:endParaRPr lang="en-GB" sz="3600" b="1" dirty="0"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1982885B-CE97-88B2-D25C-BFEAF2DB3F81}"/>
              </a:ext>
            </a:extLst>
          </p:cNvPr>
          <p:cNvSpPr txBox="1">
            <a:spLocks/>
          </p:cNvSpPr>
          <p:nvPr/>
        </p:nvSpPr>
        <p:spPr>
          <a:xfrm>
            <a:off x="1965731" y="1276448"/>
            <a:ext cx="8260539" cy="5050613"/>
          </a:xfrm>
          <a:prstGeom prst="rect">
            <a:avLst/>
          </a:prstGeom>
        </p:spPr>
        <p:txBody>
          <a:bodyPr vert="horz" wrap="square" lIns="0" tIns="12700" rIns="0" bIns="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marR="1624330" indent="-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prostřednictvím zaevidování objednávky na Portálu farmáře</a:t>
            </a:r>
          </a:p>
          <a:p>
            <a:pPr marL="457200" marR="1624330" indent="-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srgbClr val="9BBB59">
                    <a:lumMod val="50000"/>
                  </a:srgbClr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zaslání objednávky tisku IK na ČMSCH</a:t>
            </a:r>
          </a:p>
          <a:p>
            <a:pPr marL="457200" marR="1624330" indent="-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/>
              </a:solidFill>
              <a:latin typeface="Calibri"/>
            </a:endParaRPr>
          </a:p>
          <a:p>
            <a:pPr marL="457200" marR="1624330" indent="-4572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914400" marR="1624330" lvl="1" indent="-4572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914400" marR="1624330" lvl="1" indent="-4572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457200" marR="1624330" indent="-4572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kern="100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1624330" indent="-4572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914400" marR="1624330" lvl="1" indent="-4572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457200" marR="1624330" indent="-457200" algn="just">
              <a:lnSpc>
                <a:spcPct val="1197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cs-CZ" sz="2600" b="1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1624330" indent="-457200" algn="just">
              <a:lnSpc>
                <a:spcPct val="1197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en-GB" sz="2600" dirty="0">
              <a:solidFill>
                <a:srgbClr val="4F81BD"/>
              </a:solidFill>
              <a:latin typeface="Calibri"/>
            </a:endParaRPr>
          </a:p>
        </p:txBody>
      </p:sp>
      <p:pic>
        <p:nvPicPr>
          <p:cNvPr id="5" name="Obrázek 4" descr="Obsah obrázku text, Písmo, snímek obrazovky, logo&#10;&#10;Popis byl vytvořen automaticky">
            <a:extLst>
              <a:ext uri="{FF2B5EF4-FFF2-40B4-BE49-F238E27FC236}">
                <a16:creationId xmlns:a16="http://schemas.microsoft.com/office/drawing/2014/main" id="{0A893B77-BC25-96D4-120C-2FBBF1FA5B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190780" y="3431949"/>
            <a:ext cx="1082842" cy="685800"/>
          </a:xfrm>
          <a:prstGeom prst="rect">
            <a:avLst/>
          </a:prstGeom>
        </p:spPr>
      </p:pic>
      <p:pic>
        <p:nvPicPr>
          <p:cNvPr id="8" name="Obrázek 7" descr="Obsah obrázku logo, symbol, design&#10;&#10;Popis byl vytvořen automaticky">
            <a:extLst>
              <a:ext uri="{FF2B5EF4-FFF2-40B4-BE49-F238E27FC236}">
                <a16:creationId xmlns:a16="http://schemas.microsoft.com/office/drawing/2014/main" id="{C66B50E5-AA99-0836-9523-E394621ACB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304" y="5448300"/>
            <a:ext cx="685800" cy="685800"/>
          </a:xfrm>
          <a:prstGeom prst="rect">
            <a:avLst/>
          </a:prstGeom>
        </p:spPr>
      </p:pic>
      <p:pic>
        <p:nvPicPr>
          <p:cNvPr id="11" name="Obrázek 10" descr="Obsah obrázku logo, Písmo, text, snímek obrazovky&#10;&#10;Popis byl vytvořen automaticky">
            <a:extLst>
              <a:ext uri="{FF2B5EF4-FFF2-40B4-BE49-F238E27FC236}">
                <a16:creationId xmlns:a16="http://schemas.microsoft.com/office/drawing/2014/main" id="{D07E113E-4487-1A91-E612-939A31226C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301" y="5970398"/>
            <a:ext cx="685800" cy="685800"/>
          </a:xfrm>
          <a:prstGeom prst="rect">
            <a:avLst/>
          </a:prstGeom>
        </p:spPr>
      </p:pic>
      <p:sp>
        <p:nvSpPr>
          <p:cNvPr id="4" name="object 2">
            <a:extLst>
              <a:ext uri="{FF2B5EF4-FFF2-40B4-BE49-F238E27FC236}">
                <a16:creationId xmlns:a16="http://schemas.microsoft.com/office/drawing/2014/main" id="{8609950E-3E5B-9BC0-321C-295C037C9B52}"/>
              </a:ext>
            </a:extLst>
          </p:cNvPr>
          <p:cNvSpPr txBox="1">
            <a:spLocks/>
          </p:cNvSpPr>
          <p:nvPr/>
        </p:nvSpPr>
        <p:spPr>
          <a:xfrm>
            <a:off x="1966962" y="2823587"/>
            <a:ext cx="8472438" cy="3645458"/>
          </a:xfrm>
          <a:prstGeom prst="rect">
            <a:avLst/>
          </a:prstGeom>
        </p:spPr>
        <p:txBody>
          <a:bodyPr vert="horz" wrap="square" lIns="0" tIns="12700" rIns="0" bIns="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marR="1624330" indent="-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tisk IK bude zpoplatněná služba – 4,50 Kč bez DPH</a:t>
            </a:r>
          </a:p>
          <a:p>
            <a:pPr marL="914400" marR="1624330" lvl="1" indent="-457200" defTabSz="457200">
              <a:lnSpc>
                <a:spcPct val="107000"/>
              </a:lnSpc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volba způsobu úhrady</a:t>
            </a:r>
          </a:p>
          <a:p>
            <a:pPr marL="1371600" marR="1624330" lvl="2" indent="-457200" defTabSz="457200">
              <a:lnSpc>
                <a:spcPct val="107000"/>
              </a:lnSpc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kartou</a:t>
            </a:r>
          </a:p>
          <a:p>
            <a:pPr marL="1371600" marR="1624330" lvl="2" indent="-457200" defTabSz="457200">
              <a:lnSpc>
                <a:spcPct val="107000"/>
              </a:lnSpc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QR kódem</a:t>
            </a:r>
          </a:p>
          <a:p>
            <a:pPr marL="1371600" marR="1624330" lvl="2" indent="-457200" defTabSz="457200">
              <a:lnSpc>
                <a:spcPct val="107000"/>
              </a:lnSpc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dobírkou</a:t>
            </a:r>
          </a:p>
          <a:p>
            <a:pPr marL="914400" marR="1624330" lvl="1" indent="-457200" defTabSz="457200">
              <a:lnSpc>
                <a:spcPct val="107000"/>
              </a:lnSpc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Volby způsobu doručení</a:t>
            </a:r>
          </a:p>
          <a:p>
            <a:pPr marL="1371600" marR="1624330" lvl="2" indent="-457200" defTabSz="457200">
              <a:lnSpc>
                <a:spcPct val="107000"/>
              </a:lnSpc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poštou</a:t>
            </a:r>
          </a:p>
          <a:p>
            <a:pPr marL="1371600" marR="1624330" lvl="2" indent="-457200" defTabSz="457200">
              <a:lnSpc>
                <a:spcPct val="107000"/>
              </a:lnSpc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doručovací službou (Zásilkovna, PPL, …)</a:t>
            </a: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914400" marR="1624330" lvl="1" indent="-4572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457200" marR="1624330" indent="-4572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kern="100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1624330" indent="-4572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914400" marR="1624330" lvl="1" indent="-4572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457200" marR="1624330" indent="-457200" algn="just">
              <a:lnSpc>
                <a:spcPct val="1197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cs-CZ" sz="2600" b="1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1624330" indent="-457200" algn="just">
              <a:lnSpc>
                <a:spcPct val="1197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en-GB" sz="2600" dirty="0">
              <a:solidFill>
                <a:srgbClr val="4F81BD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456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C84EA-31E3-24C9-1587-686FCF840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641E1A-FCAB-45E7-E002-2A12D716E54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97862" y="230488"/>
            <a:ext cx="7574739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677670" marR="5080" indent="-1665605">
              <a:spcBef>
                <a:spcPts val="100"/>
              </a:spcBef>
            </a:pPr>
            <a:r>
              <a:rPr lang="cs-CZ" b="1" dirty="0"/>
              <a:t>Tisk IK</a:t>
            </a:r>
            <a:endParaRPr lang="en-GB" sz="3600" b="1" dirty="0"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FF6B71A3-7BB7-6DDA-72D8-427E78A95F20}"/>
              </a:ext>
            </a:extLst>
          </p:cNvPr>
          <p:cNvSpPr txBox="1">
            <a:spLocks/>
          </p:cNvSpPr>
          <p:nvPr/>
        </p:nvSpPr>
        <p:spPr>
          <a:xfrm>
            <a:off x="1965731" y="1066801"/>
            <a:ext cx="8260539" cy="915374"/>
          </a:xfrm>
          <a:prstGeom prst="rect">
            <a:avLst/>
          </a:prstGeom>
        </p:spPr>
        <p:txBody>
          <a:bodyPr vert="horz" wrap="square" lIns="0" tIns="12700" rIns="0" bIns="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marR="1624330" indent="-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na předtištěné karty formátu A5, 200 g/m</a:t>
            </a:r>
            <a:r>
              <a:rPr lang="cs-CZ" sz="2600" kern="100" baseline="300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  <a:p>
            <a:pPr marL="457200" marR="1624330" indent="-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+ dotisk kmenových údajů zvířete</a:t>
            </a:r>
          </a:p>
          <a:p>
            <a:pPr marL="457200" marR="1624330" indent="-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/>
              </a:solidFill>
              <a:latin typeface="Calibri"/>
            </a:endParaRPr>
          </a:p>
          <a:p>
            <a:pPr marL="457200" marR="1624330" indent="-4572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914400" marR="1624330" lvl="1" indent="-4572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914400" marR="1624330" lvl="1" indent="-4572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457200" marR="1624330" indent="-4572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kern="100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1624330" indent="-4572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914400" marR="1624330" lvl="1" indent="-4572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457200" marR="1624330" indent="-457200" algn="just">
              <a:lnSpc>
                <a:spcPct val="1197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cs-CZ" sz="2600" b="1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1624330" indent="-457200" algn="just">
              <a:lnSpc>
                <a:spcPct val="1197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en-GB" sz="2600" dirty="0">
              <a:solidFill>
                <a:srgbClr val="4F81BD"/>
              </a:solidFill>
              <a:latin typeface="Calibri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9A070854-1FF5-37E7-7D40-31BB36889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169" y="2865312"/>
            <a:ext cx="3907933" cy="292588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05EC2DB6-93F6-E395-4036-B5A28A270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360027"/>
            <a:ext cx="4190999" cy="2894306"/>
          </a:xfrm>
          <a:prstGeom prst="rect">
            <a:avLst/>
          </a:prstGeom>
        </p:spPr>
      </p:pic>
      <p:sp>
        <p:nvSpPr>
          <p:cNvPr id="13" name="object 2">
            <a:extLst>
              <a:ext uri="{FF2B5EF4-FFF2-40B4-BE49-F238E27FC236}">
                <a16:creationId xmlns:a16="http://schemas.microsoft.com/office/drawing/2014/main" id="{233A90C4-3070-C21E-A8E7-137B1C895C54}"/>
              </a:ext>
            </a:extLst>
          </p:cNvPr>
          <p:cNvSpPr txBox="1">
            <a:spLocks/>
          </p:cNvSpPr>
          <p:nvPr/>
        </p:nvSpPr>
        <p:spPr>
          <a:xfrm>
            <a:off x="2118557" y="2379514"/>
            <a:ext cx="3651338" cy="330048"/>
          </a:xfrm>
          <a:prstGeom prst="rect">
            <a:avLst/>
          </a:prstGeom>
        </p:spPr>
        <p:txBody>
          <a:bodyPr vert="horz" wrap="square" lIns="0" tIns="12700" rIns="0" bIns="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162433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r>
              <a:rPr lang="cs-CZ" sz="2000" kern="1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přední strana</a:t>
            </a:r>
          </a:p>
          <a:p>
            <a:pPr marL="342900" marR="1624330" indent="-3429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400" dirty="0">
              <a:solidFill>
                <a:prstClr val="black"/>
              </a:solidFill>
              <a:latin typeface="Calibri"/>
            </a:endParaRPr>
          </a:p>
          <a:p>
            <a:pPr marR="162433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endParaRPr lang="cs-CZ" sz="2400" b="1" dirty="0">
              <a:solidFill>
                <a:prstClr val="black"/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400" b="1" dirty="0">
              <a:solidFill>
                <a:prstClr val="black"/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600" b="1" dirty="0">
              <a:solidFill>
                <a:prstClr val="black"/>
              </a:solidFill>
              <a:latin typeface="Calibri"/>
            </a:endParaRP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1800" kern="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400" dirty="0">
              <a:solidFill>
                <a:prstClr val="black"/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100" dirty="0">
              <a:solidFill>
                <a:prstClr val="black"/>
              </a:solidFill>
              <a:latin typeface="Calibri"/>
            </a:endParaRPr>
          </a:p>
          <a:p>
            <a:pPr marL="342900" marR="1624330" indent="-342900" algn="just">
              <a:lnSpc>
                <a:spcPct val="119700"/>
              </a:lnSpc>
              <a:buFont typeface="Arial" panose="020B0604020202020204" pitchFamily="34" charset="0"/>
              <a:buChar char="•"/>
            </a:pPr>
            <a:endParaRPr lang="cs-CZ" sz="18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197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5C1445CD-A57C-5C64-C40A-355DB0A6EFF9}"/>
              </a:ext>
            </a:extLst>
          </p:cNvPr>
          <p:cNvSpPr txBox="1">
            <a:spLocks/>
          </p:cNvSpPr>
          <p:nvPr/>
        </p:nvSpPr>
        <p:spPr>
          <a:xfrm>
            <a:off x="6307901" y="2865312"/>
            <a:ext cx="3651338" cy="330048"/>
          </a:xfrm>
          <a:prstGeom prst="rect">
            <a:avLst/>
          </a:prstGeom>
        </p:spPr>
        <p:txBody>
          <a:bodyPr vert="horz" wrap="square" lIns="0" tIns="12700" rIns="0" bIns="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162433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r>
              <a:rPr lang="cs-CZ" sz="2000" kern="1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zadní strana</a:t>
            </a:r>
            <a:endParaRPr lang="cs-CZ" sz="2400" kern="100" dirty="0">
              <a:solidFill>
                <a:prstClr val="black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400" dirty="0">
              <a:solidFill>
                <a:prstClr val="black"/>
              </a:solidFill>
              <a:latin typeface="Calibri"/>
            </a:endParaRPr>
          </a:p>
          <a:p>
            <a:pPr marR="162433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endParaRPr lang="cs-CZ" sz="2400" b="1" dirty="0">
              <a:solidFill>
                <a:prstClr val="black"/>
              </a:solidFill>
              <a:latin typeface="Calibri"/>
            </a:endParaRPr>
          </a:p>
          <a:p>
            <a:pPr marR="1624330" lvl="1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endParaRPr lang="cs-CZ" sz="2400" b="1" dirty="0">
              <a:solidFill>
                <a:prstClr val="black"/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600" b="1" dirty="0">
              <a:solidFill>
                <a:prstClr val="black"/>
              </a:solidFill>
              <a:latin typeface="Calibri"/>
            </a:endParaRPr>
          </a:p>
          <a:p>
            <a:pPr marR="162433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endParaRPr lang="cs-CZ" sz="1800" kern="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400" dirty="0">
              <a:solidFill>
                <a:prstClr val="black"/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100" dirty="0">
              <a:solidFill>
                <a:prstClr val="black"/>
              </a:solidFill>
              <a:latin typeface="Calibri"/>
            </a:endParaRPr>
          </a:p>
          <a:p>
            <a:pPr marL="342900" marR="1624330" indent="-342900" algn="just">
              <a:lnSpc>
                <a:spcPct val="119700"/>
              </a:lnSpc>
              <a:buFont typeface="Arial" panose="020B0604020202020204" pitchFamily="34" charset="0"/>
              <a:buChar char="•"/>
            </a:pPr>
            <a:endParaRPr lang="cs-CZ" sz="18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197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B1E94D73-0254-84B8-A2A4-AEC80018BA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4353" y="3064106"/>
            <a:ext cx="3879749" cy="898294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D41655D5-759C-AA56-A9BB-7ED8F6543729}"/>
              </a:ext>
            </a:extLst>
          </p:cNvPr>
          <p:cNvSpPr txBox="1"/>
          <p:nvPr/>
        </p:nvSpPr>
        <p:spPr>
          <a:xfrm>
            <a:off x="3091543" y="6390031"/>
            <a:ext cx="7385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cs-CZ" dirty="0">
                <a:solidFill>
                  <a:srgbClr val="FF0000"/>
                </a:solidFill>
                <a:latin typeface="Calibri"/>
              </a:rPr>
              <a:t>pro nasazení celého modulu je plánován přelom II. a III. čtvrtletí 2025</a:t>
            </a:r>
          </a:p>
        </p:txBody>
      </p:sp>
    </p:spTree>
    <p:extLst>
      <p:ext uri="{BB962C8B-B14F-4D97-AF65-F5344CB8AC3E}">
        <p14:creationId xmlns:p14="http://schemas.microsoft.com/office/powerpoint/2010/main" val="35616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DC672A-29B0-08CC-B7AA-CBDC5A8B3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5C4794BE-B788-E813-BAAF-E8212EC8F06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97862" y="230488"/>
            <a:ext cx="8489137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677670" marR="5080" indent="-1665605">
              <a:spcBef>
                <a:spcPts val="100"/>
              </a:spcBef>
            </a:pPr>
            <a:r>
              <a:rPr lang="cs-CZ" b="1" dirty="0"/>
              <a:t>Objednání nepotištěných karet</a:t>
            </a:r>
            <a:endParaRPr lang="en-GB" sz="3600" b="1" dirty="0"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49F79AB9-8EF4-F0F9-DC9D-DEFBE7409AF2}"/>
              </a:ext>
            </a:extLst>
          </p:cNvPr>
          <p:cNvSpPr txBox="1">
            <a:spLocks/>
          </p:cNvSpPr>
          <p:nvPr/>
        </p:nvSpPr>
        <p:spPr>
          <a:xfrm>
            <a:off x="1744864" y="1042130"/>
            <a:ext cx="8702270" cy="915374"/>
          </a:xfrm>
          <a:prstGeom prst="rect">
            <a:avLst/>
          </a:prstGeom>
        </p:spPr>
        <p:txBody>
          <a:bodyPr vert="horz" wrap="square" lIns="0" tIns="12700" rIns="0" bIns="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marR="1624330" indent="-3429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předtištěné karty formátu A5, 200 g/m</a:t>
            </a:r>
            <a:r>
              <a:rPr lang="cs-CZ" sz="2600" kern="100" baseline="300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</a:p>
          <a:p>
            <a:pPr marL="342900" marR="1624330" indent="-3429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kern="1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0,75 Kč bez DPH</a:t>
            </a:r>
          </a:p>
          <a:p>
            <a:pPr marL="342900" marR="1624330" indent="-3429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kern="100" baseline="30000" dirty="0">
              <a:solidFill>
                <a:prstClr val="black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/>
              </a:solidFill>
              <a:latin typeface="Calibri"/>
            </a:endParaRP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kern="100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342900" marR="1624330" indent="-342900" algn="just">
              <a:lnSpc>
                <a:spcPct val="1197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cs-CZ" sz="2600" b="1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197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en-GB" sz="2600" dirty="0">
              <a:solidFill>
                <a:srgbClr val="4F81BD"/>
              </a:solidFill>
              <a:latin typeface="Calibri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A416159E-D6B5-0A19-C12F-DEB83162A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169" y="2865312"/>
            <a:ext cx="3907933" cy="292588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0A85E978-6ABB-A3C1-5F65-E5FCED6C66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360027"/>
            <a:ext cx="4190999" cy="2894306"/>
          </a:xfrm>
          <a:prstGeom prst="rect">
            <a:avLst/>
          </a:prstGeom>
        </p:spPr>
      </p:pic>
      <p:sp>
        <p:nvSpPr>
          <p:cNvPr id="13" name="object 2">
            <a:extLst>
              <a:ext uri="{FF2B5EF4-FFF2-40B4-BE49-F238E27FC236}">
                <a16:creationId xmlns:a16="http://schemas.microsoft.com/office/drawing/2014/main" id="{4FACEF25-6EFD-4F5B-B534-74478733CE5F}"/>
              </a:ext>
            </a:extLst>
          </p:cNvPr>
          <p:cNvSpPr txBox="1">
            <a:spLocks/>
          </p:cNvSpPr>
          <p:nvPr/>
        </p:nvSpPr>
        <p:spPr>
          <a:xfrm>
            <a:off x="2118557" y="2379514"/>
            <a:ext cx="3651338" cy="330048"/>
          </a:xfrm>
          <a:prstGeom prst="rect">
            <a:avLst/>
          </a:prstGeom>
        </p:spPr>
        <p:txBody>
          <a:bodyPr vert="horz" wrap="square" lIns="0" tIns="12700" rIns="0" bIns="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162433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r>
              <a:rPr lang="cs-CZ" sz="2000" kern="1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přední strana</a:t>
            </a:r>
          </a:p>
          <a:p>
            <a:pPr marL="342900" marR="1624330" indent="-3429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400" dirty="0">
              <a:solidFill>
                <a:prstClr val="black"/>
              </a:solidFill>
              <a:latin typeface="Calibri"/>
            </a:endParaRPr>
          </a:p>
          <a:p>
            <a:pPr marR="162433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endParaRPr lang="cs-CZ" sz="2400" b="1" dirty="0">
              <a:solidFill>
                <a:prstClr val="black"/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400" b="1" dirty="0">
              <a:solidFill>
                <a:prstClr val="black"/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600" b="1" dirty="0">
              <a:solidFill>
                <a:prstClr val="black"/>
              </a:solidFill>
              <a:latin typeface="Calibri"/>
            </a:endParaRP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1800" kern="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400" dirty="0">
              <a:solidFill>
                <a:prstClr val="black"/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100" dirty="0">
              <a:solidFill>
                <a:prstClr val="black"/>
              </a:solidFill>
              <a:latin typeface="Calibri"/>
            </a:endParaRPr>
          </a:p>
          <a:p>
            <a:pPr marL="342900" marR="1624330" indent="-342900" algn="just">
              <a:lnSpc>
                <a:spcPct val="119700"/>
              </a:lnSpc>
              <a:buFont typeface="Arial" panose="020B0604020202020204" pitchFamily="34" charset="0"/>
              <a:buChar char="•"/>
            </a:pPr>
            <a:endParaRPr lang="cs-CZ" sz="18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197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6C411963-D544-3575-CDD8-3DCEF954018F}"/>
              </a:ext>
            </a:extLst>
          </p:cNvPr>
          <p:cNvSpPr txBox="1">
            <a:spLocks/>
          </p:cNvSpPr>
          <p:nvPr/>
        </p:nvSpPr>
        <p:spPr>
          <a:xfrm>
            <a:off x="6307901" y="2865312"/>
            <a:ext cx="3651338" cy="330048"/>
          </a:xfrm>
          <a:prstGeom prst="rect">
            <a:avLst/>
          </a:prstGeom>
        </p:spPr>
        <p:txBody>
          <a:bodyPr vert="horz" wrap="square" lIns="0" tIns="12700" rIns="0" bIns="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162433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r>
              <a:rPr lang="cs-CZ" sz="2000" kern="100" dirty="0">
                <a:solidFill>
                  <a:prstClr val="black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zadní strana</a:t>
            </a:r>
            <a:endParaRPr lang="cs-CZ" sz="2400" kern="100" dirty="0">
              <a:solidFill>
                <a:prstClr val="black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400" dirty="0">
              <a:solidFill>
                <a:prstClr val="black"/>
              </a:solidFill>
              <a:latin typeface="Calibri"/>
            </a:endParaRPr>
          </a:p>
          <a:p>
            <a:pPr marR="162433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endParaRPr lang="cs-CZ" sz="2400" b="1" dirty="0">
              <a:solidFill>
                <a:prstClr val="black"/>
              </a:solidFill>
              <a:latin typeface="Calibri"/>
            </a:endParaRPr>
          </a:p>
          <a:p>
            <a:pPr marR="1624330" lvl="1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endParaRPr lang="cs-CZ" sz="2400" b="1" dirty="0">
              <a:solidFill>
                <a:prstClr val="black"/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600" b="1" dirty="0">
              <a:solidFill>
                <a:prstClr val="black"/>
              </a:solidFill>
              <a:latin typeface="Calibri"/>
            </a:endParaRPr>
          </a:p>
          <a:p>
            <a:pPr marR="162433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</a:pPr>
            <a:endParaRPr lang="cs-CZ" sz="1800" kern="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2400" dirty="0">
              <a:solidFill>
                <a:prstClr val="black"/>
              </a:solidFill>
              <a:latin typeface="Calibri"/>
            </a:endParaRPr>
          </a:p>
          <a:p>
            <a:pPr marL="800100" marR="1624330" lvl="1" indent="-342900" algn="just" defTabSz="457200">
              <a:lnSpc>
                <a:spcPct val="107000"/>
              </a:lnSpc>
              <a:spcBef>
                <a:spcPts val="10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endParaRPr lang="cs-CZ" sz="100" dirty="0">
              <a:solidFill>
                <a:prstClr val="black"/>
              </a:solidFill>
              <a:latin typeface="Calibri"/>
            </a:endParaRPr>
          </a:p>
          <a:p>
            <a:pPr marL="342900" marR="1624330" indent="-342900" algn="just">
              <a:lnSpc>
                <a:spcPct val="119700"/>
              </a:lnSpc>
              <a:buFont typeface="Arial" panose="020B0604020202020204" pitchFamily="34" charset="0"/>
              <a:buChar char="•"/>
            </a:pPr>
            <a:endParaRPr lang="cs-CZ" sz="18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24330" indent="-342900" algn="just">
              <a:lnSpc>
                <a:spcPct val="1197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ové pole 1">
            <a:extLst>
              <a:ext uri="{FF2B5EF4-FFF2-40B4-BE49-F238E27FC236}">
                <a16:creationId xmlns:a16="http://schemas.microsoft.com/office/drawing/2014/main" id="{452F3FF0-378B-0EC3-8294-567B59481D52}"/>
              </a:ext>
            </a:extLst>
          </p:cNvPr>
          <p:cNvSpPr txBox="1"/>
          <p:nvPr/>
        </p:nvSpPr>
        <p:spPr>
          <a:xfrm>
            <a:off x="1976168" y="3130372"/>
            <a:ext cx="2038350" cy="463550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solidFill>
                  <a:srgbClr val="00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 921457 854</a:t>
            </a:r>
            <a:endParaRPr lang="cs-CZ" sz="1100" kern="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CBF33A7-14D8-845E-EBCC-C3EB26C1C1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896" y="3130373"/>
            <a:ext cx="1668826" cy="72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0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428B01-8FB1-39C2-02FA-B88DA39AA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5307" y="753278"/>
            <a:ext cx="8229600" cy="834363"/>
          </a:xfrm>
        </p:spPr>
        <p:txBody>
          <a:bodyPr>
            <a:noAutofit/>
          </a:bodyPr>
          <a:lstStyle/>
          <a:p>
            <a:r>
              <a:rPr lang="cs-CZ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Shrnutí nejdůležitějších informací: </a:t>
            </a:r>
            <a:r>
              <a:rPr lang="cs-CZ" sz="28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 1.4.2025 </a:t>
            </a:r>
            <a:br>
              <a:rPr lang="cs-CZ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1269622-7348-E9C1-DA7A-3D29E9F9E922}"/>
              </a:ext>
            </a:extLst>
          </p:cNvPr>
          <p:cNvSpPr txBox="1"/>
          <p:nvPr/>
        </p:nvSpPr>
        <p:spPr>
          <a:xfrm>
            <a:off x="2136949" y="1487157"/>
            <a:ext cx="8147958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defTabSz="457200"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prstClr val="black"/>
                </a:solidFill>
                <a:latin typeface="Calibri"/>
              </a:rPr>
              <a:t>bude povinnost předávat aktuální PLS pouze při vývozu zvířete</a:t>
            </a:r>
          </a:p>
          <a:p>
            <a:pPr marL="457200" indent="-457200" defTabSz="457200"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nebude ČMSCH posílat PLS po zpracování hlášení o narození telat</a:t>
            </a:r>
          </a:p>
          <a:p>
            <a:pPr marL="457200" indent="-457200" defTabSz="457200"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prstClr val="black"/>
                </a:solidFill>
                <a:latin typeface="Calibri"/>
              </a:rPr>
              <a:t>součástí vytištěného PLS nebude inseminační karta</a:t>
            </a:r>
          </a:p>
          <a:p>
            <a:pPr marL="457200" indent="-457200" defTabSz="457200"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funkce pro tisk PLS bude v Registru zvířat na Portálu farmáře</a:t>
            </a:r>
          </a:p>
          <a:p>
            <a:pPr marL="457200" indent="-457200" defTabSz="457200"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prstClr val="black"/>
                </a:solidFill>
                <a:latin typeface="Calibri"/>
              </a:rPr>
              <a:t>inseminační karty si bude možné vytisknout v Registru zvířat, nebo tisk objednat u ČMSCH</a:t>
            </a:r>
          </a:p>
          <a:p>
            <a:pPr marL="457200" indent="-457200" defTabSz="457200"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PLS vystavené do 31.3.2025 včetně přestanou od 1.5.2025 platit (1 měsíc přechodné období)</a:t>
            </a:r>
            <a:endParaRPr lang="cs-CZ" sz="26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5059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CD3EA8-D5D5-AFEF-9F52-51A75D4F3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C8348D-C924-5167-E282-A132B2B58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1584235"/>
            <a:ext cx="7772400" cy="1470025"/>
          </a:xfrm>
        </p:spPr>
        <p:txBody>
          <a:bodyPr>
            <a:normAutofit/>
          </a:bodyPr>
          <a:lstStyle/>
          <a:p>
            <a:r>
              <a:rPr lang="cs-CZ" b="1" dirty="0"/>
              <a:t>Děkuji za pozornost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633B4891-A484-6B0B-C2E1-B2E8B014D31E}"/>
              </a:ext>
            </a:extLst>
          </p:cNvPr>
          <p:cNvSpPr/>
          <p:nvPr/>
        </p:nvSpPr>
        <p:spPr>
          <a:xfrm>
            <a:off x="1524000" y="0"/>
            <a:ext cx="9144000" cy="9579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cs-CZ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3633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A73D9E-EA67-4BD1-AFC5-084AC864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672" y="15533"/>
            <a:ext cx="8900013" cy="2991775"/>
          </a:xfrm>
        </p:spPr>
        <p:txBody>
          <a:bodyPr>
            <a:normAutofit/>
          </a:bodyPr>
          <a:lstStyle/>
          <a:p>
            <a:r>
              <a:rPr lang="cs-CZ" sz="7700" dirty="0">
                <a:latin typeface="Bahnschrift SemiBold SemiConden" panose="020B0502040204020203" pitchFamily="34" charset="0"/>
              </a:rPr>
              <a:t>Děkuji za pozornost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D115133B-0345-4E33-81FA-3A3E863B91D1}"/>
              </a:ext>
            </a:extLst>
          </p:cNvPr>
          <p:cNvCxnSpPr>
            <a:cxnSpLocks/>
          </p:cNvCxnSpPr>
          <p:nvPr/>
        </p:nvCxnSpPr>
        <p:spPr>
          <a:xfrm>
            <a:off x="355107" y="6249879"/>
            <a:ext cx="11478828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FC825817-1568-4E31-B7A6-A4E83B2A5E19}"/>
              </a:ext>
            </a:extLst>
          </p:cNvPr>
          <p:cNvCxnSpPr>
            <a:cxnSpLocks/>
          </p:cNvCxnSpPr>
          <p:nvPr/>
        </p:nvCxnSpPr>
        <p:spPr>
          <a:xfrm>
            <a:off x="355107" y="6343098"/>
            <a:ext cx="114788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>
            <a:extLst>
              <a:ext uri="{FF2B5EF4-FFF2-40B4-BE49-F238E27FC236}">
                <a16:creationId xmlns:a16="http://schemas.microsoft.com/office/drawing/2014/main" id="{7DA3518A-4CC2-42D9-B727-7D01A650B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5" y="3120502"/>
            <a:ext cx="1523306" cy="1912527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02B88F74-A284-936A-8510-599582398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4294" y="2625134"/>
            <a:ext cx="4637101" cy="2793435"/>
          </a:xfrm>
          <a:prstGeom prst="rect">
            <a:avLst/>
          </a:prstGeom>
        </p:spPr>
      </p:pic>
      <p:sp>
        <p:nvSpPr>
          <p:cNvPr id="3" name="Podnadpis 2">
            <a:extLst>
              <a:ext uri="{FF2B5EF4-FFF2-40B4-BE49-F238E27FC236}">
                <a16:creationId xmlns:a16="http://schemas.microsoft.com/office/drawing/2014/main" id="{C9A67D8E-1398-BC77-E0A6-D0B246DE677C}"/>
              </a:ext>
            </a:extLst>
          </p:cNvPr>
          <p:cNvSpPr txBox="1">
            <a:spLocks/>
          </p:cNvSpPr>
          <p:nvPr/>
        </p:nvSpPr>
        <p:spPr>
          <a:xfrm>
            <a:off x="683582" y="6369731"/>
            <a:ext cx="11062194" cy="452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>
                <a:latin typeface="Bahnschrift SemiBold SemiConden" panose="020B0502040204020203" pitchFamily="34" charset="0"/>
              </a:rPr>
              <a:t>www.holstein.cz					          	   Svaz chovatelů holštýnského skotu ČR, </a:t>
            </a:r>
            <a:r>
              <a:rPr lang="cs-CZ" sz="1800" err="1">
                <a:latin typeface="Bahnschrift SemiBold SemiConden" panose="020B0502040204020203" pitchFamily="34" charset="0"/>
              </a:rPr>
              <a:t>z.s</a:t>
            </a:r>
            <a:r>
              <a:rPr lang="cs-CZ" sz="1800">
                <a:latin typeface="Bahnschrift SemiBold SemiConden" panose="020B0502040204020203" pitchFamily="34" charset="0"/>
              </a:rPr>
              <a:t>.</a:t>
            </a:r>
          </a:p>
        </p:txBody>
      </p:sp>
      <p:pic>
        <p:nvPicPr>
          <p:cNvPr id="9" name="Picture 8" descr="A qr code with a blue circle and a facebook logo&#10;&#10;Description automatically generated">
            <a:extLst>
              <a:ext uri="{FF2B5EF4-FFF2-40B4-BE49-F238E27FC236}">
                <a16:creationId xmlns:a16="http://schemas.microsoft.com/office/drawing/2014/main" id="{C6B2347E-3EBB-FFD5-A54E-5FD7D15714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340" y="3053917"/>
            <a:ext cx="2102396" cy="21023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5E75EF-2622-63CC-817F-4DCE409135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702" y="3053917"/>
            <a:ext cx="2102396" cy="210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2219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49BD6032-3379-751A-E743-35B974F4B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A963AE-63D1-69EE-A051-F628DBE9D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201" y="-161712"/>
            <a:ext cx="10515600" cy="1158329"/>
          </a:xfrm>
        </p:spPr>
        <p:txBody>
          <a:bodyPr>
            <a:normAutofit/>
          </a:bodyPr>
          <a:lstStyle/>
          <a:p>
            <a:r>
              <a:rPr lang="cs-CZ" sz="3600" dirty="0">
                <a:latin typeface="Bahnschrift SemiBold SemiConden" panose="020B0502040204020203" pitchFamily="34" charset="0"/>
              </a:rPr>
              <a:t>Aktivity Junior Teamu Svazu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674CDEC3-EAF5-9904-8681-4F69B5CAFF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5107" y="1212536"/>
            <a:ext cx="6007333" cy="586915"/>
          </a:xfrm>
        </p:spPr>
        <p:txBody>
          <a:bodyPr/>
          <a:lstStyle/>
          <a:p>
            <a:pPr marL="0" indent="0">
              <a:buNone/>
            </a:pPr>
            <a:r>
              <a:rPr lang="cs-CZ" dirty="0">
                <a:latin typeface="Bahnschrift SemiBold SemiConden" panose="020B0502040204020203" pitchFamily="34" charset="0"/>
              </a:rPr>
              <a:t>Tuzemské: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91CF6F1F-496E-2F99-504B-5A9B74F39AB1}"/>
              </a:ext>
            </a:extLst>
          </p:cNvPr>
          <p:cNvCxnSpPr>
            <a:cxnSpLocks/>
          </p:cNvCxnSpPr>
          <p:nvPr/>
        </p:nvCxnSpPr>
        <p:spPr>
          <a:xfrm>
            <a:off x="355107" y="6187735"/>
            <a:ext cx="11478828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5BF0B160-4EE0-E57D-3881-E507F0D56A57}"/>
              </a:ext>
            </a:extLst>
          </p:cNvPr>
          <p:cNvCxnSpPr>
            <a:cxnSpLocks/>
          </p:cNvCxnSpPr>
          <p:nvPr/>
        </p:nvCxnSpPr>
        <p:spPr>
          <a:xfrm>
            <a:off x="355107" y="6303146"/>
            <a:ext cx="114788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odnadpis 2">
            <a:extLst>
              <a:ext uri="{FF2B5EF4-FFF2-40B4-BE49-F238E27FC236}">
                <a16:creationId xmlns:a16="http://schemas.microsoft.com/office/drawing/2014/main" id="{FA71281D-CBF1-FB45-97CD-996C362D4009}"/>
              </a:ext>
            </a:extLst>
          </p:cNvPr>
          <p:cNvSpPr txBox="1">
            <a:spLocks/>
          </p:cNvSpPr>
          <p:nvPr/>
        </p:nvSpPr>
        <p:spPr>
          <a:xfrm>
            <a:off x="683582" y="6369731"/>
            <a:ext cx="11062194" cy="452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>
                <a:latin typeface="Bahnschrift SemiBold SemiConden" panose="020B0502040204020203" pitchFamily="34" charset="0"/>
              </a:rPr>
              <a:t>www.holstein.cz					          	   Svaz chovatelů holštýnského skotu ČR, </a:t>
            </a:r>
            <a:r>
              <a:rPr lang="cs-CZ" sz="1800" dirty="0" err="1">
                <a:latin typeface="Bahnschrift SemiBold SemiConden" panose="020B0502040204020203" pitchFamily="34" charset="0"/>
              </a:rPr>
              <a:t>z.s</a:t>
            </a:r>
            <a:r>
              <a:rPr lang="cs-CZ" sz="1800" dirty="0">
                <a:latin typeface="Bahnschrift SemiBold SemiConden" panose="020B0502040204020203" pitchFamily="34" charset="0"/>
              </a:rPr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F537F3-1EEE-5C24-2DDB-82D911D49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36" y="1681541"/>
            <a:ext cx="4228949" cy="3185334"/>
          </a:xfrm>
          <a:prstGeom prst="rect">
            <a:avLst/>
          </a:prstGeom>
        </p:spPr>
      </p:pic>
      <p:sp>
        <p:nvSpPr>
          <p:cNvPr id="10" name="Zástupný obsah 5">
            <a:extLst>
              <a:ext uri="{FF2B5EF4-FFF2-40B4-BE49-F238E27FC236}">
                <a16:creationId xmlns:a16="http://schemas.microsoft.com/office/drawing/2014/main" id="{537C7AE8-2CAF-F429-1F98-C19496F94777}"/>
              </a:ext>
            </a:extLst>
          </p:cNvPr>
          <p:cNvSpPr txBox="1">
            <a:spLocks/>
          </p:cNvSpPr>
          <p:nvPr/>
        </p:nvSpPr>
        <p:spPr>
          <a:xfrm>
            <a:off x="4937760" y="3389618"/>
            <a:ext cx="7600089" cy="149109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>
                <a:latin typeface="Bahnschrift SemiBold SemiConden" panose="020B0502040204020203" pitchFamily="34" charset="0"/>
              </a:rPr>
              <a:t>Zahraniční: pravidelná</a:t>
            </a:r>
          </a:p>
          <a:p>
            <a:r>
              <a:rPr lang="cs-CZ" dirty="0">
                <a:latin typeface="Bahnschrift SemiBold SemiConden" panose="020B0502040204020203" pitchFamily="34" charset="0"/>
              </a:rPr>
              <a:t>účast na zahraniční letním setkání týmů mladých chovatelů v </a:t>
            </a:r>
            <a:r>
              <a:rPr lang="cs-CZ" dirty="0" err="1">
                <a:latin typeface="Bahnschrift SemiBold SemiConden" panose="020B0502040204020203" pitchFamily="34" charset="0"/>
              </a:rPr>
              <a:t>Battice</a:t>
            </a:r>
            <a:r>
              <a:rPr lang="cs-CZ" dirty="0">
                <a:latin typeface="Bahnschrift SemiBold SemiConden" panose="020B0502040204020203" pitchFamily="34" charset="0"/>
              </a:rPr>
              <a:t> (Belgie)</a:t>
            </a:r>
          </a:p>
          <a:p>
            <a:r>
              <a:rPr lang="cs-CZ" dirty="0">
                <a:latin typeface="Bahnschrift SemiBold SemiConden" panose="020B0502040204020203" pitchFamily="34" charset="0"/>
              </a:rPr>
              <a:t>soutěž Open Junior Show v </a:t>
            </a:r>
            <a:r>
              <a:rPr lang="cs-CZ" dirty="0" err="1">
                <a:latin typeface="Bahnschrift SemiBold SemiConden" panose="020B0502040204020203" pitchFamily="34" charset="0"/>
              </a:rPr>
              <a:t>Montichiari</a:t>
            </a:r>
            <a:r>
              <a:rPr lang="cs-CZ" dirty="0">
                <a:latin typeface="Bahnschrift SemiBold SemiConden" panose="020B0502040204020203" pitchFamily="34" charset="0"/>
              </a:rPr>
              <a:t> (ANAFIBJ, Itálie)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B8D265-C8A9-28EF-63E1-3B0C0464F5D3}"/>
              </a:ext>
            </a:extLst>
          </p:cNvPr>
          <p:cNvSpPr txBox="1"/>
          <p:nvPr/>
        </p:nvSpPr>
        <p:spPr>
          <a:xfrm>
            <a:off x="472927" y="4996122"/>
            <a:ext cx="11107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400" dirty="0">
                <a:latin typeface="Bahnschrift SemiBold SemiConden" panose="020B0502040204020203" pitchFamily="34" charset="0"/>
              </a:rPr>
              <a:t>Meziroční posílení finanční podpory JT: Svaz, sponzoři a veřejná podpora z </a:t>
            </a:r>
            <a:r>
              <a:rPr lang="cs-CZ" sz="2400" dirty="0" err="1">
                <a:latin typeface="Bahnschrift SemiBold SemiConden" panose="020B0502040204020203" pitchFamily="34" charset="0"/>
              </a:rPr>
              <a:t>Mze</a:t>
            </a:r>
            <a:r>
              <a:rPr lang="cs-CZ" sz="2400" dirty="0">
                <a:latin typeface="Bahnschrift SemiBold SemiConden" panose="020B0502040204020203" pitchFamily="34" charset="0"/>
              </a:rPr>
              <a:t> či krajů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400" dirty="0">
                <a:latin typeface="Bahnschrift SemiBold SemiConden" panose="020B0502040204020203" pitchFamily="34" charset="0"/>
              </a:rPr>
              <a:t>Spolupráce se středními školami, CESTR Junior Team, ČSCHMDPS (málopočetná dojená plemena)</a:t>
            </a:r>
            <a:endParaRPr lang="en-US" sz="2400" dirty="0">
              <a:latin typeface="Bahnschrift SemiBold SemiConden" panose="020B0502040204020203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C825019-93DA-FB65-EBB9-3D5ABBB58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4879" y="95155"/>
            <a:ext cx="3254028" cy="1309281"/>
          </a:xfrm>
          <a:prstGeom prst="rect">
            <a:avLst/>
          </a:prstGeom>
        </p:spPr>
      </p:pic>
      <p:pic>
        <p:nvPicPr>
          <p:cNvPr id="18" name="Picture 1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4AF0B386-A885-E472-4645-491AFDEAEF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508" y="779423"/>
            <a:ext cx="3752505" cy="25047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F12A530-BA47-6729-9195-0F5040F42A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3524" y="1908888"/>
            <a:ext cx="3323036" cy="152011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83F37A2-C243-31F3-57E1-670EB3310E8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734" t="25246" r="7151" b="26473"/>
          <a:stretch/>
        </p:blipFill>
        <p:spPr>
          <a:xfrm>
            <a:off x="8783524" y="1635052"/>
            <a:ext cx="902585" cy="26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612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A73D9E-EA67-4BD1-AFC5-084AC864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024" y="181515"/>
            <a:ext cx="10515600" cy="1158329"/>
          </a:xfrm>
        </p:spPr>
        <p:txBody>
          <a:bodyPr>
            <a:normAutofit/>
          </a:bodyPr>
          <a:lstStyle/>
          <a:p>
            <a:r>
              <a:rPr lang="cs-CZ" sz="5400" dirty="0">
                <a:latin typeface="Bahnschrift SemiBold SemiConden" panose="020B0502040204020203" pitchFamily="34" charset="0"/>
              </a:rPr>
              <a:t>Podpora výstavnictví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FE0C755B-F08F-4DC1-A7D1-FC7106DFA7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5106" y="1533914"/>
            <a:ext cx="6007333" cy="450290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Krom</a:t>
            </a:r>
            <a:r>
              <a:rPr lang="cs-CZ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ě každoročního Národního holštýnského šampionátu organizovaného plně v režii Svazu poskytujeme</a:t>
            </a:r>
            <a:endParaRPr lang="en-US" sz="2400" b="0" i="0" u="none" strike="noStrike" baseline="0" dirty="0">
              <a:solidFill>
                <a:srgbClr val="000000"/>
              </a:solidFill>
              <a:latin typeface="Bahnschrift SemiBold SemiConden+" panose="020B0502040204020203" pitchFamily="34" charset="0"/>
            </a:endParaRPr>
          </a:p>
          <a:p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Finanční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podpor</a:t>
            </a:r>
            <a:r>
              <a:rPr lang="cs-CZ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u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regionálních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výstav</a:t>
            </a:r>
            <a:r>
              <a:rPr lang="cs-CZ" sz="240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: 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Košetice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 /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Zdislavice</a:t>
            </a:r>
            <a:r>
              <a:rPr lang="cs-CZ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,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Kralovice</a:t>
            </a:r>
            <a:r>
              <a:rPr lang="cs-CZ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,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Chomutice</a:t>
            </a:r>
            <a:r>
              <a:rPr lang="cs-CZ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, p</a:t>
            </a:r>
            <a:r>
              <a:rPr lang="cs-CZ" sz="240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říp.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Kroměříž</a:t>
            </a:r>
            <a:endParaRPr lang="cs-CZ" sz="2400" b="0" i="0" u="none" strike="noStrike" baseline="0" dirty="0">
              <a:solidFill>
                <a:srgbClr val="000000"/>
              </a:solidFill>
              <a:latin typeface="Bahnschrift SemiBold SemiConden+" panose="020B0502040204020203" pitchFamily="34" charset="0"/>
            </a:endParaRPr>
          </a:p>
          <a:p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Finanční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podpor</a:t>
            </a:r>
            <a:r>
              <a:rPr lang="cs-CZ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u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členům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,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kteří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 se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účastní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výstav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 se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svými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Bahnschrift SemiBold SemiConden+" panose="020B0502040204020203" pitchFamily="34" charset="0"/>
              </a:rPr>
              <a:t>zvířaty</a:t>
            </a:r>
            <a:endParaRPr lang="en-US" sz="2400" b="0" i="0" u="none" strike="noStrike" baseline="0" dirty="0">
              <a:solidFill>
                <a:srgbClr val="000000"/>
              </a:solidFill>
              <a:latin typeface="Bahnschrift SemiBold SemiConden+" panose="020B0502040204020203" pitchFamily="34" charset="0"/>
            </a:endParaRPr>
          </a:p>
          <a:p>
            <a:r>
              <a:rPr lang="cs-CZ" sz="2400" dirty="0">
                <a:latin typeface="Bahnschrift SemiBold SemiConden" panose="020B0502040204020203" pitchFamily="34" charset="0"/>
              </a:rPr>
              <a:t>Hodnocení vystavovaných zvířat holštýnského plemene odborným zaměstnancem Svazu</a:t>
            </a:r>
          </a:p>
          <a:p>
            <a:r>
              <a:rPr lang="cs-CZ" sz="2400" dirty="0">
                <a:latin typeface="Bahnschrift SemiBold SemiConden" panose="020B0502040204020203" pitchFamily="34" charset="0"/>
              </a:rPr>
              <a:t>Ceny pro šampiónky</a:t>
            </a:r>
          </a:p>
          <a:p>
            <a:r>
              <a:rPr lang="cs-CZ" sz="2400" dirty="0">
                <a:latin typeface="Bahnschrift SemiBold SemiConden" panose="020B0502040204020203" pitchFamily="34" charset="0"/>
              </a:rPr>
              <a:t>Pomoc při přípravě zvířat na výstavu, např. stříhání před výstavou členy Junior Teamu Svazu</a:t>
            </a:r>
          </a:p>
          <a:p>
            <a:r>
              <a:rPr lang="cs-CZ" sz="2400" dirty="0">
                <a:latin typeface="Bahnschrift SemiBold SemiConden" panose="020B0502040204020203" pitchFamily="34" charset="0"/>
              </a:rPr>
              <a:t>NOVINKA: Hromadná objednávka výstavních potřeb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D115133B-0345-4E33-81FA-3A3E863B91D1}"/>
              </a:ext>
            </a:extLst>
          </p:cNvPr>
          <p:cNvCxnSpPr>
            <a:cxnSpLocks/>
          </p:cNvCxnSpPr>
          <p:nvPr/>
        </p:nvCxnSpPr>
        <p:spPr>
          <a:xfrm>
            <a:off x="355107" y="6187735"/>
            <a:ext cx="11478828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FC825817-1568-4E31-B7A6-A4E83B2A5E19}"/>
              </a:ext>
            </a:extLst>
          </p:cNvPr>
          <p:cNvCxnSpPr>
            <a:cxnSpLocks/>
          </p:cNvCxnSpPr>
          <p:nvPr/>
        </p:nvCxnSpPr>
        <p:spPr>
          <a:xfrm>
            <a:off x="355107" y="6303146"/>
            <a:ext cx="114788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>
            <a:extLst>
              <a:ext uri="{FF2B5EF4-FFF2-40B4-BE49-F238E27FC236}">
                <a16:creationId xmlns:a16="http://schemas.microsoft.com/office/drawing/2014/main" id="{7DA3518A-4CC2-42D9-B727-7D01A650B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969" y="181515"/>
            <a:ext cx="877558" cy="1101784"/>
          </a:xfrm>
          <a:prstGeom prst="rect">
            <a:avLst/>
          </a:prstGeom>
        </p:spPr>
      </p:pic>
      <p:sp>
        <p:nvSpPr>
          <p:cNvPr id="3" name="Podnadpis 2">
            <a:extLst>
              <a:ext uri="{FF2B5EF4-FFF2-40B4-BE49-F238E27FC236}">
                <a16:creationId xmlns:a16="http://schemas.microsoft.com/office/drawing/2014/main" id="{8E9CD802-2D84-8422-A29E-8810F4D2A516}"/>
              </a:ext>
            </a:extLst>
          </p:cNvPr>
          <p:cNvSpPr txBox="1">
            <a:spLocks/>
          </p:cNvSpPr>
          <p:nvPr/>
        </p:nvSpPr>
        <p:spPr>
          <a:xfrm>
            <a:off x="683582" y="6369731"/>
            <a:ext cx="11062194" cy="452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>
                <a:latin typeface="Bahnschrift SemiBold SemiConden" panose="020B0502040204020203" pitchFamily="34" charset="0"/>
              </a:rPr>
              <a:t>www.holstein.cz					          	   Svaz chovatelů holštýnského skotu ČR, </a:t>
            </a:r>
            <a:r>
              <a:rPr lang="cs-CZ" sz="1800" dirty="0" err="1">
                <a:latin typeface="Bahnschrift SemiBold SemiConden" panose="020B0502040204020203" pitchFamily="34" charset="0"/>
              </a:rPr>
              <a:t>z.s</a:t>
            </a:r>
            <a:r>
              <a:rPr lang="cs-CZ" sz="1800" dirty="0">
                <a:latin typeface="Bahnschrift SemiBold SemiConden" panose="020B0502040204020203" pitchFamily="34" charset="0"/>
              </a:rPr>
              <a:t>.</a:t>
            </a:r>
          </a:p>
        </p:txBody>
      </p:sp>
      <p:pic>
        <p:nvPicPr>
          <p:cNvPr id="8" name="Picture 7" descr="A group of people walking with cows&#10;&#10;Description automatically generated">
            <a:extLst>
              <a:ext uri="{FF2B5EF4-FFF2-40B4-BE49-F238E27FC236}">
                <a16:creationId xmlns:a16="http://schemas.microsoft.com/office/drawing/2014/main" id="{04341ACF-B84E-4E92-5A2A-A704001F1E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209" y="1776548"/>
            <a:ext cx="515372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38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CD705-F673-84C7-EAB9-1E0F471FB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DBF759-7A70-4937-5855-864890C6F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024" y="181515"/>
            <a:ext cx="10515600" cy="115832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0070C0"/>
                </a:solidFill>
                <a:latin typeface="Bahnschrift SemiBold SemiConden" panose="020B0502040204020203" pitchFamily="34" charset="0"/>
              </a:rPr>
              <a:t>P</a:t>
            </a:r>
            <a:r>
              <a:rPr lang="cs-CZ" sz="5400" dirty="0">
                <a:solidFill>
                  <a:srgbClr val="0070C0"/>
                </a:solidFill>
                <a:latin typeface="Bahnschrift SemiBold SemiConden" panose="020B0502040204020203" pitchFamily="34" charset="0"/>
              </a:rPr>
              <a:t>ozvání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40311848-C6CD-350D-EC85-52AF5E27CC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8617" y="1751327"/>
            <a:ext cx="6979345" cy="432099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>
                <a:solidFill>
                  <a:srgbClr val="C00000"/>
                </a:solidFill>
                <a:latin typeface="Bahnschrift SemiBold SemiConden" panose="020B0502040204020203" pitchFamily="34" charset="0"/>
              </a:rPr>
              <a:t>Z</a:t>
            </a:r>
            <a:r>
              <a:rPr lang="cs-CZ" dirty="0" err="1">
                <a:solidFill>
                  <a:srgbClr val="C00000"/>
                </a:solidFill>
                <a:latin typeface="Bahnschrift SemiBold SemiConden" panose="020B0502040204020203" pitchFamily="34" charset="0"/>
              </a:rPr>
              <a:t>ačátek</a:t>
            </a:r>
            <a:r>
              <a:rPr lang="cs-CZ" dirty="0">
                <a:solidFill>
                  <a:srgbClr val="C00000"/>
                </a:solidFill>
                <a:latin typeface="Bahnschrift SemiBold SemiConden" panose="020B0502040204020203" pitchFamily="34" charset="0"/>
              </a:rPr>
              <a:t> roku 2025</a:t>
            </a:r>
            <a:r>
              <a:rPr lang="en-US" dirty="0">
                <a:solidFill>
                  <a:srgbClr val="C0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en-US" dirty="0">
                <a:latin typeface="Bahnschrift SemiBold SemiConden" panose="020B0502040204020203" pitchFamily="34" charset="0"/>
              </a:rPr>
              <a:t>- </a:t>
            </a:r>
            <a:r>
              <a:rPr lang="cs-CZ" dirty="0">
                <a:latin typeface="Bahnschrift SemiBold SemiConden" panose="020B0502040204020203" pitchFamily="34" charset="0"/>
              </a:rPr>
              <a:t>Webinář k aplikaci </a:t>
            </a:r>
            <a:r>
              <a:rPr lang="cs-CZ" dirty="0" err="1">
                <a:latin typeface="Bahnschrift SemiBold SemiConden" panose="020B0502040204020203" pitchFamily="34" charset="0"/>
              </a:rPr>
              <a:t>Mating</a:t>
            </a:r>
            <a:r>
              <a:rPr lang="cs-CZ" dirty="0">
                <a:latin typeface="Bahnschrift SemiBold SemiConden" panose="020B0502040204020203" pitchFamily="34" charset="0"/>
              </a:rPr>
              <a:t> H</a:t>
            </a:r>
            <a:endParaRPr lang="cs-CZ" dirty="0">
              <a:solidFill>
                <a:schemeClr val="tx2">
                  <a:lumMod val="75000"/>
                  <a:lumOff val="25000"/>
                </a:schemeClr>
              </a:solidFill>
              <a:latin typeface="Bahnschrift SemiBold SemiConden" panose="020B0502040204020203" pitchFamily="34" charset="0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cs-CZ" dirty="0">
                <a:solidFill>
                  <a:srgbClr val="C00000"/>
                </a:solidFill>
                <a:latin typeface="Bahnschrift SemiBold SemiConden" panose="020B0502040204020203" pitchFamily="34" charset="0"/>
              </a:rPr>
              <a:t>9.4.2025</a:t>
            </a:r>
            <a:r>
              <a:rPr lang="cs-CZ" dirty="0">
                <a:solidFill>
                  <a:schemeClr val="tx2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 </a:t>
            </a:r>
            <a:r>
              <a:rPr lang="cs-CZ" dirty="0">
                <a:latin typeface="Bahnschrift SemiBold SemiConden" panose="020B0502040204020203" pitchFamily="34" charset="0"/>
              </a:rPr>
              <a:t>- Členské shromáždění Svazu (Větrný Jeníkov)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cs-CZ" dirty="0">
                <a:solidFill>
                  <a:srgbClr val="C00000"/>
                </a:solidFill>
                <a:latin typeface="Bahnschrift SemiBold SemiConden" panose="020B0502040204020203" pitchFamily="34" charset="0"/>
              </a:rPr>
              <a:t>28.4.2025</a:t>
            </a:r>
            <a:r>
              <a:rPr lang="cs-CZ" dirty="0">
                <a:solidFill>
                  <a:schemeClr val="tx2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 </a:t>
            </a:r>
            <a:r>
              <a:rPr lang="en-US" dirty="0">
                <a:latin typeface="Bahnschrift SemiBold SemiConden" panose="020B0502040204020203" pitchFamily="34" charset="0"/>
              </a:rPr>
              <a:t>- </a:t>
            </a:r>
            <a:r>
              <a:rPr lang="cs-CZ" dirty="0">
                <a:latin typeface="Bahnschrift SemiBold SemiConden" panose="020B0502040204020203" pitchFamily="34" charset="0"/>
              </a:rPr>
              <a:t>Holštýnský šampionát při NVHZ v Brně, – rozhodčí S</a:t>
            </a:r>
            <a:r>
              <a:rPr lang="en-US" dirty="0" err="1">
                <a:latin typeface="Bahnschrift SemiBold SemiConden" panose="020B0502040204020203" pitchFamily="34" charset="0"/>
              </a:rPr>
              <a:t>ylvain</a:t>
            </a:r>
            <a:r>
              <a:rPr lang="cs-CZ" dirty="0">
                <a:latin typeface="Bahnschrift SemiBold SemiConden" panose="020B0502040204020203" pitchFamily="34" charset="0"/>
              </a:rPr>
              <a:t> </a:t>
            </a:r>
            <a:r>
              <a:rPr lang="cs-CZ" dirty="0" err="1">
                <a:latin typeface="Bahnschrift SemiBold SemiConden" panose="020B0502040204020203" pitchFamily="34" charset="0"/>
              </a:rPr>
              <a:t>Durand</a:t>
            </a:r>
            <a:r>
              <a:rPr lang="en-US" dirty="0">
                <a:latin typeface="Bahnschrift SemiBold SemiConden" panose="020B0502040204020203" pitchFamily="34" charset="0"/>
              </a:rPr>
              <a:t> z </a:t>
            </a:r>
            <a:r>
              <a:rPr lang="cs-CZ" dirty="0">
                <a:latin typeface="Bahnschrift SemiBold SemiConden" panose="020B0502040204020203" pitchFamily="34" charset="0"/>
              </a:rPr>
              <a:t>Francie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>
                <a:solidFill>
                  <a:srgbClr val="C00000"/>
                </a:solidFill>
                <a:latin typeface="Bahnschrift SemiBold SemiConden" panose="020B0502040204020203" pitchFamily="34" charset="0"/>
              </a:rPr>
              <a:t>R</a:t>
            </a:r>
            <a:r>
              <a:rPr lang="cs-CZ" dirty="0" err="1">
                <a:solidFill>
                  <a:srgbClr val="C00000"/>
                </a:solidFill>
                <a:latin typeface="Bahnschrift SemiBold SemiConden" panose="020B0502040204020203" pitchFamily="34" charset="0"/>
              </a:rPr>
              <a:t>egionální</a:t>
            </a:r>
            <a:r>
              <a:rPr lang="cs-CZ" dirty="0">
                <a:solidFill>
                  <a:srgbClr val="C00000"/>
                </a:solidFill>
                <a:latin typeface="Bahnschrift SemiBold SemiConden" panose="020B0502040204020203" pitchFamily="34" charset="0"/>
              </a:rPr>
              <a:t> výstavy </a:t>
            </a:r>
            <a:r>
              <a:rPr lang="cs-CZ" dirty="0">
                <a:solidFill>
                  <a:schemeClr val="tx2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– </a:t>
            </a:r>
            <a:r>
              <a:rPr lang="cs-CZ" dirty="0">
                <a:latin typeface="Bahnschrift SemiBold SemiConden" panose="020B0502040204020203" pitchFamily="34" charset="0"/>
              </a:rPr>
              <a:t>podpora Svazu pro pořadatele a vystavující chovatele plemene</a:t>
            </a:r>
            <a:endParaRPr lang="en-US" dirty="0">
              <a:latin typeface="Bahnschrift SemiBold SemiConden" panose="020B0502040204020203" pitchFamily="34" charset="0"/>
            </a:endParaRP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US" dirty="0">
                <a:latin typeface="Bahnschrift SemiBold SemiConden" panose="020B0502040204020203" pitchFamily="34" charset="0"/>
              </a:rPr>
              <a:t>19.6.2025 </a:t>
            </a:r>
            <a:r>
              <a:rPr lang="en-US" dirty="0" err="1">
                <a:latin typeface="Bahnschrift SemiBold SemiConden" panose="020B0502040204020203" pitchFamily="34" charset="0"/>
              </a:rPr>
              <a:t>Zdislavice</a:t>
            </a:r>
            <a:endParaRPr lang="en-US" dirty="0">
              <a:latin typeface="Bahnschrift SemiBold SemiConden" panose="020B0502040204020203" pitchFamily="34" charset="0"/>
            </a:endParaRP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US" dirty="0">
                <a:latin typeface="Bahnschrift SemiBold SemiConden" panose="020B0502040204020203" pitchFamily="34" charset="0"/>
              </a:rPr>
              <a:t>26.6.2025 </a:t>
            </a:r>
            <a:r>
              <a:rPr lang="en-US" dirty="0" err="1">
                <a:latin typeface="Bahnschrift SemiBold SemiConden" panose="020B0502040204020203" pitchFamily="34" charset="0"/>
              </a:rPr>
              <a:t>Kralovice</a:t>
            </a:r>
            <a:endParaRPr lang="en-US" dirty="0">
              <a:latin typeface="Bahnschrift SemiBold SemiConden" panose="020B0502040204020203" pitchFamily="34" charset="0"/>
            </a:endParaRP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US" dirty="0">
                <a:latin typeface="Bahnschrift SemiBold SemiConden" panose="020B0502040204020203" pitchFamily="34" charset="0"/>
              </a:rPr>
              <a:t>5.9.2025 PRIM </a:t>
            </a:r>
            <a:r>
              <a:rPr lang="en-US" dirty="0" err="1">
                <a:latin typeface="Bahnschrift SemiBold SemiConden" panose="020B0502040204020203" pitchFamily="34" charset="0"/>
              </a:rPr>
              <a:t>Chomutice</a:t>
            </a:r>
            <a:endParaRPr lang="cs-CZ" dirty="0">
              <a:latin typeface="Bahnschrift SemiBold SemiConden" panose="020B0502040204020203" pitchFamily="34" charset="0"/>
            </a:endParaRP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9C4C3F51-F108-A739-CF65-04DECA0E9A25}"/>
              </a:ext>
            </a:extLst>
          </p:cNvPr>
          <p:cNvCxnSpPr>
            <a:cxnSpLocks/>
          </p:cNvCxnSpPr>
          <p:nvPr/>
        </p:nvCxnSpPr>
        <p:spPr>
          <a:xfrm>
            <a:off x="355107" y="6187735"/>
            <a:ext cx="11478828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2F491CD4-0D45-727C-0305-9E3F86FF79BF}"/>
              </a:ext>
            </a:extLst>
          </p:cNvPr>
          <p:cNvCxnSpPr>
            <a:cxnSpLocks/>
          </p:cNvCxnSpPr>
          <p:nvPr/>
        </p:nvCxnSpPr>
        <p:spPr>
          <a:xfrm>
            <a:off x="355107" y="6303146"/>
            <a:ext cx="114788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odnadpis 2">
            <a:extLst>
              <a:ext uri="{FF2B5EF4-FFF2-40B4-BE49-F238E27FC236}">
                <a16:creationId xmlns:a16="http://schemas.microsoft.com/office/drawing/2014/main" id="{0FC95F88-8246-8023-BEB2-A77A6E40B063}"/>
              </a:ext>
            </a:extLst>
          </p:cNvPr>
          <p:cNvSpPr txBox="1">
            <a:spLocks/>
          </p:cNvSpPr>
          <p:nvPr/>
        </p:nvSpPr>
        <p:spPr>
          <a:xfrm>
            <a:off x="683582" y="6369731"/>
            <a:ext cx="11062194" cy="452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>
                <a:latin typeface="Bahnschrift SemiBold SemiConden" panose="020B0502040204020203" pitchFamily="34" charset="0"/>
              </a:rPr>
              <a:t>www.holstein.cz					          	   Svaz chovatelů holštýnského skotu ČR, </a:t>
            </a:r>
            <a:r>
              <a:rPr lang="cs-CZ" sz="1800" dirty="0" err="1">
                <a:latin typeface="Bahnschrift SemiBold SemiConden" panose="020B0502040204020203" pitchFamily="34" charset="0"/>
              </a:rPr>
              <a:t>z.s</a:t>
            </a:r>
            <a:r>
              <a:rPr lang="cs-CZ" sz="1800" dirty="0">
                <a:latin typeface="Bahnschrift SemiBold SemiConden" panose="020B0502040204020203" pitchFamily="34" charset="0"/>
              </a:rPr>
              <a:t>.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21487E6C-B84F-9F4C-6CC6-9387D8B3C3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070" y="181515"/>
            <a:ext cx="1098651" cy="1379369"/>
          </a:xfrm>
          <a:prstGeom prst="rect">
            <a:avLst/>
          </a:prstGeom>
        </p:spPr>
      </p:pic>
      <p:pic>
        <p:nvPicPr>
          <p:cNvPr id="9" name="Picture 8" descr="Two glasses in a box&#10;&#10;Description automatically generated">
            <a:extLst>
              <a:ext uri="{FF2B5EF4-FFF2-40B4-BE49-F238E27FC236}">
                <a16:creationId xmlns:a16="http://schemas.microsoft.com/office/drawing/2014/main" id="{7BD1FC38-AA10-A7BD-4B0F-C57A9BF31F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281" y="203365"/>
            <a:ext cx="4108492" cy="569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572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513E89D-C9B6-E65F-20A4-67ADE9BB56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952CB98-9600-55B5-37E4-071E782F4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024" y="181515"/>
            <a:ext cx="10515600" cy="1158329"/>
          </a:xfrm>
        </p:spPr>
        <p:txBody>
          <a:bodyPr>
            <a:noAutofit/>
          </a:bodyPr>
          <a:lstStyle/>
          <a:p>
            <a:r>
              <a:rPr lang="cs-CZ" sz="4000" dirty="0">
                <a:latin typeface="Bahnschrift SemiBold SemiConden" panose="020B0502040204020203" pitchFamily="34" charset="0"/>
              </a:rPr>
              <a:t>Kdo jsme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CCCEEE23-5680-0420-4E68-F8A3DF26FC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9099" y="2289242"/>
            <a:ext cx="6484848" cy="3623127"/>
          </a:xfrm>
        </p:spPr>
        <p:txBody>
          <a:bodyPr>
            <a:normAutofit/>
          </a:bodyPr>
          <a:lstStyle/>
          <a:p>
            <a:r>
              <a:rPr lang="cs-CZ" sz="2000" b="1" dirty="0"/>
              <a:t>Stanislav Jaš </a:t>
            </a:r>
            <a:r>
              <a:rPr lang="cs-CZ" sz="2000" dirty="0"/>
              <a:t>– výkonný ředitel</a:t>
            </a:r>
          </a:p>
          <a:p>
            <a:r>
              <a:rPr lang="cs-CZ" sz="2000" b="1" dirty="0"/>
              <a:t>Soňa Jelínková </a:t>
            </a:r>
            <a:r>
              <a:rPr lang="cs-CZ" sz="2000" dirty="0"/>
              <a:t>- tajemnice</a:t>
            </a:r>
          </a:p>
          <a:p>
            <a:r>
              <a:rPr lang="cs-CZ" sz="2000" b="1" dirty="0"/>
              <a:t>Ladislav Vondrášek </a:t>
            </a:r>
            <a:r>
              <a:rPr lang="cs-CZ" sz="2000" dirty="0"/>
              <a:t>– odborný pracovník, šlechtěn a plemenná kniha</a:t>
            </a:r>
          </a:p>
          <a:p>
            <a:r>
              <a:rPr lang="cs-CZ" sz="2000" b="1" dirty="0"/>
              <a:t>Michaela Plotová </a:t>
            </a:r>
            <a:r>
              <a:rPr lang="cs-CZ" sz="2000" dirty="0"/>
              <a:t>– odborná pracovnice pro informační činnost, Junior Team, EDF</a:t>
            </a:r>
          </a:p>
          <a:p>
            <a:r>
              <a:rPr lang="cs-CZ" sz="2000" b="1" dirty="0"/>
              <a:t>Ivana Jiráková</a:t>
            </a:r>
            <a:r>
              <a:rPr lang="en-US" sz="2000" b="1" dirty="0"/>
              <a:t> </a:t>
            </a:r>
            <a:r>
              <a:rPr lang="en-US" sz="2000" dirty="0"/>
              <a:t>– </a:t>
            </a:r>
            <a:r>
              <a:rPr lang="cs-CZ" sz="2000" dirty="0"/>
              <a:t>účetnictví, administrativa</a:t>
            </a:r>
          </a:p>
          <a:p>
            <a:r>
              <a:rPr lang="en-US" sz="2000" b="1" dirty="0"/>
              <a:t>Monika </a:t>
            </a:r>
            <a:r>
              <a:rPr lang="cs-CZ" sz="2000" b="1" dirty="0"/>
              <a:t>Novotná </a:t>
            </a:r>
            <a:r>
              <a:rPr lang="cs-CZ" sz="2000" dirty="0"/>
              <a:t>– členská evidence, plemenná kniha, administrativa</a:t>
            </a:r>
            <a:endParaRPr lang="en-US" sz="2000" dirty="0"/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F6132C6F-1BCD-BFA9-B78B-B279A8B9CC08}"/>
              </a:ext>
            </a:extLst>
          </p:cNvPr>
          <p:cNvCxnSpPr>
            <a:cxnSpLocks/>
          </p:cNvCxnSpPr>
          <p:nvPr/>
        </p:nvCxnSpPr>
        <p:spPr>
          <a:xfrm>
            <a:off x="355107" y="6187735"/>
            <a:ext cx="11478828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391D6213-0A7A-8CA5-3010-0CE822CB7054}"/>
              </a:ext>
            </a:extLst>
          </p:cNvPr>
          <p:cNvCxnSpPr>
            <a:cxnSpLocks/>
          </p:cNvCxnSpPr>
          <p:nvPr/>
        </p:nvCxnSpPr>
        <p:spPr>
          <a:xfrm>
            <a:off x="355107" y="6303146"/>
            <a:ext cx="114788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>
            <a:extLst>
              <a:ext uri="{FF2B5EF4-FFF2-40B4-BE49-F238E27FC236}">
                <a16:creationId xmlns:a16="http://schemas.microsoft.com/office/drawing/2014/main" id="{3CC2A29F-5763-FE47-B0C0-268FA8A111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624" y="271352"/>
            <a:ext cx="877558" cy="1101784"/>
          </a:xfrm>
          <a:prstGeom prst="rect">
            <a:avLst/>
          </a:prstGeom>
        </p:spPr>
      </p:pic>
      <p:sp>
        <p:nvSpPr>
          <p:cNvPr id="3" name="Podnadpis 2">
            <a:extLst>
              <a:ext uri="{FF2B5EF4-FFF2-40B4-BE49-F238E27FC236}">
                <a16:creationId xmlns:a16="http://schemas.microsoft.com/office/drawing/2014/main" id="{1D2C5585-84A2-E776-484F-5AF6C71A39C9}"/>
              </a:ext>
            </a:extLst>
          </p:cNvPr>
          <p:cNvSpPr txBox="1">
            <a:spLocks/>
          </p:cNvSpPr>
          <p:nvPr/>
        </p:nvSpPr>
        <p:spPr>
          <a:xfrm>
            <a:off x="683582" y="6369731"/>
            <a:ext cx="11062194" cy="452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>
                <a:latin typeface="Bahnschrift SemiBold SemiConden" panose="020B0502040204020203" pitchFamily="34" charset="0"/>
              </a:rPr>
              <a:t>www.holstein.cz					          	   Svaz chovatelů holštýnského skotu ČR, </a:t>
            </a:r>
            <a:r>
              <a:rPr lang="cs-CZ" sz="1800" dirty="0" err="1">
                <a:latin typeface="Bahnschrift SemiBold SemiConden" panose="020B0502040204020203" pitchFamily="34" charset="0"/>
              </a:rPr>
              <a:t>z.s</a:t>
            </a:r>
            <a:r>
              <a:rPr lang="cs-CZ" sz="1800" dirty="0">
                <a:latin typeface="Bahnschrift SemiBold SemiConden" panose="020B0502040204020203" pitchFamily="34" charset="0"/>
              </a:rPr>
              <a:t>.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71BAA08-5FE5-D121-4634-6A33C9B926C2}"/>
              </a:ext>
            </a:extLst>
          </p:cNvPr>
          <p:cNvSpPr txBox="1">
            <a:spLocks/>
          </p:cNvSpPr>
          <p:nvPr/>
        </p:nvSpPr>
        <p:spPr>
          <a:xfrm>
            <a:off x="596332" y="1441629"/>
            <a:ext cx="6131516" cy="6682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>
                <a:solidFill>
                  <a:srgbClr val="0070C0"/>
                </a:solidFill>
                <a:latin typeface="Bahnschrift SemiBold SemiConden" panose="020B0502040204020203" pitchFamily="34" charset="0"/>
              </a:rPr>
              <a:t>Zaměstnanci – v sídle na Hradištku (budova ČMSCH)</a:t>
            </a:r>
            <a:endParaRPr lang="en-US" dirty="0">
              <a:solidFill>
                <a:srgbClr val="0070C0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801158B7-2080-C779-BA5F-9591E26F5039}"/>
              </a:ext>
            </a:extLst>
          </p:cNvPr>
          <p:cNvSpPr txBox="1">
            <a:spLocks/>
          </p:cNvSpPr>
          <p:nvPr/>
        </p:nvSpPr>
        <p:spPr>
          <a:xfrm>
            <a:off x="7108292" y="746731"/>
            <a:ext cx="4487376" cy="5206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>
                <a:solidFill>
                  <a:srgbClr val="0070C0"/>
                </a:solidFill>
                <a:latin typeface="Bahnschrift SemiBold SemiConden" panose="020B0502040204020203" pitchFamily="34" charset="0"/>
              </a:rPr>
              <a:t>Výbor Svazu</a:t>
            </a:r>
            <a:endParaRPr lang="en-US" dirty="0">
              <a:solidFill>
                <a:srgbClr val="0070C0"/>
              </a:solidFill>
              <a:latin typeface="Bahnschrift SemiBold SemiConden" panose="020B0502040204020203" pitchFamily="34" charset="0"/>
            </a:endParaRPr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665191E3-6B04-11B5-0E5C-E9A62DAA2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292" y="1327004"/>
            <a:ext cx="4487376" cy="496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048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089E082-50AA-4AF4-91FC-F03E47C53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8DF7F-80B0-DB96-5D56-172CC9BFC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Spolupracujeme</a:t>
            </a:r>
            <a:r>
              <a:rPr lang="en-US" dirty="0"/>
              <a:t> v </a:t>
            </a:r>
            <a:r>
              <a:rPr lang="en-US" dirty="0" err="1"/>
              <a:t>zahrani</a:t>
            </a:r>
            <a:r>
              <a:rPr lang="cs-CZ" dirty="0"/>
              <a:t>čí</a:t>
            </a:r>
            <a:endParaRPr lang="en-US" dirty="0"/>
          </a:p>
        </p:txBody>
      </p:sp>
      <p:pic>
        <p:nvPicPr>
          <p:cNvPr id="18" name="Obrázek 3">
            <a:extLst>
              <a:ext uri="{FF2B5EF4-FFF2-40B4-BE49-F238E27FC236}">
                <a16:creationId xmlns:a16="http://schemas.microsoft.com/office/drawing/2014/main" id="{87885501-8538-6360-5E17-AFD134DFB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7832" y="309231"/>
            <a:ext cx="1585704" cy="1967783"/>
          </a:xfrm>
          <a:prstGeom prst="rect">
            <a:avLst/>
          </a:prstGeom>
        </p:spPr>
      </p:pic>
      <p:pic>
        <p:nvPicPr>
          <p:cNvPr id="10" name="Content Placeholder 9" descr="A logo with a cow head and a globe&#10;&#10;Description automatically generated">
            <a:extLst>
              <a:ext uri="{FF2B5EF4-FFF2-40B4-BE49-F238E27FC236}">
                <a16:creationId xmlns:a16="http://schemas.microsoft.com/office/drawing/2014/main" id="{6A15E34C-33B7-5040-76B7-87CDDD87E0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71" y="1508703"/>
            <a:ext cx="1908881" cy="1908881"/>
          </a:xfrm>
        </p:spPr>
      </p:pic>
      <p:pic>
        <p:nvPicPr>
          <p:cNvPr id="15" name="Picture 14" descr="A logo with two cows&#10;&#10;Description automatically generated">
            <a:extLst>
              <a:ext uri="{FF2B5EF4-FFF2-40B4-BE49-F238E27FC236}">
                <a16:creationId xmlns:a16="http://schemas.microsoft.com/office/drawing/2014/main" id="{76A1D7C6-0E3D-8F7E-7B2F-B7DD775E2C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328" y="1389697"/>
            <a:ext cx="3053251" cy="2087693"/>
          </a:xfrm>
          <a:prstGeom prst="rect">
            <a:avLst/>
          </a:prstGeom>
        </p:spPr>
      </p:pic>
      <p:pic>
        <p:nvPicPr>
          <p:cNvPr id="19" name="Picture 18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16CD3518-1CD8-5DE4-3663-5F00D45923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763" y="2556236"/>
            <a:ext cx="4336563" cy="1858527"/>
          </a:xfrm>
          <a:prstGeom prst="rect">
            <a:avLst/>
          </a:prstGeom>
        </p:spPr>
      </p:pic>
      <p:pic>
        <p:nvPicPr>
          <p:cNvPr id="23" name="Picture 22" descr="A logo with red text and hearts&#10;&#10;Description automatically generated">
            <a:extLst>
              <a:ext uri="{FF2B5EF4-FFF2-40B4-BE49-F238E27FC236}">
                <a16:creationId xmlns:a16="http://schemas.microsoft.com/office/drawing/2014/main" id="{A4BC0931-85C4-3B60-A8B0-B839D4227D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56"/>
          <a:stretch/>
        </p:blipFill>
        <p:spPr>
          <a:xfrm>
            <a:off x="8271953" y="4419797"/>
            <a:ext cx="1462092" cy="1620513"/>
          </a:xfrm>
          <a:prstGeom prst="rect">
            <a:avLst/>
          </a:prstGeom>
        </p:spPr>
      </p:pic>
      <p:pic>
        <p:nvPicPr>
          <p:cNvPr id="25" name="Picture 24" descr="A logo of a company&#10;&#10;Description automatically generated">
            <a:extLst>
              <a:ext uri="{FF2B5EF4-FFF2-40B4-BE49-F238E27FC236}">
                <a16:creationId xmlns:a16="http://schemas.microsoft.com/office/drawing/2014/main" id="{90E3025B-15A8-9D61-FDAC-5FFDC86C22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313" y="4301764"/>
            <a:ext cx="1462093" cy="1914646"/>
          </a:xfrm>
          <a:prstGeom prst="rect">
            <a:avLst/>
          </a:prstGeom>
        </p:spPr>
      </p:pic>
      <p:pic>
        <p:nvPicPr>
          <p:cNvPr id="27" name="Picture 26" descr="A black and white cow with red text&#10;&#10;Description automatically generated">
            <a:extLst>
              <a:ext uri="{FF2B5EF4-FFF2-40B4-BE49-F238E27FC236}">
                <a16:creationId xmlns:a16="http://schemas.microsoft.com/office/drawing/2014/main" id="{F530A34A-A6C4-B24F-B9D1-418E55D06E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99" y="3895243"/>
            <a:ext cx="2309494" cy="1046290"/>
          </a:xfrm>
          <a:prstGeom prst="rect">
            <a:avLst/>
          </a:prstGeom>
        </p:spPr>
      </p:pic>
      <p:pic>
        <p:nvPicPr>
          <p:cNvPr id="29" name="Picture 28" descr="A close-up of a logo&#10;&#10;Description automatically generated">
            <a:extLst>
              <a:ext uri="{FF2B5EF4-FFF2-40B4-BE49-F238E27FC236}">
                <a16:creationId xmlns:a16="http://schemas.microsoft.com/office/drawing/2014/main" id="{CB9BDE56-51BC-B520-7629-194C540CE0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62" y="5349297"/>
            <a:ext cx="3553115" cy="1053540"/>
          </a:xfrm>
          <a:prstGeom prst="rect">
            <a:avLst/>
          </a:prstGeom>
        </p:spPr>
      </p:pic>
      <p:pic>
        <p:nvPicPr>
          <p:cNvPr id="31" name="Picture 30" descr="A cow logo with text&#10;&#10;Description automatically generated">
            <a:extLst>
              <a:ext uri="{FF2B5EF4-FFF2-40B4-BE49-F238E27FC236}">
                <a16:creationId xmlns:a16="http://schemas.microsoft.com/office/drawing/2014/main" id="{2FF88639-4D9D-397F-3BCC-8EB5962FD30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161" y="3163754"/>
            <a:ext cx="2683682" cy="1858527"/>
          </a:xfrm>
          <a:prstGeom prst="rect">
            <a:avLst/>
          </a:prstGeom>
        </p:spPr>
      </p:pic>
      <p:pic>
        <p:nvPicPr>
          <p:cNvPr id="33" name="Picture 32" descr="A logo of a cow&#10;&#10;Description automatically generated">
            <a:extLst>
              <a:ext uri="{FF2B5EF4-FFF2-40B4-BE49-F238E27FC236}">
                <a16:creationId xmlns:a16="http://schemas.microsoft.com/office/drawing/2014/main" id="{43C305F0-1130-E0CF-11AF-D902FEEAC93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260" y="5082914"/>
            <a:ext cx="1462092" cy="146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2132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B2C92645-4C57-BFB6-4E1F-716E60CBE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5558" y="1573751"/>
            <a:ext cx="1171194" cy="1453396"/>
          </a:xfrm>
          <a:prstGeom prst="rect">
            <a:avLst/>
          </a:prstGeom>
        </p:spPr>
      </p:pic>
      <p:pic>
        <p:nvPicPr>
          <p:cNvPr id="5" name="Content Placeholder 8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E70EB31-B4E2-E4DC-0D7F-19D238701A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3304" y="4128618"/>
            <a:ext cx="2961359" cy="924644"/>
          </a:xfrm>
          <a:prstGeom prst="rect">
            <a:avLst/>
          </a:prstGeom>
        </p:spPr>
      </p:pic>
      <p:pic>
        <p:nvPicPr>
          <p:cNvPr id="6" name="Picture 5" descr="A poster of a group of people&#10;&#10;Description automatically generated">
            <a:extLst>
              <a:ext uri="{FF2B5EF4-FFF2-40B4-BE49-F238E27FC236}">
                <a16:creationId xmlns:a16="http://schemas.microsoft.com/office/drawing/2014/main" id="{61ACFBCF-C247-555A-A6FE-F31821A7B8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697" y="0"/>
            <a:ext cx="48479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79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217C1EF-B238-12BE-E811-598D152D4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C75114-210A-6FA2-BFC0-821011F8A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024" y="181515"/>
            <a:ext cx="10515600" cy="1158329"/>
          </a:xfrm>
        </p:spPr>
        <p:txBody>
          <a:bodyPr>
            <a:noAutofit/>
          </a:bodyPr>
          <a:lstStyle/>
          <a:p>
            <a:r>
              <a:rPr lang="cs-CZ" sz="4000" dirty="0">
                <a:latin typeface="Bahnschrift SemiBold SemiConden" panose="020B0502040204020203" pitchFamily="34" charset="0"/>
              </a:rPr>
              <a:t>Hodnocení exteriéru krav a hodnocení na soutěžích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082189E4-8599-AAC9-6CD7-AF3A91D4D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5105" y="1533914"/>
            <a:ext cx="6484848" cy="4502909"/>
          </a:xfrm>
        </p:spPr>
        <p:txBody>
          <a:bodyPr>
            <a:normAutofit lnSpcReduction="10000"/>
          </a:bodyPr>
          <a:lstStyle/>
          <a:p>
            <a:r>
              <a:rPr lang="cs-CZ" dirty="0">
                <a:latin typeface="Bahnschrift SemiBold SemiConden" panose="020B0502040204020203" pitchFamily="34" charset="0"/>
              </a:rPr>
              <a:t>2024: 310 chovů s plošným hodnocením</a:t>
            </a:r>
          </a:p>
          <a:p>
            <a:pPr lvl="1"/>
            <a:r>
              <a:rPr lang="cs-CZ" dirty="0">
                <a:latin typeface="Bahnschrift SemiBold SemiConden" panose="020B0502040204020203" pitchFamily="34" charset="0"/>
              </a:rPr>
              <a:t>cca 51 000 </a:t>
            </a:r>
            <a:r>
              <a:rPr lang="cs-CZ" dirty="0" err="1">
                <a:latin typeface="Bahnschrift SemiBold SemiConden" panose="020B0502040204020203" pitchFamily="34" charset="0"/>
              </a:rPr>
              <a:t>obonitovaných</a:t>
            </a:r>
            <a:r>
              <a:rPr lang="cs-CZ" dirty="0">
                <a:latin typeface="Bahnschrift SemiBold SemiConden" panose="020B0502040204020203" pitchFamily="34" charset="0"/>
              </a:rPr>
              <a:t> plemenic, z toho 99% prvotelky</a:t>
            </a:r>
          </a:p>
          <a:p>
            <a:pPr lvl="1"/>
            <a:r>
              <a:rPr lang="cs-CZ" dirty="0">
                <a:latin typeface="Bahnschrift SemiBold SemiConden" panose="020B0502040204020203" pitchFamily="34" charset="0"/>
              </a:rPr>
              <a:t>cca 15 krav za hod.</a:t>
            </a:r>
          </a:p>
          <a:p>
            <a:r>
              <a:rPr lang="cs-CZ" dirty="0">
                <a:latin typeface="Bahnschrift SemiBold SemiConden" panose="020B0502040204020203" pitchFamily="34" charset="0"/>
              </a:rPr>
              <a:t>2 nové </a:t>
            </a:r>
            <a:r>
              <a:rPr lang="cs-CZ" dirty="0" err="1">
                <a:latin typeface="Bahnschrift SemiBold SemiConden" panose="020B0502040204020203" pitchFamily="34" charset="0"/>
              </a:rPr>
              <a:t>bonitérky</a:t>
            </a:r>
            <a:r>
              <a:rPr lang="cs-CZ" dirty="0">
                <a:latin typeface="Bahnschrift SemiBold SemiConden" panose="020B0502040204020203" pitchFamily="34" charset="0"/>
              </a:rPr>
              <a:t> ČMSCH pro holštýnské plemeno od 6/24</a:t>
            </a:r>
          </a:p>
          <a:p>
            <a:pPr lvl="1"/>
            <a:r>
              <a:rPr lang="cs-CZ" dirty="0">
                <a:latin typeface="Bahnschrift SemiBold SemiConden" panose="020B0502040204020203" pitchFamily="34" charset="0"/>
              </a:rPr>
              <a:t>Sára Stýblová: jižní a západní Čechy, část středních Čech</a:t>
            </a:r>
          </a:p>
          <a:p>
            <a:pPr lvl="1"/>
            <a:r>
              <a:rPr lang="cs-CZ" dirty="0">
                <a:latin typeface="Bahnschrift SemiBold SemiConden" panose="020B0502040204020203" pitchFamily="34" charset="0"/>
              </a:rPr>
              <a:t>Kateřina Vintrová: Vysočina, část jižní Moravy</a:t>
            </a:r>
          </a:p>
          <a:p>
            <a:r>
              <a:rPr lang="cs-CZ" dirty="0">
                <a:latin typeface="Bahnschrift SemiBold SemiConden" panose="020B0502040204020203" pitchFamily="34" charset="0"/>
              </a:rPr>
              <a:t>Rozšíření stávajících 20 hodnocených znaků o 2 nové oficiální znaky (</a:t>
            </a:r>
            <a:r>
              <a:rPr lang="cs-CZ" dirty="0" err="1">
                <a:latin typeface="Bahnschrift SemiBold SemiConden" panose="020B0502040204020203" pitchFamily="34" charset="0"/>
              </a:rPr>
              <a:t>Interbull</a:t>
            </a:r>
            <a:r>
              <a:rPr lang="cs-CZ" dirty="0">
                <a:latin typeface="Bahnschrift SemiBold SemiConden" panose="020B0502040204020203" pitchFamily="34" charset="0"/>
              </a:rPr>
              <a:t>): vyrovnanost vemene (pro robotiku) a postoj předních končetin</a:t>
            </a:r>
          </a:p>
          <a:p>
            <a:r>
              <a:rPr lang="cs-CZ" dirty="0">
                <a:latin typeface="Bahnschrift SemiBold SemiConden" panose="020B0502040204020203" pitchFamily="34" charset="0"/>
              </a:rPr>
              <a:t>Mezinárodně uznaný rozhodčí na výstavy a soutěže: Zdeněk </a:t>
            </a:r>
            <a:r>
              <a:rPr lang="cs-CZ" dirty="0" err="1">
                <a:latin typeface="Bahnschrift SemiBold SemiConden" panose="020B0502040204020203" pitchFamily="34" charset="0"/>
              </a:rPr>
              <a:t>Schaffelhofer</a:t>
            </a:r>
            <a:endParaRPr lang="cs-CZ" dirty="0">
              <a:latin typeface="Bahnschrift SemiBold SemiConden" panose="020B0502040204020203" pitchFamily="34" charset="0"/>
            </a:endParaRPr>
          </a:p>
          <a:p>
            <a:r>
              <a:rPr lang="cs-CZ" dirty="0">
                <a:latin typeface="Bahnschrift SemiBold SemiConden" panose="020B0502040204020203" pitchFamily="34" charset="0"/>
              </a:rPr>
              <a:t>Evropská škola rozhodčích holštýnského plemene, Belfast, 11/2024: 2 nové kandidátky (Kateřina Cihlářová, Ingrid </a:t>
            </a:r>
            <a:r>
              <a:rPr lang="cs-CZ" dirty="0" err="1">
                <a:latin typeface="Bahnschrift SemiBold SemiConden" panose="020B0502040204020203" pitchFamily="34" charset="0"/>
              </a:rPr>
              <a:t>Vlčková-Pelnerová</a:t>
            </a:r>
            <a:r>
              <a:rPr lang="cs-CZ" dirty="0">
                <a:latin typeface="Bahnschrift SemiBold SemiConden" panose="020B0502040204020203" pitchFamily="34" charset="0"/>
              </a:rPr>
              <a:t>)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D130D24A-3406-D9D6-9494-01F7DCB27907}"/>
              </a:ext>
            </a:extLst>
          </p:cNvPr>
          <p:cNvCxnSpPr>
            <a:cxnSpLocks/>
          </p:cNvCxnSpPr>
          <p:nvPr/>
        </p:nvCxnSpPr>
        <p:spPr>
          <a:xfrm>
            <a:off x="355107" y="6187735"/>
            <a:ext cx="11478828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56CAFE4D-501B-137E-970C-54896EA77DDE}"/>
              </a:ext>
            </a:extLst>
          </p:cNvPr>
          <p:cNvCxnSpPr>
            <a:cxnSpLocks/>
          </p:cNvCxnSpPr>
          <p:nvPr/>
        </p:nvCxnSpPr>
        <p:spPr>
          <a:xfrm>
            <a:off x="355107" y="6303146"/>
            <a:ext cx="114788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>
            <a:extLst>
              <a:ext uri="{FF2B5EF4-FFF2-40B4-BE49-F238E27FC236}">
                <a16:creationId xmlns:a16="http://schemas.microsoft.com/office/drawing/2014/main" id="{2F5376A1-ED80-35E5-3976-4EE55776D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624" y="271352"/>
            <a:ext cx="877558" cy="1101784"/>
          </a:xfrm>
          <a:prstGeom prst="rect">
            <a:avLst/>
          </a:prstGeom>
        </p:spPr>
      </p:pic>
      <p:sp>
        <p:nvSpPr>
          <p:cNvPr id="3" name="Podnadpis 2">
            <a:extLst>
              <a:ext uri="{FF2B5EF4-FFF2-40B4-BE49-F238E27FC236}">
                <a16:creationId xmlns:a16="http://schemas.microsoft.com/office/drawing/2014/main" id="{194689CC-4094-F797-5726-AB836FC76DF1}"/>
              </a:ext>
            </a:extLst>
          </p:cNvPr>
          <p:cNvSpPr txBox="1">
            <a:spLocks/>
          </p:cNvSpPr>
          <p:nvPr/>
        </p:nvSpPr>
        <p:spPr>
          <a:xfrm>
            <a:off x="683582" y="6369731"/>
            <a:ext cx="11062194" cy="452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>
                <a:latin typeface="Bahnschrift SemiBold SemiConden" panose="020B0502040204020203" pitchFamily="34" charset="0"/>
              </a:rPr>
              <a:t>www.holstein.cz					          	   Svaz chovatelů holštýnského skotu ČR, </a:t>
            </a:r>
            <a:r>
              <a:rPr lang="cs-CZ" sz="1800" dirty="0" err="1">
                <a:latin typeface="Bahnschrift SemiBold SemiConden" panose="020B0502040204020203" pitchFamily="34" charset="0"/>
              </a:rPr>
              <a:t>z.s</a:t>
            </a:r>
            <a:r>
              <a:rPr lang="cs-CZ" sz="1800" dirty="0">
                <a:latin typeface="Bahnschrift SemiBold SemiConden" panose="020B0502040204020203" pitchFamily="34" charset="0"/>
              </a:rPr>
              <a:t>.</a:t>
            </a:r>
          </a:p>
        </p:txBody>
      </p:sp>
      <p:pic>
        <p:nvPicPr>
          <p:cNvPr id="8" name="Picture 7" descr="A graph with a blue and red line&#10;&#10;Description automatically generated">
            <a:extLst>
              <a:ext uri="{FF2B5EF4-FFF2-40B4-BE49-F238E27FC236}">
                <a16:creationId xmlns:a16="http://schemas.microsoft.com/office/drawing/2014/main" id="{A07C8BAA-90B7-2C54-2D8F-43C0E3B63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32"/>
          <a:stretch/>
        </p:blipFill>
        <p:spPr>
          <a:xfrm>
            <a:off x="6526247" y="1495736"/>
            <a:ext cx="5554172" cy="27170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3A99F8-2085-6E2B-7309-DF201EA1DA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844" y="4335412"/>
            <a:ext cx="2103375" cy="175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372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70B8CCE-FC2B-A2AB-85FE-A66147F3F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906734-58FD-AB54-EA64-EBD092B6B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106" y="181515"/>
            <a:ext cx="10323895" cy="1158329"/>
          </a:xfrm>
        </p:spPr>
        <p:txBody>
          <a:bodyPr>
            <a:normAutofit/>
          </a:bodyPr>
          <a:lstStyle/>
          <a:p>
            <a:r>
              <a:rPr lang="cs-CZ" sz="4800" dirty="0">
                <a:latin typeface="Bahnschrift SemiBold SemiConden" panose="020B0502040204020203" pitchFamily="34" charset="0"/>
              </a:rPr>
              <a:t>Průřezová témata rostou na významu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AFDAE1B1-F021-C1B2-1BF6-24822E3C55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5106" y="1533914"/>
            <a:ext cx="6007333" cy="4502909"/>
          </a:xfrm>
        </p:spPr>
        <p:txBody>
          <a:bodyPr/>
          <a:lstStyle/>
          <a:p>
            <a:pPr marL="0" indent="0">
              <a:buNone/>
            </a:pPr>
            <a:r>
              <a:rPr lang="cs-CZ" b="1" dirty="0">
                <a:latin typeface="Bahnschrift SemiBold SemiConden" panose="020B0502040204020203" pitchFamily="34" charset="0"/>
              </a:rPr>
              <a:t>Témata udržitelnosti:</a:t>
            </a:r>
          </a:p>
          <a:p>
            <a:r>
              <a:rPr lang="cs-CZ" dirty="0">
                <a:latin typeface="Bahnschrift SemiBold SemiConden" panose="020B0502040204020203" pitchFamily="34" charset="0"/>
              </a:rPr>
              <a:t>Emise skleníkových plynů – jarní semináře, videa</a:t>
            </a:r>
          </a:p>
          <a:p>
            <a:r>
              <a:rPr lang="cs-CZ" dirty="0">
                <a:latin typeface="Bahnschrift SemiBold SemiConden" panose="020B0502040204020203" pitchFamily="34" charset="0"/>
              </a:rPr>
              <a:t>Zdraví a </a:t>
            </a:r>
            <a:r>
              <a:rPr lang="cs-CZ" dirty="0" err="1">
                <a:latin typeface="Bahnschrift SemiBold SemiConden" panose="020B0502040204020203" pitchFamily="34" charset="0"/>
              </a:rPr>
              <a:t>welfare</a:t>
            </a:r>
            <a:r>
              <a:rPr lang="cs-CZ" dirty="0">
                <a:latin typeface="Bahnschrift SemiBold SemiConden" panose="020B0502040204020203" pitchFamily="34" charset="0"/>
              </a:rPr>
              <a:t> zvířat – agenda EU, kampaň proti týrání zvířat</a:t>
            </a:r>
          </a:p>
          <a:p>
            <a:r>
              <a:rPr lang="cs-CZ" dirty="0">
                <a:latin typeface="Bahnschrift SemiBold SemiConden" panose="020B0502040204020203" pitchFamily="34" charset="0"/>
              </a:rPr>
              <a:t>Nová evropská legislativa proti odlesňování </a:t>
            </a:r>
          </a:p>
          <a:p>
            <a:pPr marL="0" indent="0">
              <a:buNone/>
            </a:pPr>
            <a:r>
              <a:rPr lang="cs-CZ" dirty="0">
                <a:latin typeface="Bahnschrift SemiBold SemiConden" panose="020B0502040204020203" pitchFamily="34" charset="0"/>
              </a:rPr>
              <a:t>Platformy pro tvorbu pozic:</a:t>
            </a:r>
          </a:p>
          <a:p>
            <a:r>
              <a:rPr lang="en-US" dirty="0">
                <a:latin typeface="Bahnschrift SemiBold SemiConden" panose="020B0502040204020203" pitchFamily="34" charset="0"/>
              </a:rPr>
              <a:t>“</a:t>
            </a:r>
            <a:r>
              <a:rPr lang="en-US" dirty="0" err="1">
                <a:latin typeface="Bahnschrift SemiBold SemiConden" panose="020B0502040204020203" pitchFamily="34" charset="0"/>
              </a:rPr>
              <a:t>Konsorcium</a:t>
            </a:r>
            <a:r>
              <a:rPr lang="en-US" dirty="0">
                <a:latin typeface="Bahnschrift SemiBold SemiConden" panose="020B0502040204020203" pitchFamily="34" charset="0"/>
              </a:rPr>
              <a:t> ZS </a:t>
            </a:r>
            <a:r>
              <a:rPr lang="cs-CZ" dirty="0">
                <a:latin typeface="Bahnschrift SemiBold SemiConden" panose="020B0502040204020203" pitchFamily="34" charset="0"/>
              </a:rPr>
              <a:t>ČR</a:t>
            </a:r>
            <a:r>
              <a:rPr lang="en-US" dirty="0">
                <a:latin typeface="Bahnschrift SemiBold SemiConden" panose="020B0502040204020203" pitchFamily="34" charset="0"/>
              </a:rPr>
              <a:t>” v </a:t>
            </a:r>
            <a:r>
              <a:rPr lang="en-US" dirty="0" err="1">
                <a:latin typeface="Bahnschrift SemiBold SemiConden" panose="020B0502040204020203" pitchFamily="34" charset="0"/>
              </a:rPr>
              <a:t>ot</a:t>
            </a:r>
            <a:r>
              <a:rPr lang="cs-CZ" dirty="0" err="1">
                <a:latin typeface="Bahnschrift SemiBold SemiConden" panose="020B0502040204020203" pitchFamily="34" charset="0"/>
              </a:rPr>
              <a:t>ázce</a:t>
            </a:r>
            <a:r>
              <a:rPr lang="cs-CZ" dirty="0">
                <a:latin typeface="Bahnschrift SemiBold SemiConden" panose="020B0502040204020203" pitchFamily="34" charset="0"/>
              </a:rPr>
              <a:t> </a:t>
            </a:r>
            <a:r>
              <a:rPr lang="cs-CZ" dirty="0" err="1">
                <a:latin typeface="Bahnschrift SemiBold SemiConden" panose="020B0502040204020203" pitchFamily="34" charset="0"/>
              </a:rPr>
              <a:t>welfare</a:t>
            </a:r>
            <a:r>
              <a:rPr lang="cs-CZ" dirty="0">
                <a:latin typeface="Bahnschrift SemiBold SemiConden" panose="020B0502040204020203" pitchFamily="34" charset="0"/>
              </a:rPr>
              <a:t> zvířat při přepravě</a:t>
            </a:r>
          </a:p>
          <a:p>
            <a:r>
              <a:rPr lang="cs-CZ" dirty="0">
                <a:latin typeface="Bahnschrift SemiBold SemiConden" panose="020B0502040204020203" pitchFamily="34" charset="0"/>
              </a:rPr>
              <a:t>Komoditní rada AK ČR pro mléko a hovězí maso</a:t>
            </a:r>
          </a:p>
          <a:p>
            <a:pPr lvl="1"/>
            <a:r>
              <a:rPr lang="cs-CZ" dirty="0">
                <a:latin typeface="Bahnschrift SemiBold SemiConden" panose="020B0502040204020203" pitchFamily="34" charset="0"/>
              </a:rPr>
              <a:t>Dotační politika</a:t>
            </a:r>
          </a:p>
          <a:p>
            <a:pPr lvl="1"/>
            <a:r>
              <a:rPr lang="cs-CZ" dirty="0">
                <a:latin typeface="Bahnschrift SemiBold SemiConden" panose="020B0502040204020203" pitchFamily="34" charset="0"/>
              </a:rPr>
              <a:t>Trh</a:t>
            </a:r>
          </a:p>
          <a:p>
            <a:pPr lvl="1"/>
            <a:r>
              <a:rPr lang="cs-CZ" dirty="0">
                <a:latin typeface="Bahnschrift SemiBold SemiConden" panose="020B0502040204020203" pitchFamily="34" charset="0"/>
              </a:rPr>
              <a:t>Průřezová témata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8D8926EA-5409-4153-57A1-256C9A314579}"/>
              </a:ext>
            </a:extLst>
          </p:cNvPr>
          <p:cNvCxnSpPr>
            <a:cxnSpLocks/>
          </p:cNvCxnSpPr>
          <p:nvPr/>
        </p:nvCxnSpPr>
        <p:spPr>
          <a:xfrm>
            <a:off x="355107" y="6187735"/>
            <a:ext cx="11478828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900F62C2-7A5C-E85D-0DD4-FAC51A356FD6}"/>
              </a:ext>
            </a:extLst>
          </p:cNvPr>
          <p:cNvCxnSpPr>
            <a:cxnSpLocks/>
          </p:cNvCxnSpPr>
          <p:nvPr/>
        </p:nvCxnSpPr>
        <p:spPr>
          <a:xfrm>
            <a:off x="355107" y="6303146"/>
            <a:ext cx="1147882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>
            <a:extLst>
              <a:ext uri="{FF2B5EF4-FFF2-40B4-BE49-F238E27FC236}">
                <a16:creationId xmlns:a16="http://schemas.microsoft.com/office/drawing/2014/main" id="{DD6A8979-76D3-192E-5130-020C372E65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969" y="181515"/>
            <a:ext cx="877558" cy="1101784"/>
          </a:xfrm>
          <a:prstGeom prst="rect">
            <a:avLst/>
          </a:prstGeom>
        </p:spPr>
      </p:pic>
      <p:sp>
        <p:nvSpPr>
          <p:cNvPr id="3" name="Podnadpis 2">
            <a:extLst>
              <a:ext uri="{FF2B5EF4-FFF2-40B4-BE49-F238E27FC236}">
                <a16:creationId xmlns:a16="http://schemas.microsoft.com/office/drawing/2014/main" id="{46A5D469-718B-8A15-9958-34B61F3C348A}"/>
              </a:ext>
            </a:extLst>
          </p:cNvPr>
          <p:cNvSpPr txBox="1">
            <a:spLocks/>
          </p:cNvSpPr>
          <p:nvPr/>
        </p:nvSpPr>
        <p:spPr>
          <a:xfrm>
            <a:off x="683582" y="6369731"/>
            <a:ext cx="11062194" cy="452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>
                <a:latin typeface="Bahnschrift SemiBold SemiConden" panose="020B0502040204020203" pitchFamily="34" charset="0"/>
              </a:rPr>
              <a:t>www.holstein.cz					          	   Svaz chovatelů holštýnského skotu ČR, </a:t>
            </a:r>
            <a:r>
              <a:rPr lang="cs-CZ" sz="1800" dirty="0" err="1">
                <a:latin typeface="Bahnschrift SemiBold SemiConden" panose="020B0502040204020203" pitchFamily="34" charset="0"/>
              </a:rPr>
              <a:t>z.s</a:t>
            </a:r>
            <a:r>
              <a:rPr lang="cs-CZ" sz="1800" dirty="0">
                <a:latin typeface="Bahnschrift SemiBold SemiConden" panose="020B0502040204020203" pitchFamily="34" charset="0"/>
              </a:rPr>
              <a:t>.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DE20C37C-750A-41CD-EF77-FCBCEAB4FA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0592" y="1533914"/>
            <a:ext cx="550266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3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209800" y="1584235"/>
            <a:ext cx="7772400" cy="1470025"/>
          </a:xfrm>
        </p:spPr>
        <p:txBody>
          <a:bodyPr>
            <a:normAutofit/>
          </a:bodyPr>
          <a:lstStyle/>
          <a:p>
            <a:r>
              <a:rPr lang="cs-CZ" b="1" dirty="0" err="1"/>
              <a:t>ePLS</a:t>
            </a:r>
            <a:r>
              <a:rPr lang="cs-CZ" b="1" dirty="0"/>
              <a:t> – Změny ve vydávání průvodních listů skotu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95600" y="3571241"/>
            <a:ext cx="6400800" cy="656499"/>
          </a:xfrm>
        </p:spPr>
        <p:txBody>
          <a:bodyPr/>
          <a:lstStyle/>
          <a:p>
            <a:r>
              <a:rPr lang="en-US" dirty="0"/>
              <a:t>Josef </a:t>
            </a:r>
            <a:r>
              <a:rPr lang="cs-CZ" dirty="0"/>
              <a:t>Kučera</a:t>
            </a:r>
            <a:endParaRPr lang="en-US" baseline="30000" dirty="0"/>
          </a:p>
        </p:txBody>
      </p:sp>
      <p:sp>
        <p:nvSpPr>
          <p:cNvPr id="4" name="Obdélník 3"/>
          <p:cNvSpPr/>
          <p:nvPr/>
        </p:nvSpPr>
        <p:spPr>
          <a:xfrm>
            <a:off x="1524000" y="0"/>
            <a:ext cx="9144000" cy="9579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cs-CZ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4521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D9DD0C50-28C5-F45E-B957-C985B6CC8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1" y="330735"/>
            <a:ext cx="7862207" cy="970092"/>
          </a:xfrm>
        </p:spPr>
        <p:txBody>
          <a:bodyPr>
            <a:normAutofit/>
          </a:bodyPr>
          <a:lstStyle/>
          <a:p>
            <a:r>
              <a:rPr lang="cs-CZ" b="1" dirty="0"/>
              <a:t>Kdy se dnes tiskne PLS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3A8D221-5C99-3900-F1DB-3745CD13E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676401"/>
            <a:ext cx="7772400" cy="3880773"/>
          </a:xfrm>
        </p:spPr>
        <p:txBody>
          <a:bodyPr>
            <a:normAutofit/>
          </a:bodyPr>
          <a:lstStyle/>
          <a:p>
            <a:r>
              <a:rPr lang="cs-CZ" sz="2800" dirty="0"/>
              <a:t>při hlášení narození telete</a:t>
            </a:r>
          </a:p>
          <a:p>
            <a:r>
              <a:rPr lang="cs-CZ" sz="2800" dirty="0">
                <a:solidFill>
                  <a:schemeClr val="accent3">
                    <a:lumMod val="50000"/>
                  </a:schemeClr>
                </a:solidFill>
              </a:rPr>
              <a:t>po importu, po vrácení zahraničního </a:t>
            </a:r>
            <a:r>
              <a:rPr lang="cs-CZ" sz="2800" dirty="0" err="1">
                <a:solidFill>
                  <a:schemeClr val="accent3">
                    <a:lumMod val="50000"/>
                  </a:schemeClr>
                </a:solidFill>
              </a:rPr>
              <a:t>passportu</a:t>
            </a:r>
            <a:endParaRPr lang="cs-CZ" sz="28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cs-CZ" sz="2800" dirty="0"/>
              <a:t>při hlášení doplnění původu skotu</a:t>
            </a:r>
          </a:p>
          <a:p>
            <a:r>
              <a:rPr lang="cs-CZ" sz="2800" dirty="0">
                <a:solidFill>
                  <a:schemeClr val="accent3">
                    <a:lumMod val="50000"/>
                  </a:schemeClr>
                </a:solidFill>
              </a:rPr>
              <a:t>zaevidování změny pohlaví</a:t>
            </a:r>
          </a:p>
          <a:p>
            <a:r>
              <a:rPr lang="cs-CZ" sz="2800" dirty="0"/>
              <a:t>tisk duplikátu na základě žádosti chovatele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1313945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04EC7-63ED-C25D-9D48-6796F3A2A8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9F4B609F-7AF6-9FBC-BD83-B67D2D33D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249" y="200107"/>
            <a:ext cx="7862207" cy="970092"/>
          </a:xfrm>
        </p:spPr>
        <p:txBody>
          <a:bodyPr>
            <a:normAutofit/>
          </a:bodyPr>
          <a:lstStyle/>
          <a:p>
            <a:r>
              <a:rPr lang="cs-CZ" b="1" dirty="0"/>
              <a:t>PLS dnes…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BFC5333-8CC1-5150-D4D5-B3E8DBCE9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0765" y="1170199"/>
            <a:ext cx="8686801" cy="4256346"/>
          </a:xfrm>
        </p:spPr>
        <p:txBody>
          <a:bodyPr>
            <a:noAutofit/>
          </a:bodyPr>
          <a:lstStyle/>
          <a:p>
            <a:pPr lvl="0">
              <a:lnSpc>
                <a:spcPct val="107000"/>
              </a:lnSpc>
            </a:pPr>
            <a:r>
              <a:rPr lang="cs-CZ" sz="2800" dirty="0"/>
              <a:t>podepsání průvodního listu 1.chovatelem po vystavení</a:t>
            </a:r>
          </a:p>
          <a:p>
            <a:pPr lvl="0">
              <a:lnSpc>
                <a:spcPct val="107000"/>
              </a:lnSpc>
            </a:pPr>
            <a:r>
              <a:rPr lang="cs-CZ" sz="2800" dirty="0">
                <a:solidFill>
                  <a:schemeClr val="accent3">
                    <a:lumMod val="50000"/>
                  </a:schemeClr>
                </a:solidFill>
              </a:rPr>
              <a:t>fyzická přítomnost PLS na hospodářství = předávat PLS při přesunu zvířete</a:t>
            </a:r>
          </a:p>
          <a:p>
            <a:pPr lvl="0">
              <a:lnSpc>
                <a:spcPct val="107000"/>
              </a:lnSpc>
            </a:pPr>
            <a:r>
              <a:rPr lang="cs-CZ" sz="2800" dirty="0"/>
              <a:t>zápis přísunu zvířete na nové hospodářství a podpis novým chovatele</a:t>
            </a:r>
          </a:p>
          <a:p>
            <a:pPr lvl="0">
              <a:lnSpc>
                <a:spcPct val="107000"/>
              </a:lnSpc>
            </a:pPr>
            <a:r>
              <a:rPr lang="cs-CZ" sz="2800" dirty="0">
                <a:solidFill>
                  <a:schemeClr val="accent3">
                    <a:lumMod val="50000"/>
                  </a:schemeClr>
                </a:solidFill>
              </a:rPr>
              <a:t>předmět kontrol ze strany ČPI </a:t>
            </a:r>
          </a:p>
          <a:p>
            <a:pPr lvl="0">
              <a:lnSpc>
                <a:spcPct val="107000"/>
              </a:lnSpc>
            </a:pPr>
            <a:r>
              <a:rPr lang="cs-CZ" sz="2800" dirty="0"/>
              <a:t>při aktualizaci původu zvířete hlášením doplnění původu – vystavení nového až po vrácení původního PLS</a:t>
            </a:r>
          </a:p>
          <a:p>
            <a:pPr lvl="0">
              <a:lnSpc>
                <a:spcPct val="107000"/>
              </a:lnSpc>
            </a:pPr>
            <a:r>
              <a:rPr lang="cs-CZ" sz="2800" dirty="0">
                <a:solidFill>
                  <a:schemeClr val="accent3">
                    <a:lumMod val="50000"/>
                  </a:schemeClr>
                </a:solidFill>
              </a:rPr>
              <a:t>při ztrátě nebo poškození =</a:t>
            </a:r>
            <a:r>
              <a:rPr lang="en-GB" sz="2800" dirty="0">
                <a:solidFill>
                  <a:schemeClr val="accent3">
                    <a:lumMod val="50000"/>
                  </a:schemeClr>
                </a:solidFill>
              </a:rPr>
              <a:t>&gt; </a:t>
            </a:r>
            <a:r>
              <a:rPr lang="cs-CZ" sz="2800" dirty="0">
                <a:solidFill>
                  <a:schemeClr val="accent3">
                    <a:lumMod val="50000"/>
                  </a:schemeClr>
                </a:solidFill>
              </a:rPr>
              <a:t>žádost o tisk duplikátu PLS</a:t>
            </a:r>
          </a:p>
          <a:p>
            <a:pPr lvl="0">
              <a:lnSpc>
                <a:spcPct val="107000"/>
              </a:lnSpc>
            </a:pPr>
            <a:r>
              <a:rPr lang="cs-CZ" sz="2800" dirty="0"/>
              <a:t>problémy s doručováním PLS</a:t>
            </a:r>
          </a:p>
          <a:p>
            <a:pPr marL="0" indent="0">
              <a:lnSpc>
                <a:spcPct val="107000"/>
              </a:lnSpc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7652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9B5B0-ADCA-650A-02DC-8B89C4026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DD9FE7B5-3156-B0C3-CAD6-ADB4E8572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1" y="330735"/>
            <a:ext cx="7862207" cy="970092"/>
          </a:xfrm>
        </p:spPr>
        <p:txBody>
          <a:bodyPr>
            <a:normAutofit/>
          </a:bodyPr>
          <a:lstStyle/>
          <a:p>
            <a:r>
              <a:rPr lang="cs-CZ" b="1" dirty="0"/>
              <a:t>Legislativa a časový rámec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0E02BFE-DDA1-EE75-2D25-1F74187CC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386674"/>
            <a:ext cx="8229600" cy="4170500"/>
          </a:xfrm>
        </p:spPr>
        <p:txBody>
          <a:bodyPr>
            <a:normAutofit fontScale="92500"/>
          </a:bodyPr>
          <a:lstStyle/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cs-CZ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Novela „plemenářského zákona“ (zákon č. 154/2000 Sb.)</a:t>
            </a:r>
          </a:p>
          <a:p>
            <a:pPr lvl="1">
              <a:lnSpc>
                <a:spcPct val="107000"/>
              </a:lnSpc>
              <a:spcBef>
                <a:spcPts val="0"/>
              </a:spcBef>
            </a:pPr>
            <a:r>
              <a:rPr lang="cs-CZ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Nabytí účinnosti od 1.4. 2025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cs-CZ" sz="2800" dirty="0">
                <a:solidFill>
                  <a:schemeClr val="accent3">
                    <a:lumMod val="50000"/>
                  </a:schemeClr>
                </a:solidFill>
              </a:rPr>
              <a:t>Novela „označovací vyhlášky“  - nyní v připomínkovém řízení</a:t>
            </a:r>
          </a:p>
          <a:p>
            <a:pPr marR="1624330" algn="just">
              <a:lnSpc>
                <a:spcPct val="107000"/>
              </a:lnSpc>
              <a:spcBef>
                <a:spcPts val="0"/>
              </a:spcBef>
              <a:buClr>
                <a:schemeClr val="accent1"/>
              </a:buClr>
              <a:buSzPct val="80000"/>
            </a:pP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od 1.4.2025 dojde ke zrušení zasílání stávajících PLS</a:t>
            </a:r>
          </a:p>
          <a:p>
            <a:pPr marR="1624330" lvl="1">
              <a:lnSpc>
                <a:spcPct val="107000"/>
              </a:lnSpc>
              <a:spcBef>
                <a:spcPts val="0"/>
              </a:spcBef>
              <a:buClr>
                <a:schemeClr val="accent1"/>
              </a:buClr>
              <a:buSzPct val="80000"/>
            </a:pP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po zpracování hlášení o narození telat. </a:t>
            </a:r>
          </a:p>
          <a:p>
            <a:pPr marR="1624330" lvl="1">
              <a:lnSpc>
                <a:spcPct val="107000"/>
              </a:lnSpc>
              <a:spcBef>
                <a:spcPts val="0"/>
              </a:spcBef>
              <a:buClr>
                <a:schemeClr val="accent1"/>
              </a:buClr>
              <a:buSzPct val="80000"/>
            </a:pP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po zpracování hlášení doplnění původu</a:t>
            </a:r>
          </a:p>
          <a:p>
            <a:pPr marR="1624330">
              <a:lnSpc>
                <a:spcPct val="107000"/>
              </a:lnSpc>
              <a:spcBef>
                <a:spcPts val="0"/>
              </a:spcBef>
              <a:buClr>
                <a:schemeClr val="accent1"/>
              </a:buClr>
              <a:buSzPct val="80000"/>
            </a:pPr>
            <a:r>
              <a:rPr lang="cs-CZ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Poslední PLS vytiskneme dle stávajících pravidel po zpracování 31.3.2025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endParaRPr lang="cs-CZ" sz="18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BAB0F194-6464-8D99-206F-173EC128837F}"/>
              </a:ext>
            </a:extLst>
          </p:cNvPr>
          <p:cNvSpPr txBox="1"/>
          <p:nvPr/>
        </p:nvSpPr>
        <p:spPr>
          <a:xfrm>
            <a:off x="3714541" y="5557173"/>
            <a:ext cx="6496259" cy="968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1624330" indent="-342900" defTabSz="457200">
              <a:lnSpc>
                <a:spcPct val="107000"/>
              </a:lnSpc>
              <a:spcBef>
                <a:spcPts val="1200"/>
              </a:spcBef>
              <a:buClr>
                <a:srgbClr val="4F81BD"/>
              </a:buClr>
              <a:buSzPct val="80000"/>
              <a:buFont typeface="Wingdings 3" charset="2"/>
              <a:buChar char=""/>
            </a:pPr>
            <a:r>
              <a:rPr lang="cs-CZ" b="1" dirty="0">
                <a:solidFill>
                  <a:srgbClr val="C00000"/>
                </a:solidFill>
                <a:latin typeface="Calibri"/>
              </a:rPr>
              <a:t>PLS vystavené do 31.3.2025 včetně, bude možné ještě použít do 30.4.2025 (přechodné období)</a:t>
            </a:r>
            <a:endParaRPr lang="cs-CZ" sz="2000" b="1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5337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CD5A2-A39B-6649-C391-41C6EEE3B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BCAFCE6C-9872-7D32-0966-0789CE122E6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76401" y="748127"/>
            <a:ext cx="8793939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677670" marR="5080" indent="-1665605">
              <a:spcBef>
                <a:spcPts val="100"/>
              </a:spcBef>
            </a:pPr>
            <a:r>
              <a:rPr lang="cs-CZ" b="1" dirty="0"/>
              <a:t>Registr zvířat na portálu farmáře</a:t>
            </a:r>
            <a:endParaRPr lang="en-GB" sz="3600" b="1"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30222569-4BE3-1984-5FA3-CF077F49B711}"/>
              </a:ext>
            </a:extLst>
          </p:cNvPr>
          <p:cNvSpPr txBox="1">
            <a:spLocks/>
          </p:cNvSpPr>
          <p:nvPr/>
        </p:nvSpPr>
        <p:spPr>
          <a:xfrm>
            <a:off x="1874062" y="1839686"/>
            <a:ext cx="8793939" cy="4450898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marR="1624330" indent="-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b="1" dirty="0">
                <a:solidFill>
                  <a:prstClr val="black"/>
                </a:solidFill>
                <a:latin typeface="Calibri"/>
              </a:rPr>
              <a:t>1.4.2025 </a:t>
            </a:r>
            <a:r>
              <a:rPr lang="cs-CZ" sz="2600" dirty="0">
                <a:solidFill>
                  <a:prstClr val="black"/>
                </a:solidFill>
                <a:latin typeface="Calibri"/>
              </a:rPr>
              <a:t>budou v Registru zvířat spuštěny nové funkcionality s touto změnou související</a:t>
            </a:r>
          </a:p>
          <a:p>
            <a:pPr marL="914400" marR="1624330" lvl="1" indent="-457200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tisk PLS</a:t>
            </a:r>
          </a:p>
          <a:p>
            <a:pPr marL="914400" marR="1624330" lvl="1" indent="-457200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tisk seznamu zvířat s čárovým kodem s číslem známky zvířete</a:t>
            </a:r>
          </a:p>
          <a:p>
            <a:pPr marL="914400" marR="1624330" lvl="1" indent="-457200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tisk inseminační karty </a:t>
            </a:r>
          </a:p>
          <a:p>
            <a:pPr marL="914400" marR="1624330" lvl="1" indent="-457200" defTabSz="457200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endParaRPr lang="cs-CZ" sz="2600" dirty="0">
              <a:solidFill>
                <a:prstClr val="black"/>
              </a:solidFill>
              <a:latin typeface="Calibri"/>
            </a:endParaRPr>
          </a:p>
          <a:p>
            <a:pPr marL="457200" marR="1624330" indent="-457200">
              <a:lnSpc>
                <a:spcPct val="1197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cs-CZ" sz="2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1624330" indent="-457200">
              <a:lnSpc>
                <a:spcPct val="1197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endParaRPr lang="en-GB" sz="26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7522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89D14-B5BF-63D1-1BA0-14B928800E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C5989F9-C0A7-A575-6F09-B02B5E10B3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97862" y="230488"/>
            <a:ext cx="6736539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677670" marR="5080" indent="-1665605">
              <a:spcBef>
                <a:spcPts val="100"/>
              </a:spcBef>
            </a:pPr>
            <a:r>
              <a:rPr lang="cs-CZ" b="1" dirty="0"/>
              <a:t>Nový PLS</a:t>
            </a:r>
            <a:endParaRPr lang="en-GB" sz="3600" b="1" dirty="0"/>
          </a:p>
        </p:txBody>
      </p:sp>
      <p:pic>
        <p:nvPicPr>
          <p:cNvPr id="4" name="Obrázek 3" descr="Obsah obrázku text, snímek obrazovky, účtenka, Písmo&#10;&#10;Popis byl vytvořen automaticky">
            <a:extLst>
              <a:ext uri="{FF2B5EF4-FFF2-40B4-BE49-F238E27FC236}">
                <a16:creationId xmlns:a16="http://schemas.microsoft.com/office/drawing/2014/main" id="{8141BB68-1524-C268-B675-9EEED4929B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104584"/>
            <a:ext cx="7010400" cy="553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012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91205-B2CD-521D-6B88-60FE864B4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F2F2F49-9FB9-9DE9-97E3-67BC61A96C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79266" y="309360"/>
            <a:ext cx="9033468" cy="136704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677670" marR="5080" indent="-1665605">
              <a:spcBef>
                <a:spcPts val="100"/>
              </a:spcBef>
            </a:pPr>
            <a:r>
              <a:rPr lang="cs-CZ" b="1" dirty="0"/>
              <a:t>Tisk PLS v Registru zvířat na portálu  farmáře</a:t>
            </a:r>
            <a:endParaRPr lang="en-GB" sz="3600" b="1"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D1E5C669-3D22-D4F7-5667-9FB6923023D3}"/>
              </a:ext>
            </a:extLst>
          </p:cNvPr>
          <p:cNvSpPr txBox="1">
            <a:spLocks/>
          </p:cNvSpPr>
          <p:nvPr/>
        </p:nvSpPr>
        <p:spPr>
          <a:xfrm>
            <a:off x="1894996" y="1837173"/>
            <a:ext cx="8717739" cy="3476016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tisk bude primárně určen pro vývozce zvířat, tj. ten subjekt z jehož hospodářství bude vývoz</a:t>
            </a: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pro svou potřebu si bude moci PLS vytisknout kdo má zvíře ve stavu na hospodářství</a:t>
            </a:r>
          </a:p>
          <a:p>
            <a:pPr marL="342900" marR="1624330" indent="-342900" algn="just">
              <a:lnSpc>
                <a:spcPct val="107000"/>
              </a:lnSpc>
              <a:spcBef>
                <a:spcPts val="1000"/>
              </a:spcBef>
              <a:buClr>
                <a:prstClr val="black"/>
              </a:buClr>
              <a:buSzPct val="80000"/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tisk aktuálního PLS bude zpřístupněn po nahlášení přísunu zvířete na své hospodářství do ÚE</a:t>
            </a:r>
            <a:endParaRPr lang="en-GB" sz="2800" dirty="0">
              <a:solidFill>
                <a:srgbClr val="4F81BD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2861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8221</TotalTime>
  <Words>1217</Words>
  <Application>Microsoft Office PowerPoint</Application>
  <PresentationFormat>Widescreen</PresentationFormat>
  <Paragraphs>223</Paragraphs>
  <Slides>24</Slides>
  <Notes>14</Notes>
  <HiddenSlides>8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Aptos</vt:lpstr>
      <vt:lpstr>Aptos Display</vt:lpstr>
      <vt:lpstr>Arial</vt:lpstr>
      <vt:lpstr>Bahnschrift SemiBold SemiConden</vt:lpstr>
      <vt:lpstr>Bahnschrift SemiBold SemiConden+</vt:lpstr>
      <vt:lpstr>Calibri</vt:lpstr>
      <vt:lpstr>Calibri Light</vt:lpstr>
      <vt:lpstr>Wingdings</vt:lpstr>
      <vt:lpstr>Wingdings 3</vt:lpstr>
      <vt:lpstr>Office Theme</vt:lpstr>
      <vt:lpstr>Motiv Office</vt:lpstr>
      <vt:lpstr>1_Office Theme</vt:lpstr>
      <vt:lpstr>Svaz chovatelů  holštýnského skotu ČR, z.s.</vt:lpstr>
      <vt:lpstr>Pozvání</vt:lpstr>
      <vt:lpstr>ePLS – Změny ve vydávání průvodních listů skotu</vt:lpstr>
      <vt:lpstr>Kdy se dnes tiskne PLS</vt:lpstr>
      <vt:lpstr>PLS dnes…</vt:lpstr>
      <vt:lpstr>Legislativa a časový rámec</vt:lpstr>
      <vt:lpstr>Registr zvířat na portálu farmáře</vt:lpstr>
      <vt:lpstr>Nový PLS</vt:lpstr>
      <vt:lpstr>Tisk PLS v Registru zvířat na portálu  farmáře</vt:lpstr>
      <vt:lpstr>Inseminační karty</vt:lpstr>
      <vt:lpstr>Tisk IK na Portálu farmáře</vt:lpstr>
      <vt:lpstr>Objednání tisku inseminačních karet</vt:lpstr>
      <vt:lpstr>Tisk IK</vt:lpstr>
      <vt:lpstr>Objednání nepotištěných karet</vt:lpstr>
      <vt:lpstr>Shrnutí nejdůležitějších informací: od 1.4.2025  </vt:lpstr>
      <vt:lpstr>Děkuji za pozornost</vt:lpstr>
      <vt:lpstr>Děkuji za pozornost</vt:lpstr>
      <vt:lpstr>Aktivity Junior Teamu Svazu</vt:lpstr>
      <vt:lpstr>Podpora výstavnictví</vt:lpstr>
      <vt:lpstr>Kdo jsme</vt:lpstr>
      <vt:lpstr>Spolupracujeme v zahraničí</vt:lpstr>
      <vt:lpstr>PowerPoint Presentation</vt:lpstr>
      <vt:lpstr>Hodnocení exteriéru krav a hodnocení na soutěžích</vt:lpstr>
      <vt:lpstr>Průřezová témata rostou na významu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Stanislav Jaš</dc:creator>
  <cp:lastModifiedBy>Stanislav Jaš</cp:lastModifiedBy>
  <cp:revision>2</cp:revision>
  <dcterms:created xsi:type="dcterms:W3CDTF">2024-10-25T08:46:59Z</dcterms:created>
  <dcterms:modified xsi:type="dcterms:W3CDTF">2024-12-03T06:08:47Z</dcterms:modified>
</cp:coreProperties>
</file>