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62" r:id="rId1"/>
    <p:sldMasterId id="2147483794" r:id="rId2"/>
  </p:sldMasterIdLst>
  <p:notesMasterIdLst>
    <p:notesMasterId r:id="rId63"/>
  </p:notesMasterIdLst>
  <p:handoutMasterIdLst>
    <p:handoutMasterId r:id="rId64"/>
  </p:handoutMasterIdLst>
  <p:sldIdLst>
    <p:sldId id="3165" r:id="rId3"/>
    <p:sldId id="3168" r:id="rId4"/>
    <p:sldId id="784" r:id="rId5"/>
    <p:sldId id="3166" r:id="rId6"/>
    <p:sldId id="3167" r:id="rId7"/>
    <p:sldId id="1498" r:id="rId8"/>
    <p:sldId id="1497" r:id="rId9"/>
    <p:sldId id="1501" r:id="rId10"/>
    <p:sldId id="1502" r:id="rId11"/>
    <p:sldId id="1500" r:id="rId12"/>
    <p:sldId id="1499" r:id="rId13"/>
    <p:sldId id="760" r:id="rId14"/>
    <p:sldId id="1503" r:id="rId15"/>
    <p:sldId id="3129" r:id="rId16"/>
    <p:sldId id="3130" r:id="rId17"/>
    <p:sldId id="3131" r:id="rId18"/>
    <p:sldId id="3132" r:id="rId19"/>
    <p:sldId id="769" r:id="rId20"/>
    <p:sldId id="376" r:id="rId21"/>
    <p:sldId id="3134" r:id="rId22"/>
    <p:sldId id="3133" r:id="rId23"/>
    <p:sldId id="379" r:id="rId24"/>
    <p:sldId id="3135" r:id="rId25"/>
    <p:sldId id="3141" r:id="rId26"/>
    <p:sldId id="3140" r:id="rId27"/>
    <p:sldId id="3142" r:id="rId28"/>
    <p:sldId id="380" r:id="rId29"/>
    <p:sldId id="3170" r:id="rId30"/>
    <p:sldId id="3171" r:id="rId31"/>
    <p:sldId id="3174" r:id="rId32"/>
    <p:sldId id="3175" r:id="rId33"/>
    <p:sldId id="3176" r:id="rId34"/>
    <p:sldId id="3177" r:id="rId35"/>
    <p:sldId id="3178" r:id="rId36"/>
    <p:sldId id="3179" r:id="rId37"/>
    <p:sldId id="3169" r:id="rId38"/>
    <p:sldId id="3181" r:id="rId39"/>
    <p:sldId id="3162" r:id="rId40"/>
    <p:sldId id="3180" r:id="rId41"/>
    <p:sldId id="3149" r:id="rId42"/>
    <p:sldId id="3150" r:id="rId43"/>
    <p:sldId id="3148" r:id="rId44"/>
    <p:sldId id="787" r:id="rId45"/>
    <p:sldId id="3097" r:id="rId46"/>
    <p:sldId id="3159" r:id="rId47"/>
    <p:sldId id="3144" r:id="rId48"/>
    <p:sldId id="3161" r:id="rId49"/>
    <p:sldId id="3128" r:id="rId50"/>
    <p:sldId id="3153" r:id="rId51"/>
    <p:sldId id="3152" r:id="rId52"/>
    <p:sldId id="3154" r:id="rId53"/>
    <p:sldId id="3155" r:id="rId54"/>
    <p:sldId id="3156" r:id="rId55"/>
    <p:sldId id="3157" r:id="rId56"/>
    <p:sldId id="3123" r:id="rId57"/>
    <p:sldId id="3158" r:id="rId58"/>
    <p:sldId id="3125" r:id="rId59"/>
    <p:sldId id="3163" r:id="rId60"/>
    <p:sldId id="3164" r:id="rId61"/>
    <p:sldId id="3107" r:id="rId62"/>
  </p:sldIdLst>
  <p:sldSz cx="12192000" cy="6858000"/>
  <p:notesSz cx="7010400" cy="92964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3E7E"/>
    <a:srgbClr val="FFFF00"/>
    <a:srgbClr val="00B0F0"/>
    <a:srgbClr val="C4E1FD"/>
    <a:srgbClr val="86E258"/>
    <a:srgbClr val="CBCED8"/>
    <a:srgbClr val="FFCCFF"/>
    <a:srgbClr val="CCE9AD"/>
    <a:srgbClr val="DE7022"/>
    <a:srgbClr val="4B73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C484039-AA92-4D20-8100-3247DBCE68B1}" v="25" dt="2024-12-04T08:58:39.46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5337" autoAdjust="0"/>
  </p:normalViewPr>
  <p:slideViewPr>
    <p:cSldViewPr>
      <p:cViewPr varScale="1">
        <p:scale>
          <a:sx n="71" d="100"/>
          <a:sy n="71" d="100"/>
        </p:scale>
        <p:origin x="412" y="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6" d="100"/>
          <a:sy n="76" d="100"/>
        </p:scale>
        <p:origin x="3096" y="11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notesMaster" Target="notesMasters/notesMaster1.xml"/><Relationship Id="rId68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viewProps" Target="viewProps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handoutMaster" Target="handoutMasters/handoutMaster1.xml"/><Relationship Id="rId69" Type="http://schemas.microsoft.com/office/2015/10/relationships/revisionInfo" Target="revisionInfo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theme" Target="theme/theme1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 dirty="0"/>
              <a:t>Rozložení koeficientů příbuznosti</a:t>
            </a:r>
            <a:r>
              <a:rPr lang="fr-FR" dirty="0"/>
              <a:t> (Femelles de la population cible avec </a:t>
            </a:r>
            <a:r>
              <a:rPr lang="fr-FR" dirty="0" err="1"/>
              <a:t>NGen</a:t>
            </a:r>
            <a:r>
              <a:rPr lang="fr-FR" dirty="0"/>
              <a:t>&gt;3)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8.8785717823007967E-2"/>
          <c:y val="0.11360125719020746"/>
          <c:w val="0.77855721727121752"/>
          <c:h val="0.6991525683332962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fem_coeff_stat4!$B$1</c:f>
              <c:strCache>
                <c:ptCount val="1"/>
                <c:pt idx="0">
                  <c:v>Coeff avec mâle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fem_coeff_stat4!$A$2:$A$8</c:f>
              <c:strCache>
                <c:ptCount val="7"/>
                <c:pt idx="0">
                  <c:v>coeff_fem&lt;4</c:v>
                </c:pt>
                <c:pt idx="1">
                  <c:v>&gt;=4 et coeff_fem&lt;5</c:v>
                </c:pt>
                <c:pt idx="2">
                  <c:v>&gt;=5 et coeff_fem&lt;6</c:v>
                </c:pt>
                <c:pt idx="3">
                  <c:v>&gt;=6 et coeff_fem&lt;7</c:v>
                </c:pt>
                <c:pt idx="4">
                  <c:v>&gt;=7 et coeff_fem&lt;8</c:v>
                </c:pt>
                <c:pt idx="5">
                  <c:v>&gt;=8 et coeff_fem&lt;9</c:v>
                </c:pt>
                <c:pt idx="6">
                  <c:v>&gt;=9 et coeff10</c:v>
                </c:pt>
              </c:strCache>
              <c:extLst/>
            </c:strRef>
          </c:cat>
          <c:val>
            <c:numRef>
              <c:f>fem_coeff_stat4!$B$2:$B$8</c:f>
              <c:numCache>
                <c:formatCode>0.00</c:formatCode>
                <c:ptCount val="7"/>
                <c:pt idx="0">
                  <c:v>1.664279831</c:v>
                </c:pt>
                <c:pt idx="1">
                  <c:v>2.79915088</c:v>
                </c:pt>
                <c:pt idx="2">
                  <c:v>9.6930404840000008</c:v>
                </c:pt>
                <c:pt idx="3">
                  <c:v>30.377196582</c:v>
                </c:pt>
                <c:pt idx="4">
                  <c:v>45.105838706999997</c:v>
                </c:pt>
                <c:pt idx="5">
                  <c:v>10.212117471999999</c:v>
                </c:pt>
                <c:pt idx="6">
                  <c:v>0.14837604300000001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0-12B4-4AEA-B432-F93CEC7E8C3D}"/>
            </c:ext>
          </c:extLst>
        </c:ser>
        <c:ser>
          <c:idx val="2"/>
          <c:order val="1"/>
          <c:tx>
            <c:strRef>
              <c:f>fem_coeff_stat4!$C$1</c:f>
              <c:strCache>
                <c:ptCount val="1"/>
                <c:pt idx="0">
                  <c:v>Coeff avec femelles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fem_coeff_stat4!$A$2:$A$8</c:f>
              <c:strCache>
                <c:ptCount val="7"/>
                <c:pt idx="0">
                  <c:v>coeff_fem&lt;4</c:v>
                </c:pt>
                <c:pt idx="1">
                  <c:v>&gt;=4 et coeff_fem&lt;5</c:v>
                </c:pt>
                <c:pt idx="2">
                  <c:v>&gt;=5 et coeff_fem&lt;6</c:v>
                </c:pt>
                <c:pt idx="3">
                  <c:v>&gt;=6 et coeff_fem&lt;7</c:v>
                </c:pt>
                <c:pt idx="4">
                  <c:v>&gt;=7 et coeff_fem&lt;8</c:v>
                </c:pt>
                <c:pt idx="5">
                  <c:v>&gt;=8 et coeff_fem&lt;9</c:v>
                </c:pt>
                <c:pt idx="6">
                  <c:v>&gt;=9 et coeff10</c:v>
                </c:pt>
              </c:strCache>
              <c:extLst/>
            </c:strRef>
          </c:cat>
          <c:val>
            <c:numRef>
              <c:f>fem_coeff_stat4!$C$2:$C$8</c:f>
              <c:numCache>
                <c:formatCode>0.00</c:formatCode>
                <c:ptCount val="7"/>
                <c:pt idx="0">
                  <c:v>2.6116479500000001</c:v>
                </c:pt>
                <c:pt idx="1">
                  <c:v>4.1612257330000002</c:v>
                </c:pt>
                <c:pt idx="2">
                  <c:v>19.920081659000001</c:v>
                </c:pt>
                <c:pt idx="3">
                  <c:v>58.227982515999997</c:v>
                </c:pt>
                <c:pt idx="4">
                  <c:v>15.063851444000001</c:v>
                </c:pt>
                <c:pt idx="5">
                  <c:v>1.5210700000000001E-2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1-12B4-4AEA-B432-F93CEC7E8C3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89166832"/>
        <c:axId val="909555904"/>
      </c:barChart>
      <c:catAx>
        <c:axId val="68916683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/>
                  <a:t>Coefficient de parenté</a:t>
                </a:r>
              </a:p>
            </c:rich>
          </c:tx>
          <c:layout>
            <c:manualLayout>
              <c:xMode val="edge"/>
              <c:yMode val="edge"/>
              <c:x val="0.43575545177519959"/>
              <c:y val="0.9448080020279238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09555904"/>
        <c:crosses val="autoZero"/>
        <c:auto val="1"/>
        <c:lblAlgn val="ctr"/>
        <c:lblOffset val="100"/>
        <c:noMultiLvlLbl val="0"/>
      </c:catAx>
      <c:valAx>
        <c:axId val="9095559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/>
                  <a:t>Proportion de femelles</a:t>
                </a:r>
              </a:p>
            </c:rich>
          </c:tx>
          <c:layout>
            <c:manualLayout>
              <c:xMode val="edge"/>
              <c:yMode val="edge"/>
              <c:x val="1.1821404764549969E-2"/>
              <c:y val="0.2958101700989991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891668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1085122925863371"/>
          <c:y val="0.11970723765076363"/>
          <c:w val="0.17002585030234738"/>
          <c:h val="9.722699803717198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6FDDF5-6592-42F1-BCAC-044B7A620FF2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8E695529-BEF2-40C5-B51C-BCDCC52BFB48}">
      <dgm:prSet phldrT="[Text]"/>
      <dgm:spPr>
        <a:solidFill>
          <a:srgbClr val="2D3E50"/>
        </a:solidFill>
        <a:ln>
          <a:noFill/>
        </a:ln>
      </dgm:spPr>
      <dgm:t>
        <a:bodyPr/>
        <a:lstStyle/>
        <a:p>
          <a:r>
            <a: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1980</a:t>
          </a:r>
        </a:p>
      </dgm:t>
    </dgm:pt>
    <dgm:pt modelId="{30E4F483-2B10-4268-BA2C-83B2ACFDC0EF}" type="parTrans" cxnId="{833AF0EB-EF80-4166-A0A0-93D00FCB81DF}">
      <dgm:prSet/>
      <dgm:spPr/>
      <dgm:t>
        <a:bodyPr/>
        <a:lstStyle/>
        <a:p>
          <a:endParaRPr 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B2DF27D1-21DF-4DD7-B7E2-BCD75161CE8E}" type="sibTrans" cxnId="{833AF0EB-EF80-4166-A0A0-93D00FCB81DF}">
      <dgm:prSet/>
      <dgm:spPr/>
      <dgm:t>
        <a:bodyPr/>
        <a:lstStyle/>
        <a:p>
          <a:endParaRPr 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977DC15A-78A8-4132-958F-AFB40FBB2221}">
      <dgm:prSet phldrT="[Text]"/>
      <dgm:spPr>
        <a:solidFill>
          <a:schemeClr val="bg1"/>
        </a:solidFill>
        <a:ln>
          <a:noFill/>
        </a:ln>
      </dgm:spPr>
      <dgm:t>
        <a:bodyPr/>
        <a:lstStyle/>
        <a:p>
          <a:endParaRPr lang="en-US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18A8CBAA-F572-4EBA-8192-4EC1F32D0002}" type="parTrans" cxnId="{DC06E2D4-C99E-4051-86E3-061B47F4DC22}">
      <dgm:prSet/>
      <dgm:spPr/>
      <dgm:t>
        <a:bodyPr/>
        <a:lstStyle/>
        <a:p>
          <a:endParaRPr 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BFD05B8D-E383-4862-AF49-63AE3BDA5421}" type="sibTrans" cxnId="{DC06E2D4-C99E-4051-86E3-061B47F4DC22}">
      <dgm:prSet/>
      <dgm:spPr/>
      <dgm:t>
        <a:bodyPr/>
        <a:lstStyle/>
        <a:p>
          <a:endParaRPr 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78A74D14-9C83-4C72-994B-D2072D0493C9}">
      <dgm:prSet phldrT="[Text]"/>
      <dgm:spPr>
        <a:solidFill>
          <a:schemeClr val="bg1"/>
        </a:solidFill>
        <a:ln>
          <a:noFill/>
        </a:ln>
      </dgm:spPr>
      <dgm:t>
        <a:bodyPr/>
        <a:lstStyle/>
        <a:p>
          <a:endParaRPr lang="en-US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D7C0C584-49A6-4349-AF08-821E395466C9}" type="parTrans" cxnId="{864D3719-4E59-4E60-B198-13968A528F70}">
      <dgm:prSet/>
      <dgm:spPr/>
      <dgm:t>
        <a:bodyPr/>
        <a:lstStyle/>
        <a:p>
          <a:endParaRPr 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36198628-C291-4453-8D94-E4CDE1CE5525}" type="sibTrans" cxnId="{864D3719-4E59-4E60-B198-13968A528F70}">
      <dgm:prSet/>
      <dgm:spPr/>
      <dgm:t>
        <a:bodyPr/>
        <a:lstStyle/>
        <a:p>
          <a:endParaRPr 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1E8533CB-4276-4F0C-A1A5-7860590FC92C}">
      <dgm:prSet phldrT="[Text]"/>
      <dgm:spPr>
        <a:solidFill>
          <a:schemeClr val="bg1"/>
        </a:solidFill>
        <a:ln>
          <a:noFill/>
        </a:ln>
      </dgm:spPr>
      <dgm:t>
        <a:bodyPr/>
        <a:lstStyle/>
        <a:p>
          <a:endParaRPr lang="en-US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EB9B0914-7658-4B1D-A6AD-17DB1033B4E1}" type="sibTrans" cxnId="{104D0DEF-DF72-4F92-993E-02ABE6F1F34B}">
      <dgm:prSet/>
      <dgm:spPr/>
      <dgm:t>
        <a:bodyPr/>
        <a:lstStyle/>
        <a:p>
          <a:endParaRPr 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4CAE1501-E643-43E8-9B81-2FBEC99DD2B9}" type="parTrans" cxnId="{104D0DEF-DF72-4F92-993E-02ABE6F1F34B}">
      <dgm:prSet/>
      <dgm:spPr/>
      <dgm:t>
        <a:bodyPr/>
        <a:lstStyle/>
        <a:p>
          <a:endParaRPr 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C6F606F4-519E-4A77-87E1-D5E3C0C534F7}">
      <dgm:prSet phldrT="[Text]"/>
      <dgm:spPr>
        <a:solidFill>
          <a:schemeClr val="bg1"/>
        </a:solidFill>
        <a:ln>
          <a:noFill/>
        </a:ln>
      </dgm:spPr>
      <dgm:t>
        <a:bodyPr/>
        <a:lstStyle/>
        <a:p>
          <a:endParaRPr lang="en-US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67544A73-B70A-4080-B554-2AFC4CDB2ABF}" type="sibTrans" cxnId="{BBECD878-BCC9-4668-B6AF-2B75EEDB1AFA}">
      <dgm:prSet/>
      <dgm:spPr/>
      <dgm:t>
        <a:bodyPr/>
        <a:lstStyle/>
        <a:p>
          <a:endParaRPr 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A29778B7-9B71-4BA4-9181-8C82F2F5C9FF}" type="parTrans" cxnId="{BBECD878-BCC9-4668-B6AF-2B75EEDB1AFA}">
      <dgm:prSet/>
      <dgm:spPr/>
      <dgm:t>
        <a:bodyPr/>
        <a:lstStyle/>
        <a:p>
          <a:endParaRPr 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DB24760E-D972-4B0D-A449-A327F425C80C}">
      <dgm:prSet phldrT="[Text]"/>
      <dgm:spPr>
        <a:solidFill>
          <a:schemeClr val="bg1"/>
        </a:solidFill>
        <a:ln>
          <a:noFill/>
        </a:ln>
      </dgm:spPr>
      <dgm:t>
        <a:bodyPr/>
        <a:lstStyle/>
        <a:p>
          <a:endParaRPr lang="en-US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8F5BC205-0EDE-4892-AD06-4E3D5EE464DC}" type="sibTrans" cxnId="{DCA48585-A45E-4703-923C-075D12D0B2E4}">
      <dgm:prSet/>
      <dgm:spPr/>
      <dgm:t>
        <a:bodyPr/>
        <a:lstStyle/>
        <a:p>
          <a:endParaRPr 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9981A3EC-5F77-4A49-814F-9D5FC869A0EB}" type="parTrans" cxnId="{DCA48585-A45E-4703-923C-075D12D0B2E4}">
      <dgm:prSet/>
      <dgm:spPr/>
      <dgm:t>
        <a:bodyPr/>
        <a:lstStyle/>
        <a:p>
          <a:endParaRPr 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C11BDAD9-45B7-40CD-89BA-9A4CEC2EAC41}" type="pres">
      <dgm:prSet presAssocID="{BF6FDDF5-6592-42F1-BCAC-044B7A620FF2}" presName="Name0" presStyleCnt="0">
        <dgm:presLayoutVars>
          <dgm:dir/>
          <dgm:animLvl val="lvl"/>
          <dgm:resizeHandles val="exact"/>
        </dgm:presLayoutVars>
      </dgm:prSet>
      <dgm:spPr/>
    </dgm:pt>
    <dgm:pt modelId="{389557EE-2ED8-4E48-86C3-49663E03BD9E}" type="pres">
      <dgm:prSet presAssocID="{8E695529-BEF2-40C5-B51C-BCDCC52BFB48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</dgm:pt>
    <dgm:pt modelId="{FBE263A0-30FD-41EA-AB97-9B0BD5EC903D}" type="pres">
      <dgm:prSet presAssocID="{B2DF27D1-21DF-4DD7-B7E2-BCD75161CE8E}" presName="parTxOnlySpace" presStyleCnt="0"/>
      <dgm:spPr/>
    </dgm:pt>
    <dgm:pt modelId="{357605CC-6597-4A87-AA7F-14067DBF7DE8}" type="pres">
      <dgm:prSet presAssocID="{DB24760E-D972-4B0D-A449-A327F425C80C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</dgm:pt>
    <dgm:pt modelId="{3123A0C5-0D87-4D79-8964-E7D69182A838}" type="pres">
      <dgm:prSet presAssocID="{8F5BC205-0EDE-4892-AD06-4E3D5EE464DC}" presName="parTxOnlySpace" presStyleCnt="0"/>
      <dgm:spPr/>
    </dgm:pt>
    <dgm:pt modelId="{D66DB8D0-7C61-4B78-A14F-3925586D8949}" type="pres">
      <dgm:prSet presAssocID="{1E8533CB-4276-4F0C-A1A5-7860590FC92C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</dgm:pt>
    <dgm:pt modelId="{275D90AA-8419-43CC-A150-7A474945FB8E}" type="pres">
      <dgm:prSet presAssocID="{EB9B0914-7658-4B1D-A6AD-17DB1033B4E1}" presName="parTxOnlySpace" presStyleCnt="0"/>
      <dgm:spPr/>
    </dgm:pt>
    <dgm:pt modelId="{86D4ABDC-FFDF-47F1-93AE-B99FE41F65C7}" type="pres">
      <dgm:prSet presAssocID="{977DC15A-78A8-4132-958F-AFB40FBB2221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</dgm:pt>
    <dgm:pt modelId="{B133C216-028B-4906-9DE6-F9B536E408EF}" type="pres">
      <dgm:prSet presAssocID="{BFD05B8D-E383-4862-AF49-63AE3BDA5421}" presName="parTxOnlySpace" presStyleCnt="0"/>
      <dgm:spPr/>
    </dgm:pt>
    <dgm:pt modelId="{7A1D1F3C-72D0-40FD-8ACC-907E39EC8EC7}" type="pres">
      <dgm:prSet presAssocID="{78A74D14-9C83-4C72-994B-D2072D0493C9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</dgm:pt>
    <dgm:pt modelId="{50AC9D97-8AF5-4AC3-BEB9-AB0BF501EA58}" type="pres">
      <dgm:prSet presAssocID="{36198628-C291-4453-8D94-E4CDE1CE5525}" presName="parTxOnlySpace" presStyleCnt="0"/>
      <dgm:spPr/>
    </dgm:pt>
    <dgm:pt modelId="{56F33B27-FF49-4E23-95A5-BE1E994F6F65}" type="pres">
      <dgm:prSet presAssocID="{C6F606F4-519E-4A77-87E1-D5E3C0C534F7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</dgm:pt>
  </dgm:ptLst>
  <dgm:cxnLst>
    <dgm:cxn modelId="{864D3719-4E59-4E60-B198-13968A528F70}" srcId="{BF6FDDF5-6592-42F1-BCAC-044B7A620FF2}" destId="{78A74D14-9C83-4C72-994B-D2072D0493C9}" srcOrd="4" destOrd="0" parTransId="{D7C0C584-49A6-4349-AF08-821E395466C9}" sibTransId="{36198628-C291-4453-8D94-E4CDE1CE5525}"/>
    <dgm:cxn modelId="{DE7AFB40-E300-43CA-B93B-BF7AC7C66A6C}" type="presOf" srcId="{8E695529-BEF2-40C5-B51C-BCDCC52BFB48}" destId="{389557EE-2ED8-4E48-86C3-49663E03BD9E}" srcOrd="0" destOrd="0" presId="urn:microsoft.com/office/officeart/2005/8/layout/chevron1"/>
    <dgm:cxn modelId="{065C3F46-6D1B-495E-904A-127E9BB8A6FD}" type="presOf" srcId="{DB24760E-D972-4B0D-A449-A327F425C80C}" destId="{357605CC-6597-4A87-AA7F-14067DBF7DE8}" srcOrd="0" destOrd="0" presId="urn:microsoft.com/office/officeart/2005/8/layout/chevron1"/>
    <dgm:cxn modelId="{11B72A50-016F-4789-BEB8-C26655DCB909}" type="presOf" srcId="{78A74D14-9C83-4C72-994B-D2072D0493C9}" destId="{7A1D1F3C-72D0-40FD-8ACC-907E39EC8EC7}" srcOrd="0" destOrd="0" presId="urn:microsoft.com/office/officeart/2005/8/layout/chevron1"/>
    <dgm:cxn modelId="{BBECD878-BCC9-4668-B6AF-2B75EEDB1AFA}" srcId="{BF6FDDF5-6592-42F1-BCAC-044B7A620FF2}" destId="{C6F606F4-519E-4A77-87E1-D5E3C0C534F7}" srcOrd="5" destOrd="0" parTransId="{A29778B7-9B71-4BA4-9181-8C82F2F5C9FF}" sibTransId="{67544A73-B70A-4080-B554-2AFC4CDB2ABF}"/>
    <dgm:cxn modelId="{DCA48585-A45E-4703-923C-075D12D0B2E4}" srcId="{BF6FDDF5-6592-42F1-BCAC-044B7A620FF2}" destId="{DB24760E-D972-4B0D-A449-A327F425C80C}" srcOrd="1" destOrd="0" parTransId="{9981A3EC-5F77-4A49-814F-9D5FC869A0EB}" sibTransId="{8F5BC205-0EDE-4892-AD06-4E3D5EE464DC}"/>
    <dgm:cxn modelId="{79D4119D-E272-4D03-82D3-94411D6833B7}" type="presOf" srcId="{BF6FDDF5-6592-42F1-BCAC-044B7A620FF2}" destId="{C11BDAD9-45B7-40CD-89BA-9A4CEC2EAC41}" srcOrd="0" destOrd="0" presId="urn:microsoft.com/office/officeart/2005/8/layout/chevron1"/>
    <dgm:cxn modelId="{996DFC9E-815A-4D5C-BA2C-92857E7AA324}" type="presOf" srcId="{C6F606F4-519E-4A77-87E1-D5E3C0C534F7}" destId="{56F33B27-FF49-4E23-95A5-BE1E994F6F65}" srcOrd="0" destOrd="0" presId="urn:microsoft.com/office/officeart/2005/8/layout/chevron1"/>
    <dgm:cxn modelId="{DA14CFB1-87BD-49BB-96B1-D4E5326C8E0B}" type="presOf" srcId="{1E8533CB-4276-4F0C-A1A5-7860590FC92C}" destId="{D66DB8D0-7C61-4B78-A14F-3925586D8949}" srcOrd="0" destOrd="0" presId="urn:microsoft.com/office/officeart/2005/8/layout/chevron1"/>
    <dgm:cxn modelId="{BD42F5C9-05D0-43DB-9D88-995DCDF990D2}" type="presOf" srcId="{977DC15A-78A8-4132-958F-AFB40FBB2221}" destId="{86D4ABDC-FFDF-47F1-93AE-B99FE41F65C7}" srcOrd="0" destOrd="0" presId="urn:microsoft.com/office/officeart/2005/8/layout/chevron1"/>
    <dgm:cxn modelId="{DC06E2D4-C99E-4051-86E3-061B47F4DC22}" srcId="{BF6FDDF5-6592-42F1-BCAC-044B7A620FF2}" destId="{977DC15A-78A8-4132-958F-AFB40FBB2221}" srcOrd="3" destOrd="0" parTransId="{18A8CBAA-F572-4EBA-8192-4EC1F32D0002}" sibTransId="{BFD05B8D-E383-4862-AF49-63AE3BDA5421}"/>
    <dgm:cxn modelId="{833AF0EB-EF80-4166-A0A0-93D00FCB81DF}" srcId="{BF6FDDF5-6592-42F1-BCAC-044B7A620FF2}" destId="{8E695529-BEF2-40C5-B51C-BCDCC52BFB48}" srcOrd="0" destOrd="0" parTransId="{30E4F483-2B10-4268-BA2C-83B2ACFDC0EF}" sibTransId="{B2DF27D1-21DF-4DD7-B7E2-BCD75161CE8E}"/>
    <dgm:cxn modelId="{104D0DEF-DF72-4F92-993E-02ABE6F1F34B}" srcId="{BF6FDDF5-6592-42F1-BCAC-044B7A620FF2}" destId="{1E8533CB-4276-4F0C-A1A5-7860590FC92C}" srcOrd="2" destOrd="0" parTransId="{4CAE1501-E643-43E8-9B81-2FBEC99DD2B9}" sibTransId="{EB9B0914-7658-4B1D-A6AD-17DB1033B4E1}"/>
    <dgm:cxn modelId="{FC4E4391-69EF-4571-A099-F7862244E863}" type="presParOf" srcId="{C11BDAD9-45B7-40CD-89BA-9A4CEC2EAC41}" destId="{389557EE-2ED8-4E48-86C3-49663E03BD9E}" srcOrd="0" destOrd="0" presId="urn:microsoft.com/office/officeart/2005/8/layout/chevron1"/>
    <dgm:cxn modelId="{7E45C682-9AD8-4F86-B1C2-FDB43CA97DDF}" type="presParOf" srcId="{C11BDAD9-45B7-40CD-89BA-9A4CEC2EAC41}" destId="{FBE263A0-30FD-41EA-AB97-9B0BD5EC903D}" srcOrd="1" destOrd="0" presId="urn:microsoft.com/office/officeart/2005/8/layout/chevron1"/>
    <dgm:cxn modelId="{495E9B41-2911-4D72-986A-07D639B7ACBF}" type="presParOf" srcId="{C11BDAD9-45B7-40CD-89BA-9A4CEC2EAC41}" destId="{357605CC-6597-4A87-AA7F-14067DBF7DE8}" srcOrd="2" destOrd="0" presId="urn:microsoft.com/office/officeart/2005/8/layout/chevron1"/>
    <dgm:cxn modelId="{E0019C3B-6F5E-48AC-80E6-3E690D69C6F4}" type="presParOf" srcId="{C11BDAD9-45B7-40CD-89BA-9A4CEC2EAC41}" destId="{3123A0C5-0D87-4D79-8964-E7D69182A838}" srcOrd="3" destOrd="0" presId="urn:microsoft.com/office/officeart/2005/8/layout/chevron1"/>
    <dgm:cxn modelId="{6C366EFC-F90E-448F-A277-E885EFBF3AC0}" type="presParOf" srcId="{C11BDAD9-45B7-40CD-89BA-9A4CEC2EAC41}" destId="{D66DB8D0-7C61-4B78-A14F-3925586D8949}" srcOrd="4" destOrd="0" presId="urn:microsoft.com/office/officeart/2005/8/layout/chevron1"/>
    <dgm:cxn modelId="{B8987FE6-EEEE-4297-900F-5645128848B2}" type="presParOf" srcId="{C11BDAD9-45B7-40CD-89BA-9A4CEC2EAC41}" destId="{275D90AA-8419-43CC-A150-7A474945FB8E}" srcOrd="5" destOrd="0" presId="urn:microsoft.com/office/officeart/2005/8/layout/chevron1"/>
    <dgm:cxn modelId="{811A6E81-4409-4F2D-9C8B-97595A101296}" type="presParOf" srcId="{C11BDAD9-45B7-40CD-89BA-9A4CEC2EAC41}" destId="{86D4ABDC-FFDF-47F1-93AE-B99FE41F65C7}" srcOrd="6" destOrd="0" presId="urn:microsoft.com/office/officeart/2005/8/layout/chevron1"/>
    <dgm:cxn modelId="{AC2BFE82-B436-43A9-BB9A-8C0239729404}" type="presParOf" srcId="{C11BDAD9-45B7-40CD-89BA-9A4CEC2EAC41}" destId="{B133C216-028B-4906-9DE6-F9B536E408EF}" srcOrd="7" destOrd="0" presId="urn:microsoft.com/office/officeart/2005/8/layout/chevron1"/>
    <dgm:cxn modelId="{A220A9A8-9E40-4A7E-8C44-6D23AE2EA5FF}" type="presParOf" srcId="{C11BDAD9-45B7-40CD-89BA-9A4CEC2EAC41}" destId="{7A1D1F3C-72D0-40FD-8ACC-907E39EC8EC7}" srcOrd="8" destOrd="0" presId="urn:microsoft.com/office/officeart/2005/8/layout/chevron1"/>
    <dgm:cxn modelId="{5C6AED92-859C-4871-939E-A72CC31CBF09}" type="presParOf" srcId="{C11BDAD9-45B7-40CD-89BA-9A4CEC2EAC41}" destId="{50AC9D97-8AF5-4AC3-BEB9-AB0BF501EA58}" srcOrd="9" destOrd="0" presId="urn:microsoft.com/office/officeart/2005/8/layout/chevron1"/>
    <dgm:cxn modelId="{80381215-FC0F-4D3B-8741-9FE25CF7835E}" type="presParOf" srcId="{C11BDAD9-45B7-40CD-89BA-9A4CEC2EAC41}" destId="{56F33B27-FF49-4E23-95A5-BE1E994F6F65}" srcOrd="10" destOrd="0" presId="urn:microsoft.com/office/officeart/2005/8/layout/chevron1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F6FDDF5-6592-42F1-BCAC-044B7A620FF2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8E695529-BEF2-40C5-B51C-BCDCC52BFB48}">
      <dgm:prSet phldrT="[Text]"/>
      <dgm:spPr>
        <a:solidFill>
          <a:srgbClr val="2D3E50"/>
        </a:solidFill>
        <a:ln>
          <a:noFill/>
        </a:ln>
      </dgm:spPr>
      <dgm:t>
        <a:bodyPr/>
        <a:lstStyle/>
        <a:p>
          <a:r>
            <a: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1980</a:t>
          </a:r>
        </a:p>
      </dgm:t>
    </dgm:pt>
    <dgm:pt modelId="{30E4F483-2B10-4268-BA2C-83B2ACFDC0EF}" type="parTrans" cxnId="{833AF0EB-EF80-4166-A0A0-93D00FCB81DF}">
      <dgm:prSet/>
      <dgm:spPr/>
      <dgm:t>
        <a:bodyPr/>
        <a:lstStyle/>
        <a:p>
          <a:endParaRPr 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B2DF27D1-21DF-4DD7-B7E2-BCD75161CE8E}" type="sibTrans" cxnId="{833AF0EB-EF80-4166-A0A0-93D00FCB81DF}">
      <dgm:prSet/>
      <dgm:spPr/>
      <dgm:t>
        <a:bodyPr/>
        <a:lstStyle/>
        <a:p>
          <a:endParaRPr 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977DC15A-78A8-4132-958F-AFB40FBB2221}">
      <dgm:prSet phldrT="[Text]"/>
      <dgm:spPr>
        <a:solidFill>
          <a:schemeClr val="bg1"/>
        </a:solidFill>
        <a:ln>
          <a:noFill/>
        </a:ln>
      </dgm:spPr>
      <dgm:t>
        <a:bodyPr/>
        <a:lstStyle/>
        <a:p>
          <a:endParaRPr lang="en-US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18A8CBAA-F572-4EBA-8192-4EC1F32D0002}" type="parTrans" cxnId="{DC06E2D4-C99E-4051-86E3-061B47F4DC22}">
      <dgm:prSet/>
      <dgm:spPr/>
      <dgm:t>
        <a:bodyPr/>
        <a:lstStyle/>
        <a:p>
          <a:endParaRPr 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BFD05B8D-E383-4862-AF49-63AE3BDA5421}" type="sibTrans" cxnId="{DC06E2D4-C99E-4051-86E3-061B47F4DC22}">
      <dgm:prSet/>
      <dgm:spPr/>
      <dgm:t>
        <a:bodyPr/>
        <a:lstStyle/>
        <a:p>
          <a:endParaRPr 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78A74D14-9C83-4C72-994B-D2072D0493C9}">
      <dgm:prSet phldrT="[Text]"/>
      <dgm:spPr>
        <a:solidFill>
          <a:schemeClr val="bg1"/>
        </a:solidFill>
        <a:ln>
          <a:noFill/>
        </a:ln>
      </dgm:spPr>
      <dgm:t>
        <a:bodyPr/>
        <a:lstStyle/>
        <a:p>
          <a:endParaRPr lang="en-US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D7C0C584-49A6-4349-AF08-821E395466C9}" type="parTrans" cxnId="{864D3719-4E59-4E60-B198-13968A528F70}">
      <dgm:prSet/>
      <dgm:spPr/>
      <dgm:t>
        <a:bodyPr/>
        <a:lstStyle/>
        <a:p>
          <a:endParaRPr 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36198628-C291-4453-8D94-E4CDE1CE5525}" type="sibTrans" cxnId="{864D3719-4E59-4E60-B198-13968A528F70}">
      <dgm:prSet/>
      <dgm:spPr/>
      <dgm:t>
        <a:bodyPr/>
        <a:lstStyle/>
        <a:p>
          <a:endParaRPr 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C6F606F4-519E-4A77-87E1-D5E3C0C534F7}">
      <dgm:prSet phldrT="[Text]"/>
      <dgm:spPr>
        <a:solidFill>
          <a:schemeClr val="bg1"/>
        </a:solidFill>
        <a:ln>
          <a:noFill/>
        </a:ln>
      </dgm:spPr>
      <dgm:t>
        <a:bodyPr/>
        <a:lstStyle/>
        <a:p>
          <a:endParaRPr lang="en-US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A29778B7-9B71-4BA4-9181-8C82F2F5C9FF}" type="parTrans" cxnId="{BBECD878-BCC9-4668-B6AF-2B75EEDB1AFA}">
      <dgm:prSet/>
      <dgm:spPr/>
      <dgm:t>
        <a:bodyPr/>
        <a:lstStyle/>
        <a:p>
          <a:endParaRPr 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67544A73-B70A-4080-B554-2AFC4CDB2ABF}" type="sibTrans" cxnId="{BBECD878-BCC9-4668-B6AF-2B75EEDB1AFA}">
      <dgm:prSet/>
      <dgm:spPr/>
      <dgm:t>
        <a:bodyPr/>
        <a:lstStyle/>
        <a:p>
          <a:endParaRPr 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DB24760E-D972-4B0D-A449-A327F425C80C}">
      <dgm:prSet phldrT="[Text]"/>
      <dgm:spPr>
        <a:solidFill>
          <a:srgbClr val="7030A0"/>
        </a:solidFill>
        <a:ln>
          <a:noFill/>
        </a:ln>
      </dgm:spPr>
      <dgm:t>
        <a:bodyPr/>
        <a:lstStyle/>
        <a:p>
          <a:r>
            <a: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….</a:t>
          </a:r>
        </a:p>
      </dgm:t>
    </dgm:pt>
    <dgm:pt modelId="{8F5BC205-0EDE-4892-AD06-4E3D5EE464DC}" type="sibTrans" cxnId="{DCA48585-A45E-4703-923C-075D12D0B2E4}">
      <dgm:prSet/>
      <dgm:spPr/>
      <dgm:t>
        <a:bodyPr/>
        <a:lstStyle/>
        <a:p>
          <a:endParaRPr 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9981A3EC-5F77-4A49-814F-9D5FC869A0EB}" type="parTrans" cxnId="{DCA48585-A45E-4703-923C-075D12D0B2E4}">
      <dgm:prSet/>
      <dgm:spPr/>
      <dgm:t>
        <a:bodyPr/>
        <a:lstStyle/>
        <a:p>
          <a:endParaRPr 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1E8533CB-4276-4F0C-A1A5-7860590FC92C}">
      <dgm:prSet phldrT="[Text]"/>
      <dgm:spPr>
        <a:solidFill>
          <a:srgbClr val="0070C0"/>
        </a:solidFill>
        <a:ln>
          <a:noFill/>
        </a:ln>
      </dgm:spPr>
      <dgm:t>
        <a:bodyPr/>
        <a:lstStyle/>
        <a:p>
          <a:r>
            <a: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2009</a:t>
          </a:r>
        </a:p>
      </dgm:t>
    </dgm:pt>
    <dgm:pt modelId="{EB9B0914-7658-4B1D-A6AD-17DB1033B4E1}" type="sibTrans" cxnId="{104D0DEF-DF72-4F92-993E-02ABE6F1F34B}">
      <dgm:prSet/>
      <dgm:spPr/>
      <dgm:t>
        <a:bodyPr/>
        <a:lstStyle/>
        <a:p>
          <a:endParaRPr 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4CAE1501-E643-43E8-9B81-2FBEC99DD2B9}" type="parTrans" cxnId="{104D0DEF-DF72-4F92-993E-02ABE6F1F34B}">
      <dgm:prSet/>
      <dgm:spPr/>
      <dgm:t>
        <a:bodyPr/>
        <a:lstStyle/>
        <a:p>
          <a:endParaRPr 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C11BDAD9-45B7-40CD-89BA-9A4CEC2EAC41}" type="pres">
      <dgm:prSet presAssocID="{BF6FDDF5-6592-42F1-BCAC-044B7A620FF2}" presName="Name0" presStyleCnt="0">
        <dgm:presLayoutVars>
          <dgm:dir/>
          <dgm:animLvl val="lvl"/>
          <dgm:resizeHandles val="exact"/>
        </dgm:presLayoutVars>
      </dgm:prSet>
      <dgm:spPr/>
    </dgm:pt>
    <dgm:pt modelId="{389557EE-2ED8-4E48-86C3-49663E03BD9E}" type="pres">
      <dgm:prSet presAssocID="{8E695529-BEF2-40C5-B51C-BCDCC52BFB48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</dgm:pt>
    <dgm:pt modelId="{FBE263A0-30FD-41EA-AB97-9B0BD5EC903D}" type="pres">
      <dgm:prSet presAssocID="{B2DF27D1-21DF-4DD7-B7E2-BCD75161CE8E}" presName="parTxOnlySpace" presStyleCnt="0"/>
      <dgm:spPr/>
    </dgm:pt>
    <dgm:pt modelId="{357605CC-6597-4A87-AA7F-14067DBF7DE8}" type="pres">
      <dgm:prSet presAssocID="{DB24760E-D972-4B0D-A449-A327F425C80C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</dgm:pt>
    <dgm:pt modelId="{3123A0C5-0D87-4D79-8964-E7D69182A838}" type="pres">
      <dgm:prSet presAssocID="{8F5BC205-0EDE-4892-AD06-4E3D5EE464DC}" presName="parTxOnlySpace" presStyleCnt="0"/>
      <dgm:spPr/>
    </dgm:pt>
    <dgm:pt modelId="{D66DB8D0-7C61-4B78-A14F-3925586D8949}" type="pres">
      <dgm:prSet presAssocID="{1E8533CB-4276-4F0C-A1A5-7860590FC92C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</dgm:pt>
    <dgm:pt modelId="{275D90AA-8419-43CC-A150-7A474945FB8E}" type="pres">
      <dgm:prSet presAssocID="{EB9B0914-7658-4B1D-A6AD-17DB1033B4E1}" presName="parTxOnlySpace" presStyleCnt="0"/>
      <dgm:spPr/>
    </dgm:pt>
    <dgm:pt modelId="{86D4ABDC-FFDF-47F1-93AE-B99FE41F65C7}" type="pres">
      <dgm:prSet presAssocID="{977DC15A-78A8-4132-958F-AFB40FBB2221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</dgm:pt>
    <dgm:pt modelId="{B133C216-028B-4906-9DE6-F9B536E408EF}" type="pres">
      <dgm:prSet presAssocID="{BFD05B8D-E383-4862-AF49-63AE3BDA5421}" presName="parTxOnlySpace" presStyleCnt="0"/>
      <dgm:spPr/>
    </dgm:pt>
    <dgm:pt modelId="{7A1D1F3C-72D0-40FD-8ACC-907E39EC8EC7}" type="pres">
      <dgm:prSet presAssocID="{78A74D14-9C83-4C72-994B-D2072D0493C9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</dgm:pt>
    <dgm:pt modelId="{50AC9D97-8AF5-4AC3-BEB9-AB0BF501EA58}" type="pres">
      <dgm:prSet presAssocID="{36198628-C291-4453-8D94-E4CDE1CE5525}" presName="parTxOnlySpace" presStyleCnt="0"/>
      <dgm:spPr/>
    </dgm:pt>
    <dgm:pt modelId="{56F33B27-FF49-4E23-95A5-BE1E994F6F65}" type="pres">
      <dgm:prSet presAssocID="{C6F606F4-519E-4A77-87E1-D5E3C0C534F7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</dgm:pt>
  </dgm:ptLst>
  <dgm:cxnLst>
    <dgm:cxn modelId="{864D3719-4E59-4E60-B198-13968A528F70}" srcId="{BF6FDDF5-6592-42F1-BCAC-044B7A620FF2}" destId="{78A74D14-9C83-4C72-994B-D2072D0493C9}" srcOrd="4" destOrd="0" parTransId="{D7C0C584-49A6-4349-AF08-821E395466C9}" sibTransId="{36198628-C291-4453-8D94-E4CDE1CE5525}"/>
    <dgm:cxn modelId="{DE7AFB40-E300-43CA-B93B-BF7AC7C66A6C}" type="presOf" srcId="{8E695529-BEF2-40C5-B51C-BCDCC52BFB48}" destId="{389557EE-2ED8-4E48-86C3-49663E03BD9E}" srcOrd="0" destOrd="0" presId="urn:microsoft.com/office/officeart/2005/8/layout/chevron1"/>
    <dgm:cxn modelId="{065C3F46-6D1B-495E-904A-127E9BB8A6FD}" type="presOf" srcId="{DB24760E-D972-4B0D-A449-A327F425C80C}" destId="{357605CC-6597-4A87-AA7F-14067DBF7DE8}" srcOrd="0" destOrd="0" presId="urn:microsoft.com/office/officeart/2005/8/layout/chevron1"/>
    <dgm:cxn modelId="{11B72A50-016F-4789-BEB8-C26655DCB909}" type="presOf" srcId="{78A74D14-9C83-4C72-994B-D2072D0493C9}" destId="{7A1D1F3C-72D0-40FD-8ACC-907E39EC8EC7}" srcOrd="0" destOrd="0" presId="urn:microsoft.com/office/officeart/2005/8/layout/chevron1"/>
    <dgm:cxn modelId="{BBECD878-BCC9-4668-B6AF-2B75EEDB1AFA}" srcId="{BF6FDDF5-6592-42F1-BCAC-044B7A620FF2}" destId="{C6F606F4-519E-4A77-87E1-D5E3C0C534F7}" srcOrd="5" destOrd="0" parTransId="{A29778B7-9B71-4BA4-9181-8C82F2F5C9FF}" sibTransId="{67544A73-B70A-4080-B554-2AFC4CDB2ABF}"/>
    <dgm:cxn modelId="{DCA48585-A45E-4703-923C-075D12D0B2E4}" srcId="{BF6FDDF5-6592-42F1-BCAC-044B7A620FF2}" destId="{DB24760E-D972-4B0D-A449-A327F425C80C}" srcOrd="1" destOrd="0" parTransId="{9981A3EC-5F77-4A49-814F-9D5FC869A0EB}" sibTransId="{8F5BC205-0EDE-4892-AD06-4E3D5EE464DC}"/>
    <dgm:cxn modelId="{79D4119D-E272-4D03-82D3-94411D6833B7}" type="presOf" srcId="{BF6FDDF5-6592-42F1-BCAC-044B7A620FF2}" destId="{C11BDAD9-45B7-40CD-89BA-9A4CEC2EAC41}" srcOrd="0" destOrd="0" presId="urn:microsoft.com/office/officeart/2005/8/layout/chevron1"/>
    <dgm:cxn modelId="{996DFC9E-815A-4D5C-BA2C-92857E7AA324}" type="presOf" srcId="{C6F606F4-519E-4A77-87E1-D5E3C0C534F7}" destId="{56F33B27-FF49-4E23-95A5-BE1E994F6F65}" srcOrd="0" destOrd="0" presId="urn:microsoft.com/office/officeart/2005/8/layout/chevron1"/>
    <dgm:cxn modelId="{DA14CFB1-87BD-49BB-96B1-D4E5326C8E0B}" type="presOf" srcId="{1E8533CB-4276-4F0C-A1A5-7860590FC92C}" destId="{D66DB8D0-7C61-4B78-A14F-3925586D8949}" srcOrd="0" destOrd="0" presId="urn:microsoft.com/office/officeart/2005/8/layout/chevron1"/>
    <dgm:cxn modelId="{BD42F5C9-05D0-43DB-9D88-995DCDF990D2}" type="presOf" srcId="{977DC15A-78A8-4132-958F-AFB40FBB2221}" destId="{86D4ABDC-FFDF-47F1-93AE-B99FE41F65C7}" srcOrd="0" destOrd="0" presId="urn:microsoft.com/office/officeart/2005/8/layout/chevron1"/>
    <dgm:cxn modelId="{DC06E2D4-C99E-4051-86E3-061B47F4DC22}" srcId="{BF6FDDF5-6592-42F1-BCAC-044B7A620FF2}" destId="{977DC15A-78A8-4132-958F-AFB40FBB2221}" srcOrd="3" destOrd="0" parTransId="{18A8CBAA-F572-4EBA-8192-4EC1F32D0002}" sibTransId="{BFD05B8D-E383-4862-AF49-63AE3BDA5421}"/>
    <dgm:cxn modelId="{833AF0EB-EF80-4166-A0A0-93D00FCB81DF}" srcId="{BF6FDDF5-6592-42F1-BCAC-044B7A620FF2}" destId="{8E695529-BEF2-40C5-B51C-BCDCC52BFB48}" srcOrd="0" destOrd="0" parTransId="{30E4F483-2B10-4268-BA2C-83B2ACFDC0EF}" sibTransId="{B2DF27D1-21DF-4DD7-B7E2-BCD75161CE8E}"/>
    <dgm:cxn modelId="{104D0DEF-DF72-4F92-993E-02ABE6F1F34B}" srcId="{BF6FDDF5-6592-42F1-BCAC-044B7A620FF2}" destId="{1E8533CB-4276-4F0C-A1A5-7860590FC92C}" srcOrd="2" destOrd="0" parTransId="{4CAE1501-E643-43E8-9B81-2FBEC99DD2B9}" sibTransId="{EB9B0914-7658-4B1D-A6AD-17DB1033B4E1}"/>
    <dgm:cxn modelId="{FC4E4391-69EF-4571-A099-F7862244E863}" type="presParOf" srcId="{C11BDAD9-45B7-40CD-89BA-9A4CEC2EAC41}" destId="{389557EE-2ED8-4E48-86C3-49663E03BD9E}" srcOrd="0" destOrd="0" presId="urn:microsoft.com/office/officeart/2005/8/layout/chevron1"/>
    <dgm:cxn modelId="{7E45C682-9AD8-4F86-B1C2-FDB43CA97DDF}" type="presParOf" srcId="{C11BDAD9-45B7-40CD-89BA-9A4CEC2EAC41}" destId="{FBE263A0-30FD-41EA-AB97-9B0BD5EC903D}" srcOrd="1" destOrd="0" presId="urn:microsoft.com/office/officeart/2005/8/layout/chevron1"/>
    <dgm:cxn modelId="{495E9B41-2911-4D72-986A-07D639B7ACBF}" type="presParOf" srcId="{C11BDAD9-45B7-40CD-89BA-9A4CEC2EAC41}" destId="{357605CC-6597-4A87-AA7F-14067DBF7DE8}" srcOrd="2" destOrd="0" presId="urn:microsoft.com/office/officeart/2005/8/layout/chevron1"/>
    <dgm:cxn modelId="{E0019C3B-6F5E-48AC-80E6-3E690D69C6F4}" type="presParOf" srcId="{C11BDAD9-45B7-40CD-89BA-9A4CEC2EAC41}" destId="{3123A0C5-0D87-4D79-8964-E7D69182A838}" srcOrd="3" destOrd="0" presId="urn:microsoft.com/office/officeart/2005/8/layout/chevron1"/>
    <dgm:cxn modelId="{6C366EFC-F90E-448F-A277-E885EFBF3AC0}" type="presParOf" srcId="{C11BDAD9-45B7-40CD-89BA-9A4CEC2EAC41}" destId="{D66DB8D0-7C61-4B78-A14F-3925586D8949}" srcOrd="4" destOrd="0" presId="urn:microsoft.com/office/officeart/2005/8/layout/chevron1"/>
    <dgm:cxn modelId="{B8987FE6-EEEE-4297-900F-5645128848B2}" type="presParOf" srcId="{C11BDAD9-45B7-40CD-89BA-9A4CEC2EAC41}" destId="{275D90AA-8419-43CC-A150-7A474945FB8E}" srcOrd="5" destOrd="0" presId="urn:microsoft.com/office/officeart/2005/8/layout/chevron1"/>
    <dgm:cxn modelId="{811A6E81-4409-4F2D-9C8B-97595A101296}" type="presParOf" srcId="{C11BDAD9-45B7-40CD-89BA-9A4CEC2EAC41}" destId="{86D4ABDC-FFDF-47F1-93AE-B99FE41F65C7}" srcOrd="6" destOrd="0" presId="urn:microsoft.com/office/officeart/2005/8/layout/chevron1"/>
    <dgm:cxn modelId="{AC2BFE82-B436-43A9-BB9A-8C0239729404}" type="presParOf" srcId="{C11BDAD9-45B7-40CD-89BA-9A4CEC2EAC41}" destId="{B133C216-028B-4906-9DE6-F9B536E408EF}" srcOrd="7" destOrd="0" presId="urn:microsoft.com/office/officeart/2005/8/layout/chevron1"/>
    <dgm:cxn modelId="{A220A9A8-9E40-4A7E-8C44-6D23AE2EA5FF}" type="presParOf" srcId="{C11BDAD9-45B7-40CD-89BA-9A4CEC2EAC41}" destId="{7A1D1F3C-72D0-40FD-8ACC-907E39EC8EC7}" srcOrd="8" destOrd="0" presId="urn:microsoft.com/office/officeart/2005/8/layout/chevron1"/>
    <dgm:cxn modelId="{5C6AED92-859C-4871-939E-A72CC31CBF09}" type="presParOf" srcId="{C11BDAD9-45B7-40CD-89BA-9A4CEC2EAC41}" destId="{50AC9D97-8AF5-4AC3-BEB9-AB0BF501EA58}" srcOrd="9" destOrd="0" presId="urn:microsoft.com/office/officeart/2005/8/layout/chevron1"/>
    <dgm:cxn modelId="{80381215-FC0F-4D3B-8741-9FE25CF7835E}" type="presParOf" srcId="{C11BDAD9-45B7-40CD-89BA-9A4CEC2EAC41}" destId="{56F33B27-FF49-4E23-95A5-BE1E994F6F65}" srcOrd="10" destOrd="0" presId="urn:microsoft.com/office/officeart/2005/8/layout/chevron1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F6FDDF5-6592-42F1-BCAC-044B7A620FF2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8E695529-BEF2-40C5-B51C-BCDCC52BFB48}">
      <dgm:prSet phldrT="[Text]"/>
      <dgm:spPr>
        <a:solidFill>
          <a:srgbClr val="2D3E50"/>
        </a:solidFill>
        <a:ln>
          <a:noFill/>
        </a:ln>
      </dgm:spPr>
      <dgm:t>
        <a:bodyPr/>
        <a:lstStyle/>
        <a:p>
          <a:r>
            <a: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1980</a:t>
          </a:r>
        </a:p>
      </dgm:t>
    </dgm:pt>
    <dgm:pt modelId="{30E4F483-2B10-4268-BA2C-83B2ACFDC0EF}" type="parTrans" cxnId="{833AF0EB-EF80-4166-A0A0-93D00FCB81DF}">
      <dgm:prSet/>
      <dgm:spPr/>
      <dgm:t>
        <a:bodyPr/>
        <a:lstStyle/>
        <a:p>
          <a:endParaRPr 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B2DF27D1-21DF-4DD7-B7E2-BCD75161CE8E}" type="sibTrans" cxnId="{833AF0EB-EF80-4166-A0A0-93D00FCB81DF}">
      <dgm:prSet/>
      <dgm:spPr/>
      <dgm:t>
        <a:bodyPr/>
        <a:lstStyle/>
        <a:p>
          <a:endParaRPr 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977DC15A-78A8-4132-958F-AFB40FBB2221}">
      <dgm:prSet phldrT="[Text]"/>
      <dgm:spPr>
        <a:solidFill>
          <a:srgbClr val="00B050"/>
        </a:solidFill>
        <a:ln>
          <a:noFill/>
        </a:ln>
      </dgm:spPr>
      <dgm:t>
        <a:bodyPr/>
        <a:lstStyle/>
        <a:p>
          <a:r>
            <a: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….</a:t>
          </a:r>
        </a:p>
      </dgm:t>
    </dgm:pt>
    <dgm:pt modelId="{18A8CBAA-F572-4EBA-8192-4EC1F32D0002}" type="parTrans" cxnId="{DC06E2D4-C99E-4051-86E3-061B47F4DC22}">
      <dgm:prSet/>
      <dgm:spPr/>
      <dgm:t>
        <a:bodyPr/>
        <a:lstStyle/>
        <a:p>
          <a:endParaRPr 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BFD05B8D-E383-4862-AF49-63AE3BDA5421}" type="sibTrans" cxnId="{DC06E2D4-C99E-4051-86E3-061B47F4DC22}">
      <dgm:prSet/>
      <dgm:spPr/>
      <dgm:t>
        <a:bodyPr/>
        <a:lstStyle/>
        <a:p>
          <a:endParaRPr 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78A74D14-9C83-4C72-994B-D2072D0493C9}">
      <dgm:prSet phldrT="[Text]"/>
      <dgm:spPr>
        <a:solidFill>
          <a:srgbClr val="FF0000"/>
        </a:solidFill>
        <a:ln>
          <a:noFill/>
        </a:ln>
      </dgm:spPr>
      <dgm:t>
        <a:bodyPr/>
        <a:lstStyle/>
        <a:p>
          <a:r>
            <a:rPr lang="en-US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….</a:t>
          </a:r>
          <a:endParaRPr lang="en-US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D7C0C584-49A6-4349-AF08-821E395466C9}" type="parTrans" cxnId="{864D3719-4E59-4E60-B198-13968A528F70}">
      <dgm:prSet/>
      <dgm:spPr/>
      <dgm:t>
        <a:bodyPr/>
        <a:lstStyle/>
        <a:p>
          <a:endParaRPr 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36198628-C291-4453-8D94-E4CDE1CE5525}" type="sibTrans" cxnId="{864D3719-4E59-4E60-B198-13968A528F70}">
      <dgm:prSet/>
      <dgm:spPr/>
      <dgm:t>
        <a:bodyPr/>
        <a:lstStyle/>
        <a:p>
          <a:endParaRPr 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C6F606F4-519E-4A77-87E1-D5E3C0C534F7}">
      <dgm:prSet phldrT="[Text]"/>
      <dgm:spPr>
        <a:solidFill>
          <a:schemeClr val="bg1"/>
        </a:solidFill>
        <a:ln>
          <a:noFill/>
        </a:ln>
      </dgm:spPr>
      <dgm:t>
        <a:bodyPr/>
        <a:lstStyle/>
        <a:p>
          <a:endParaRPr lang="en-US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A29778B7-9B71-4BA4-9181-8C82F2F5C9FF}" type="parTrans" cxnId="{BBECD878-BCC9-4668-B6AF-2B75EEDB1AFA}">
      <dgm:prSet/>
      <dgm:spPr/>
      <dgm:t>
        <a:bodyPr/>
        <a:lstStyle/>
        <a:p>
          <a:endParaRPr 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67544A73-B70A-4080-B554-2AFC4CDB2ABF}" type="sibTrans" cxnId="{BBECD878-BCC9-4668-B6AF-2B75EEDB1AFA}">
      <dgm:prSet/>
      <dgm:spPr/>
      <dgm:t>
        <a:bodyPr/>
        <a:lstStyle/>
        <a:p>
          <a:endParaRPr 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DB24760E-D972-4B0D-A449-A327F425C80C}">
      <dgm:prSet phldrT="[Text]"/>
      <dgm:spPr>
        <a:solidFill>
          <a:srgbClr val="7030A0"/>
        </a:solidFill>
        <a:ln>
          <a:noFill/>
        </a:ln>
      </dgm:spPr>
      <dgm:t>
        <a:bodyPr/>
        <a:lstStyle/>
        <a:p>
          <a:r>
            <a: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….</a:t>
          </a:r>
        </a:p>
      </dgm:t>
    </dgm:pt>
    <dgm:pt modelId="{8F5BC205-0EDE-4892-AD06-4E3D5EE464DC}" type="sibTrans" cxnId="{DCA48585-A45E-4703-923C-075D12D0B2E4}">
      <dgm:prSet/>
      <dgm:spPr/>
      <dgm:t>
        <a:bodyPr/>
        <a:lstStyle/>
        <a:p>
          <a:endParaRPr 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9981A3EC-5F77-4A49-814F-9D5FC869A0EB}" type="parTrans" cxnId="{DCA48585-A45E-4703-923C-075D12D0B2E4}">
      <dgm:prSet/>
      <dgm:spPr/>
      <dgm:t>
        <a:bodyPr/>
        <a:lstStyle/>
        <a:p>
          <a:endParaRPr 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1E8533CB-4276-4F0C-A1A5-7860590FC92C}">
      <dgm:prSet phldrT="[Text]"/>
      <dgm:spPr>
        <a:solidFill>
          <a:srgbClr val="0070C0"/>
        </a:solidFill>
        <a:ln>
          <a:noFill/>
        </a:ln>
      </dgm:spPr>
      <dgm:t>
        <a:bodyPr/>
        <a:lstStyle/>
        <a:p>
          <a:r>
            <a: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2009</a:t>
          </a:r>
        </a:p>
      </dgm:t>
    </dgm:pt>
    <dgm:pt modelId="{EB9B0914-7658-4B1D-A6AD-17DB1033B4E1}" type="sibTrans" cxnId="{104D0DEF-DF72-4F92-993E-02ABE6F1F34B}">
      <dgm:prSet/>
      <dgm:spPr/>
      <dgm:t>
        <a:bodyPr/>
        <a:lstStyle/>
        <a:p>
          <a:endParaRPr 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4CAE1501-E643-43E8-9B81-2FBEC99DD2B9}" type="parTrans" cxnId="{104D0DEF-DF72-4F92-993E-02ABE6F1F34B}">
      <dgm:prSet/>
      <dgm:spPr/>
      <dgm:t>
        <a:bodyPr/>
        <a:lstStyle/>
        <a:p>
          <a:endParaRPr 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C11BDAD9-45B7-40CD-89BA-9A4CEC2EAC41}" type="pres">
      <dgm:prSet presAssocID="{BF6FDDF5-6592-42F1-BCAC-044B7A620FF2}" presName="Name0" presStyleCnt="0">
        <dgm:presLayoutVars>
          <dgm:dir/>
          <dgm:animLvl val="lvl"/>
          <dgm:resizeHandles val="exact"/>
        </dgm:presLayoutVars>
      </dgm:prSet>
      <dgm:spPr/>
    </dgm:pt>
    <dgm:pt modelId="{389557EE-2ED8-4E48-86C3-49663E03BD9E}" type="pres">
      <dgm:prSet presAssocID="{8E695529-BEF2-40C5-B51C-BCDCC52BFB48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</dgm:pt>
    <dgm:pt modelId="{FBE263A0-30FD-41EA-AB97-9B0BD5EC903D}" type="pres">
      <dgm:prSet presAssocID="{B2DF27D1-21DF-4DD7-B7E2-BCD75161CE8E}" presName="parTxOnlySpace" presStyleCnt="0"/>
      <dgm:spPr/>
    </dgm:pt>
    <dgm:pt modelId="{357605CC-6597-4A87-AA7F-14067DBF7DE8}" type="pres">
      <dgm:prSet presAssocID="{DB24760E-D972-4B0D-A449-A327F425C80C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</dgm:pt>
    <dgm:pt modelId="{3123A0C5-0D87-4D79-8964-E7D69182A838}" type="pres">
      <dgm:prSet presAssocID="{8F5BC205-0EDE-4892-AD06-4E3D5EE464DC}" presName="parTxOnlySpace" presStyleCnt="0"/>
      <dgm:spPr/>
    </dgm:pt>
    <dgm:pt modelId="{D66DB8D0-7C61-4B78-A14F-3925586D8949}" type="pres">
      <dgm:prSet presAssocID="{1E8533CB-4276-4F0C-A1A5-7860590FC92C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</dgm:pt>
    <dgm:pt modelId="{275D90AA-8419-43CC-A150-7A474945FB8E}" type="pres">
      <dgm:prSet presAssocID="{EB9B0914-7658-4B1D-A6AD-17DB1033B4E1}" presName="parTxOnlySpace" presStyleCnt="0"/>
      <dgm:spPr/>
    </dgm:pt>
    <dgm:pt modelId="{86D4ABDC-FFDF-47F1-93AE-B99FE41F65C7}" type="pres">
      <dgm:prSet presAssocID="{977DC15A-78A8-4132-958F-AFB40FBB2221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</dgm:pt>
    <dgm:pt modelId="{B133C216-028B-4906-9DE6-F9B536E408EF}" type="pres">
      <dgm:prSet presAssocID="{BFD05B8D-E383-4862-AF49-63AE3BDA5421}" presName="parTxOnlySpace" presStyleCnt="0"/>
      <dgm:spPr/>
    </dgm:pt>
    <dgm:pt modelId="{7A1D1F3C-72D0-40FD-8ACC-907E39EC8EC7}" type="pres">
      <dgm:prSet presAssocID="{78A74D14-9C83-4C72-994B-D2072D0493C9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</dgm:pt>
    <dgm:pt modelId="{50AC9D97-8AF5-4AC3-BEB9-AB0BF501EA58}" type="pres">
      <dgm:prSet presAssocID="{36198628-C291-4453-8D94-E4CDE1CE5525}" presName="parTxOnlySpace" presStyleCnt="0"/>
      <dgm:spPr/>
    </dgm:pt>
    <dgm:pt modelId="{56F33B27-FF49-4E23-95A5-BE1E994F6F65}" type="pres">
      <dgm:prSet presAssocID="{C6F606F4-519E-4A77-87E1-D5E3C0C534F7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</dgm:pt>
  </dgm:ptLst>
  <dgm:cxnLst>
    <dgm:cxn modelId="{864D3719-4E59-4E60-B198-13968A528F70}" srcId="{BF6FDDF5-6592-42F1-BCAC-044B7A620FF2}" destId="{78A74D14-9C83-4C72-994B-D2072D0493C9}" srcOrd="4" destOrd="0" parTransId="{D7C0C584-49A6-4349-AF08-821E395466C9}" sibTransId="{36198628-C291-4453-8D94-E4CDE1CE5525}"/>
    <dgm:cxn modelId="{DE7AFB40-E300-43CA-B93B-BF7AC7C66A6C}" type="presOf" srcId="{8E695529-BEF2-40C5-B51C-BCDCC52BFB48}" destId="{389557EE-2ED8-4E48-86C3-49663E03BD9E}" srcOrd="0" destOrd="0" presId="urn:microsoft.com/office/officeart/2005/8/layout/chevron1"/>
    <dgm:cxn modelId="{065C3F46-6D1B-495E-904A-127E9BB8A6FD}" type="presOf" srcId="{DB24760E-D972-4B0D-A449-A327F425C80C}" destId="{357605CC-6597-4A87-AA7F-14067DBF7DE8}" srcOrd="0" destOrd="0" presId="urn:microsoft.com/office/officeart/2005/8/layout/chevron1"/>
    <dgm:cxn modelId="{11B72A50-016F-4789-BEB8-C26655DCB909}" type="presOf" srcId="{78A74D14-9C83-4C72-994B-D2072D0493C9}" destId="{7A1D1F3C-72D0-40FD-8ACC-907E39EC8EC7}" srcOrd="0" destOrd="0" presId="urn:microsoft.com/office/officeart/2005/8/layout/chevron1"/>
    <dgm:cxn modelId="{BBECD878-BCC9-4668-B6AF-2B75EEDB1AFA}" srcId="{BF6FDDF5-6592-42F1-BCAC-044B7A620FF2}" destId="{C6F606F4-519E-4A77-87E1-D5E3C0C534F7}" srcOrd="5" destOrd="0" parTransId="{A29778B7-9B71-4BA4-9181-8C82F2F5C9FF}" sibTransId="{67544A73-B70A-4080-B554-2AFC4CDB2ABF}"/>
    <dgm:cxn modelId="{DCA48585-A45E-4703-923C-075D12D0B2E4}" srcId="{BF6FDDF5-6592-42F1-BCAC-044B7A620FF2}" destId="{DB24760E-D972-4B0D-A449-A327F425C80C}" srcOrd="1" destOrd="0" parTransId="{9981A3EC-5F77-4A49-814F-9D5FC869A0EB}" sibTransId="{8F5BC205-0EDE-4892-AD06-4E3D5EE464DC}"/>
    <dgm:cxn modelId="{79D4119D-E272-4D03-82D3-94411D6833B7}" type="presOf" srcId="{BF6FDDF5-6592-42F1-BCAC-044B7A620FF2}" destId="{C11BDAD9-45B7-40CD-89BA-9A4CEC2EAC41}" srcOrd="0" destOrd="0" presId="urn:microsoft.com/office/officeart/2005/8/layout/chevron1"/>
    <dgm:cxn modelId="{996DFC9E-815A-4D5C-BA2C-92857E7AA324}" type="presOf" srcId="{C6F606F4-519E-4A77-87E1-D5E3C0C534F7}" destId="{56F33B27-FF49-4E23-95A5-BE1E994F6F65}" srcOrd="0" destOrd="0" presId="urn:microsoft.com/office/officeart/2005/8/layout/chevron1"/>
    <dgm:cxn modelId="{DA14CFB1-87BD-49BB-96B1-D4E5326C8E0B}" type="presOf" srcId="{1E8533CB-4276-4F0C-A1A5-7860590FC92C}" destId="{D66DB8D0-7C61-4B78-A14F-3925586D8949}" srcOrd="0" destOrd="0" presId="urn:microsoft.com/office/officeart/2005/8/layout/chevron1"/>
    <dgm:cxn modelId="{BD42F5C9-05D0-43DB-9D88-995DCDF990D2}" type="presOf" srcId="{977DC15A-78A8-4132-958F-AFB40FBB2221}" destId="{86D4ABDC-FFDF-47F1-93AE-B99FE41F65C7}" srcOrd="0" destOrd="0" presId="urn:microsoft.com/office/officeart/2005/8/layout/chevron1"/>
    <dgm:cxn modelId="{DC06E2D4-C99E-4051-86E3-061B47F4DC22}" srcId="{BF6FDDF5-6592-42F1-BCAC-044B7A620FF2}" destId="{977DC15A-78A8-4132-958F-AFB40FBB2221}" srcOrd="3" destOrd="0" parTransId="{18A8CBAA-F572-4EBA-8192-4EC1F32D0002}" sibTransId="{BFD05B8D-E383-4862-AF49-63AE3BDA5421}"/>
    <dgm:cxn modelId="{833AF0EB-EF80-4166-A0A0-93D00FCB81DF}" srcId="{BF6FDDF5-6592-42F1-BCAC-044B7A620FF2}" destId="{8E695529-BEF2-40C5-B51C-BCDCC52BFB48}" srcOrd="0" destOrd="0" parTransId="{30E4F483-2B10-4268-BA2C-83B2ACFDC0EF}" sibTransId="{B2DF27D1-21DF-4DD7-B7E2-BCD75161CE8E}"/>
    <dgm:cxn modelId="{104D0DEF-DF72-4F92-993E-02ABE6F1F34B}" srcId="{BF6FDDF5-6592-42F1-BCAC-044B7A620FF2}" destId="{1E8533CB-4276-4F0C-A1A5-7860590FC92C}" srcOrd="2" destOrd="0" parTransId="{4CAE1501-E643-43E8-9B81-2FBEC99DD2B9}" sibTransId="{EB9B0914-7658-4B1D-A6AD-17DB1033B4E1}"/>
    <dgm:cxn modelId="{FC4E4391-69EF-4571-A099-F7862244E863}" type="presParOf" srcId="{C11BDAD9-45B7-40CD-89BA-9A4CEC2EAC41}" destId="{389557EE-2ED8-4E48-86C3-49663E03BD9E}" srcOrd="0" destOrd="0" presId="urn:microsoft.com/office/officeart/2005/8/layout/chevron1"/>
    <dgm:cxn modelId="{7E45C682-9AD8-4F86-B1C2-FDB43CA97DDF}" type="presParOf" srcId="{C11BDAD9-45B7-40CD-89BA-9A4CEC2EAC41}" destId="{FBE263A0-30FD-41EA-AB97-9B0BD5EC903D}" srcOrd="1" destOrd="0" presId="urn:microsoft.com/office/officeart/2005/8/layout/chevron1"/>
    <dgm:cxn modelId="{495E9B41-2911-4D72-986A-07D639B7ACBF}" type="presParOf" srcId="{C11BDAD9-45B7-40CD-89BA-9A4CEC2EAC41}" destId="{357605CC-6597-4A87-AA7F-14067DBF7DE8}" srcOrd="2" destOrd="0" presId="urn:microsoft.com/office/officeart/2005/8/layout/chevron1"/>
    <dgm:cxn modelId="{E0019C3B-6F5E-48AC-80E6-3E690D69C6F4}" type="presParOf" srcId="{C11BDAD9-45B7-40CD-89BA-9A4CEC2EAC41}" destId="{3123A0C5-0D87-4D79-8964-E7D69182A838}" srcOrd="3" destOrd="0" presId="urn:microsoft.com/office/officeart/2005/8/layout/chevron1"/>
    <dgm:cxn modelId="{6C366EFC-F90E-448F-A277-E885EFBF3AC0}" type="presParOf" srcId="{C11BDAD9-45B7-40CD-89BA-9A4CEC2EAC41}" destId="{D66DB8D0-7C61-4B78-A14F-3925586D8949}" srcOrd="4" destOrd="0" presId="urn:microsoft.com/office/officeart/2005/8/layout/chevron1"/>
    <dgm:cxn modelId="{B8987FE6-EEEE-4297-900F-5645128848B2}" type="presParOf" srcId="{C11BDAD9-45B7-40CD-89BA-9A4CEC2EAC41}" destId="{275D90AA-8419-43CC-A150-7A474945FB8E}" srcOrd="5" destOrd="0" presId="urn:microsoft.com/office/officeart/2005/8/layout/chevron1"/>
    <dgm:cxn modelId="{811A6E81-4409-4F2D-9C8B-97595A101296}" type="presParOf" srcId="{C11BDAD9-45B7-40CD-89BA-9A4CEC2EAC41}" destId="{86D4ABDC-FFDF-47F1-93AE-B99FE41F65C7}" srcOrd="6" destOrd="0" presId="urn:microsoft.com/office/officeart/2005/8/layout/chevron1"/>
    <dgm:cxn modelId="{AC2BFE82-B436-43A9-BB9A-8C0239729404}" type="presParOf" srcId="{C11BDAD9-45B7-40CD-89BA-9A4CEC2EAC41}" destId="{B133C216-028B-4906-9DE6-F9B536E408EF}" srcOrd="7" destOrd="0" presId="urn:microsoft.com/office/officeart/2005/8/layout/chevron1"/>
    <dgm:cxn modelId="{A220A9A8-9E40-4A7E-8C44-6D23AE2EA5FF}" type="presParOf" srcId="{C11BDAD9-45B7-40CD-89BA-9A4CEC2EAC41}" destId="{7A1D1F3C-72D0-40FD-8ACC-907E39EC8EC7}" srcOrd="8" destOrd="0" presId="urn:microsoft.com/office/officeart/2005/8/layout/chevron1"/>
    <dgm:cxn modelId="{5C6AED92-859C-4871-939E-A72CC31CBF09}" type="presParOf" srcId="{C11BDAD9-45B7-40CD-89BA-9A4CEC2EAC41}" destId="{50AC9D97-8AF5-4AC3-BEB9-AB0BF501EA58}" srcOrd="9" destOrd="0" presId="urn:microsoft.com/office/officeart/2005/8/layout/chevron1"/>
    <dgm:cxn modelId="{80381215-FC0F-4D3B-8741-9FE25CF7835E}" type="presParOf" srcId="{C11BDAD9-45B7-40CD-89BA-9A4CEC2EAC41}" destId="{56F33B27-FF49-4E23-95A5-BE1E994F6F65}" srcOrd="10" destOrd="0" presId="urn:microsoft.com/office/officeart/2005/8/layout/chevron1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F6FDDF5-6592-42F1-BCAC-044B7A620FF2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8E695529-BEF2-40C5-B51C-BCDCC52BFB48}">
      <dgm:prSet phldrT="[Text]"/>
      <dgm:spPr>
        <a:solidFill>
          <a:srgbClr val="2D3E50"/>
        </a:solidFill>
        <a:ln>
          <a:noFill/>
        </a:ln>
      </dgm:spPr>
      <dgm:t>
        <a:bodyPr/>
        <a:lstStyle/>
        <a:p>
          <a:r>
            <a: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1980</a:t>
          </a:r>
        </a:p>
      </dgm:t>
    </dgm:pt>
    <dgm:pt modelId="{30E4F483-2B10-4268-BA2C-83B2ACFDC0EF}" type="parTrans" cxnId="{833AF0EB-EF80-4166-A0A0-93D00FCB81DF}">
      <dgm:prSet/>
      <dgm:spPr/>
      <dgm:t>
        <a:bodyPr/>
        <a:lstStyle/>
        <a:p>
          <a:endParaRPr 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B2DF27D1-21DF-4DD7-B7E2-BCD75161CE8E}" type="sibTrans" cxnId="{833AF0EB-EF80-4166-A0A0-93D00FCB81DF}">
      <dgm:prSet/>
      <dgm:spPr/>
      <dgm:t>
        <a:bodyPr/>
        <a:lstStyle/>
        <a:p>
          <a:endParaRPr 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977DC15A-78A8-4132-958F-AFB40FBB2221}">
      <dgm:prSet phldrT="[Text]"/>
      <dgm:spPr>
        <a:solidFill>
          <a:srgbClr val="00B050"/>
        </a:solidFill>
        <a:ln>
          <a:noFill/>
        </a:ln>
      </dgm:spPr>
      <dgm:t>
        <a:bodyPr/>
        <a:lstStyle/>
        <a:p>
          <a:r>
            <a: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….</a:t>
          </a:r>
        </a:p>
      </dgm:t>
    </dgm:pt>
    <dgm:pt modelId="{18A8CBAA-F572-4EBA-8192-4EC1F32D0002}" type="parTrans" cxnId="{DC06E2D4-C99E-4051-86E3-061B47F4DC22}">
      <dgm:prSet/>
      <dgm:spPr/>
      <dgm:t>
        <a:bodyPr/>
        <a:lstStyle/>
        <a:p>
          <a:endParaRPr 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BFD05B8D-E383-4862-AF49-63AE3BDA5421}" type="sibTrans" cxnId="{DC06E2D4-C99E-4051-86E3-061B47F4DC22}">
      <dgm:prSet/>
      <dgm:spPr/>
      <dgm:t>
        <a:bodyPr/>
        <a:lstStyle/>
        <a:p>
          <a:endParaRPr 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78A74D14-9C83-4C72-994B-D2072D0493C9}">
      <dgm:prSet phldrT="[Text]"/>
      <dgm:spPr>
        <a:solidFill>
          <a:srgbClr val="FF0000"/>
        </a:solidFill>
        <a:ln>
          <a:noFill/>
        </a:ln>
      </dgm:spPr>
      <dgm:t>
        <a:bodyPr/>
        <a:lstStyle/>
        <a:p>
          <a:r>
            <a: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….</a:t>
          </a:r>
        </a:p>
      </dgm:t>
    </dgm:pt>
    <dgm:pt modelId="{D7C0C584-49A6-4349-AF08-821E395466C9}" type="parTrans" cxnId="{864D3719-4E59-4E60-B198-13968A528F70}">
      <dgm:prSet/>
      <dgm:spPr/>
      <dgm:t>
        <a:bodyPr/>
        <a:lstStyle/>
        <a:p>
          <a:endParaRPr 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36198628-C291-4453-8D94-E4CDE1CE5525}" type="sibTrans" cxnId="{864D3719-4E59-4E60-B198-13968A528F70}">
      <dgm:prSet/>
      <dgm:spPr/>
      <dgm:t>
        <a:bodyPr/>
        <a:lstStyle/>
        <a:p>
          <a:endParaRPr 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C6F606F4-519E-4A77-87E1-D5E3C0C534F7}">
      <dgm:prSet phldrT="[Text]"/>
      <dgm:spPr>
        <a:solidFill>
          <a:schemeClr val="bg1"/>
        </a:solidFill>
        <a:ln>
          <a:noFill/>
        </a:ln>
      </dgm:spPr>
      <dgm:t>
        <a:bodyPr/>
        <a:lstStyle/>
        <a:p>
          <a:endParaRPr lang="en-US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A29778B7-9B71-4BA4-9181-8C82F2F5C9FF}" type="parTrans" cxnId="{BBECD878-BCC9-4668-B6AF-2B75EEDB1AFA}">
      <dgm:prSet/>
      <dgm:spPr/>
      <dgm:t>
        <a:bodyPr/>
        <a:lstStyle/>
        <a:p>
          <a:endParaRPr 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67544A73-B70A-4080-B554-2AFC4CDB2ABF}" type="sibTrans" cxnId="{BBECD878-BCC9-4668-B6AF-2B75EEDB1AFA}">
      <dgm:prSet/>
      <dgm:spPr/>
      <dgm:t>
        <a:bodyPr/>
        <a:lstStyle/>
        <a:p>
          <a:endParaRPr 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DB24760E-D972-4B0D-A449-A327F425C80C}">
      <dgm:prSet phldrT="[Text]"/>
      <dgm:spPr>
        <a:solidFill>
          <a:srgbClr val="7030A0"/>
        </a:solidFill>
        <a:ln>
          <a:noFill/>
        </a:ln>
      </dgm:spPr>
      <dgm:t>
        <a:bodyPr/>
        <a:lstStyle/>
        <a:p>
          <a:r>
            <a: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….</a:t>
          </a:r>
        </a:p>
      </dgm:t>
    </dgm:pt>
    <dgm:pt modelId="{8F5BC205-0EDE-4892-AD06-4E3D5EE464DC}" type="sibTrans" cxnId="{DCA48585-A45E-4703-923C-075D12D0B2E4}">
      <dgm:prSet/>
      <dgm:spPr/>
      <dgm:t>
        <a:bodyPr/>
        <a:lstStyle/>
        <a:p>
          <a:endParaRPr 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9981A3EC-5F77-4A49-814F-9D5FC869A0EB}" type="parTrans" cxnId="{DCA48585-A45E-4703-923C-075D12D0B2E4}">
      <dgm:prSet/>
      <dgm:spPr/>
      <dgm:t>
        <a:bodyPr/>
        <a:lstStyle/>
        <a:p>
          <a:endParaRPr 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1E8533CB-4276-4F0C-A1A5-7860590FC92C}">
      <dgm:prSet phldrT="[Text]"/>
      <dgm:spPr>
        <a:solidFill>
          <a:srgbClr val="0070C0"/>
        </a:solidFill>
        <a:ln>
          <a:noFill/>
        </a:ln>
      </dgm:spPr>
      <dgm:t>
        <a:bodyPr/>
        <a:lstStyle/>
        <a:p>
          <a:r>
            <a: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2009</a:t>
          </a:r>
        </a:p>
      </dgm:t>
    </dgm:pt>
    <dgm:pt modelId="{EB9B0914-7658-4B1D-A6AD-17DB1033B4E1}" type="sibTrans" cxnId="{104D0DEF-DF72-4F92-993E-02ABE6F1F34B}">
      <dgm:prSet/>
      <dgm:spPr/>
      <dgm:t>
        <a:bodyPr/>
        <a:lstStyle/>
        <a:p>
          <a:endParaRPr 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4CAE1501-E643-43E8-9B81-2FBEC99DD2B9}" type="parTrans" cxnId="{104D0DEF-DF72-4F92-993E-02ABE6F1F34B}">
      <dgm:prSet/>
      <dgm:spPr/>
      <dgm:t>
        <a:bodyPr/>
        <a:lstStyle/>
        <a:p>
          <a:endParaRPr 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C11BDAD9-45B7-40CD-89BA-9A4CEC2EAC41}" type="pres">
      <dgm:prSet presAssocID="{BF6FDDF5-6592-42F1-BCAC-044B7A620FF2}" presName="Name0" presStyleCnt="0">
        <dgm:presLayoutVars>
          <dgm:dir/>
          <dgm:animLvl val="lvl"/>
          <dgm:resizeHandles val="exact"/>
        </dgm:presLayoutVars>
      </dgm:prSet>
      <dgm:spPr/>
    </dgm:pt>
    <dgm:pt modelId="{389557EE-2ED8-4E48-86C3-49663E03BD9E}" type="pres">
      <dgm:prSet presAssocID="{8E695529-BEF2-40C5-B51C-BCDCC52BFB48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</dgm:pt>
    <dgm:pt modelId="{FBE263A0-30FD-41EA-AB97-9B0BD5EC903D}" type="pres">
      <dgm:prSet presAssocID="{B2DF27D1-21DF-4DD7-B7E2-BCD75161CE8E}" presName="parTxOnlySpace" presStyleCnt="0"/>
      <dgm:spPr/>
    </dgm:pt>
    <dgm:pt modelId="{357605CC-6597-4A87-AA7F-14067DBF7DE8}" type="pres">
      <dgm:prSet presAssocID="{DB24760E-D972-4B0D-A449-A327F425C80C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</dgm:pt>
    <dgm:pt modelId="{3123A0C5-0D87-4D79-8964-E7D69182A838}" type="pres">
      <dgm:prSet presAssocID="{8F5BC205-0EDE-4892-AD06-4E3D5EE464DC}" presName="parTxOnlySpace" presStyleCnt="0"/>
      <dgm:spPr/>
    </dgm:pt>
    <dgm:pt modelId="{D66DB8D0-7C61-4B78-A14F-3925586D8949}" type="pres">
      <dgm:prSet presAssocID="{1E8533CB-4276-4F0C-A1A5-7860590FC92C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</dgm:pt>
    <dgm:pt modelId="{275D90AA-8419-43CC-A150-7A474945FB8E}" type="pres">
      <dgm:prSet presAssocID="{EB9B0914-7658-4B1D-A6AD-17DB1033B4E1}" presName="parTxOnlySpace" presStyleCnt="0"/>
      <dgm:spPr/>
    </dgm:pt>
    <dgm:pt modelId="{86D4ABDC-FFDF-47F1-93AE-B99FE41F65C7}" type="pres">
      <dgm:prSet presAssocID="{977DC15A-78A8-4132-958F-AFB40FBB2221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</dgm:pt>
    <dgm:pt modelId="{B133C216-028B-4906-9DE6-F9B536E408EF}" type="pres">
      <dgm:prSet presAssocID="{BFD05B8D-E383-4862-AF49-63AE3BDA5421}" presName="parTxOnlySpace" presStyleCnt="0"/>
      <dgm:spPr/>
    </dgm:pt>
    <dgm:pt modelId="{7A1D1F3C-72D0-40FD-8ACC-907E39EC8EC7}" type="pres">
      <dgm:prSet presAssocID="{78A74D14-9C83-4C72-994B-D2072D0493C9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</dgm:pt>
    <dgm:pt modelId="{50AC9D97-8AF5-4AC3-BEB9-AB0BF501EA58}" type="pres">
      <dgm:prSet presAssocID="{36198628-C291-4453-8D94-E4CDE1CE5525}" presName="parTxOnlySpace" presStyleCnt="0"/>
      <dgm:spPr/>
    </dgm:pt>
    <dgm:pt modelId="{56F33B27-FF49-4E23-95A5-BE1E994F6F65}" type="pres">
      <dgm:prSet presAssocID="{C6F606F4-519E-4A77-87E1-D5E3C0C534F7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</dgm:pt>
  </dgm:ptLst>
  <dgm:cxnLst>
    <dgm:cxn modelId="{864D3719-4E59-4E60-B198-13968A528F70}" srcId="{BF6FDDF5-6592-42F1-BCAC-044B7A620FF2}" destId="{78A74D14-9C83-4C72-994B-D2072D0493C9}" srcOrd="4" destOrd="0" parTransId="{D7C0C584-49A6-4349-AF08-821E395466C9}" sibTransId="{36198628-C291-4453-8D94-E4CDE1CE5525}"/>
    <dgm:cxn modelId="{DE7AFB40-E300-43CA-B93B-BF7AC7C66A6C}" type="presOf" srcId="{8E695529-BEF2-40C5-B51C-BCDCC52BFB48}" destId="{389557EE-2ED8-4E48-86C3-49663E03BD9E}" srcOrd="0" destOrd="0" presId="urn:microsoft.com/office/officeart/2005/8/layout/chevron1"/>
    <dgm:cxn modelId="{065C3F46-6D1B-495E-904A-127E9BB8A6FD}" type="presOf" srcId="{DB24760E-D972-4B0D-A449-A327F425C80C}" destId="{357605CC-6597-4A87-AA7F-14067DBF7DE8}" srcOrd="0" destOrd="0" presId="urn:microsoft.com/office/officeart/2005/8/layout/chevron1"/>
    <dgm:cxn modelId="{11B72A50-016F-4789-BEB8-C26655DCB909}" type="presOf" srcId="{78A74D14-9C83-4C72-994B-D2072D0493C9}" destId="{7A1D1F3C-72D0-40FD-8ACC-907E39EC8EC7}" srcOrd="0" destOrd="0" presId="urn:microsoft.com/office/officeart/2005/8/layout/chevron1"/>
    <dgm:cxn modelId="{BBECD878-BCC9-4668-B6AF-2B75EEDB1AFA}" srcId="{BF6FDDF5-6592-42F1-BCAC-044B7A620FF2}" destId="{C6F606F4-519E-4A77-87E1-D5E3C0C534F7}" srcOrd="5" destOrd="0" parTransId="{A29778B7-9B71-4BA4-9181-8C82F2F5C9FF}" sibTransId="{67544A73-B70A-4080-B554-2AFC4CDB2ABF}"/>
    <dgm:cxn modelId="{DCA48585-A45E-4703-923C-075D12D0B2E4}" srcId="{BF6FDDF5-6592-42F1-BCAC-044B7A620FF2}" destId="{DB24760E-D972-4B0D-A449-A327F425C80C}" srcOrd="1" destOrd="0" parTransId="{9981A3EC-5F77-4A49-814F-9D5FC869A0EB}" sibTransId="{8F5BC205-0EDE-4892-AD06-4E3D5EE464DC}"/>
    <dgm:cxn modelId="{79D4119D-E272-4D03-82D3-94411D6833B7}" type="presOf" srcId="{BF6FDDF5-6592-42F1-BCAC-044B7A620FF2}" destId="{C11BDAD9-45B7-40CD-89BA-9A4CEC2EAC41}" srcOrd="0" destOrd="0" presId="urn:microsoft.com/office/officeart/2005/8/layout/chevron1"/>
    <dgm:cxn modelId="{996DFC9E-815A-4D5C-BA2C-92857E7AA324}" type="presOf" srcId="{C6F606F4-519E-4A77-87E1-D5E3C0C534F7}" destId="{56F33B27-FF49-4E23-95A5-BE1E994F6F65}" srcOrd="0" destOrd="0" presId="urn:microsoft.com/office/officeart/2005/8/layout/chevron1"/>
    <dgm:cxn modelId="{DA14CFB1-87BD-49BB-96B1-D4E5326C8E0B}" type="presOf" srcId="{1E8533CB-4276-4F0C-A1A5-7860590FC92C}" destId="{D66DB8D0-7C61-4B78-A14F-3925586D8949}" srcOrd="0" destOrd="0" presId="urn:microsoft.com/office/officeart/2005/8/layout/chevron1"/>
    <dgm:cxn modelId="{BD42F5C9-05D0-43DB-9D88-995DCDF990D2}" type="presOf" srcId="{977DC15A-78A8-4132-958F-AFB40FBB2221}" destId="{86D4ABDC-FFDF-47F1-93AE-B99FE41F65C7}" srcOrd="0" destOrd="0" presId="urn:microsoft.com/office/officeart/2005/8/layout/chevron1"/>
    <dgm:cxn modelId="{DC06E2D4-C99E-4051-86E3-061B47F4DC22}" srcId="{BF6FDDF5-6592-42F1-BCAC-044B7A620FF2}" destId="{977DC15A-78A8-4132-958F-AFB40FBB2221}" srcOrd="3" destOrd="0" parTransId="{18A8CBAA-F572-4EBA-8192-4EC1F32D0002}" sibTransId="{BFD05B8D-E383-4862-AF49-63AE3BDA5421}"/>
    <dgm:cxn modelId="{833AF0EB-EF80-4166-A0A0-93D00FCB81DF}" srcId="{BF6FDDF5-6592-42F1-BCAC-044B7A620FF2}" destId="{8E695529-BEF2-40C5-B51C-BCDCC52BFB48}" srcOrd="0" destOrd="0" parTransId="{30E4F483-2B10-4268-BA2C-83B2ACFDC0EF}" sibTransId="{B2DF27D1-21DF-4DD7-B7E2-BCD75161CE8E}"/>
    <dgm:cxn modelId="{104D0DEF-DF72-4F92-993E-02ABE6F1F34B}" srcId="{BF6FDDF5-6592-42F1-BCAC-044B7A620FF2}" destId="{1E8533CB-4276-4F0C-A1A5-7860590FC92C}" srcOrd="2" destOrd="0" parTransId="{4CAE1501-E643-43E8-9B81-2FBEC99DD2B9}" sibTransId="{EB9B0914-7658-4B1D-A6AD-17DB1033B4E1}"/>
    <dgm:cxn modelId="{FC4E4391-69EF-4571-A099-F7862244E863}" type="presParOf" srcId="{C11BDAD9-45B7-40CD-89BA-9A4CEC2EAC41}" destId="{389557EE-2ED8-4E48-86C3-49663E03BD9E}" srcOrd="0" destOrd="0" presId="urn:microsoft.com/office/officeart/2005/8/layout/chevron1"/>
    <dgm:cxn modelId="{7E45C682-9AD8-4F86-B1C2-FDB43CA97DDF}" type="presParOf" srcId="{C11BDAD9-45B7-40CD-89BA-9A4CEC2EAC41}" destId="{FBE263A0-30FD-41EA-AB97-9B0BD5EC903D}" srcOrd="1" destOrd="0" presId="urn:microsoft.com/office/officeart/2005/8/layout/chevron1"/>
    <dgm:cxn modelId="{495E9B41-2911-4D72-986A-07D639B7ACBF}" type="presParOf" srcId="{C11BDAD9-45B7-40CD-89BA-9A4CEC2EAC41}" destId="{357605CC-6597-4A87-AA7F-14067DBF7DE8}" srcOrd="2" destOrd="0" presId="urn:microsoft.com/office/officeart/2005/8/layout/chevron1"/>
    <dgm:cxn modelId="{E0019C3B-6F5E-48AC-80E6-3E690D69C6F4}" type="presParOf" srcId="{C11BDAD9-45B7-40CD-89BA-9A4CEC2EAC41}" destId="{3123A0C5-0D87-4D79-8964-E7D69182A838}" srcOrd="3" destOrd="0" presId="urn:microsoft.com/office/officeart/2005/8/layout/chevron1"/>
    <dgm:cxn modelId="{6C366EFC-F90E-448F-A277-E885EFBF3AC0}" type="presParOf" srcId="{C11BDAD9-45B7-40CD-89BA-9A4CEC2EAC41}" destId="{D66DB8D0-7C61-4B78-A14F-3925586D8949}" srcOrd="4" destOrd="0" presId="urn:microsoft.com/office/officeart/2005/8/layout/chevron1"/>
    <dgm:cxn modelId="{B8987FE6-EEEE-4297-900F-5645128848B2}" type="presParOf" srcId="{C11BDAD9-45B7-40CD-89BA-9A4CEC2EAC41}" destId="{275D90AA-8419-43CC-A150-7A474945FB8E}" srcOrd="5" destOrd="0" presId="urn:microsoft.com/office/officeart/2005/8/layout/chevron1"/>
    <dgm:cxn modelId="{811A6E81-4409-4F2D-9C8B-97595A101296}" type="presParOf" srcId="{C11BDAD9-45B7-40CD-89BA-9A4CEC2EAC41}" destId="{86D4ABDC-FFDF-47F1-93AE-B99FE41F65C7}" srcOrd="6" destOrd="0" presId="urn:microsoft.com/office/officeart/2005/8/layout/chevron1"/>
    <dgm:cxn modelId="{AC2BFE82-B436-43A9-BB9A-8C0239729404}" type="presParOf" srcId="{C11BDAD9-45B7-40CD-89BA-9A4CEC2EAC41}" destId="{B133C216-028B-4906-9DE6-F9B536E408EF}" srcOrd="7" destOrd="0" presId="urn:microsoft.com/office/officeart/2005/8/layout/chevron1"/>
    <dgm:cxn modelId="{A220A9A8-9E40-4A7E-8C44-6D23AE2EA5FF}" type="presParOf" srcId="{C11BDAD9-45B7-40CD-89BA-9A4CEC2EAC41}" destId="{7A1D1F3C-72D0-40FD-8ACC-907E39EC8EC7}" srcOrd="8" destOrd="0" presId="urn:microsoft.com/office/officeart/2005/8/layout/chevron1"/>
    <dgm:cxn modelId="{5C6AED92-859C-4871-939E-A72CC31CBF09}" type="presParOf" srcId="{C11BDAD9-45B7-40CD-89BA-9A4CEC2EAC41}" destId="{50AC9D97-8AF5-4AC3-BEB9-AB0BF501EA58}" srcOrd="9" destOrd="0" presId="urn:microsoft.com/office/officeart/2005/8/layout/chevron1"/>
    <dgm:cxn modelId="{80381215-FC0F-4D3B-8741-9FE25CF7835E}" type="presParOf" srcId="{C11BDAD9-45B7-40CD-89BA-9A4CEC2EAC41}" destId="{56F33B27-FF49-4E23-95A5-BE1E994F6F65}" srcOrd="10" destOrd="0" presId="urn:microsoft.com/office/officeart/2005/8/layout/chevron1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F6FDDF5-6592-42F1-BCAC-044B7A620FF2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8E695529-BEF2-40C5-B51C-BCDCC52BFB48}">
      <dgm:prSet phldrT="[Text]"/>
      <dgm:spPr>
        <a:solidFill>
          <a:srgbClr val="2D3E50"/>
        </a:solidFill>
        <a:ln>
          <a:noFill/>
        </a:ln>
      </dgm:spPr>
      <dgm:t>
        <a:bodyPr/>
        <a:lstStyle/>
        <a:p>
          <a:r>
            <a: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1980</a:t>
          </a:r>
        </a:p>
      </dgm:t>
    </dgm:pt>
    <dgm:pt modelId="{30E4F483-2B10-4268-BA2C-83B2ACFDC0EF}" type="parTrans" cxnId="{833AF0EB-EF80-4166-A0A0-93D00FCB81DF}">
      <dgm:prSet/>
      <dgm:spPr/>
      <dgm:t>
        <a:bodyPr/>
        <a:lstStyle/>
        <a:p>
          <a:endParaRPr 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B2DF27D1-21DF-4DD7-B7E2-BCD75161CE8E}" type="sibTrans" cxnId="{833AF0EB-EF80-4166-A0A0-93D00FCB81DF}">
      <dgm:prSet/>
      <dgm:spPr/>
      <dgm:t>
        <a:bodyPr/>
        <a:lstStyle/>
        <a:p>
          <a:endParaRPr 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977DC15A-78A8-4132-958F-AFB40FBB2221}">
      <dgm:prSet phldrT="[Text]"/>
      <dgm:spPr>
        <a:solidFill>
          <a:srgbClr val="00B050"/>
        </a:solidFill>
        <a:ln>
          <a:noFill/>
        </a:ln>
      </dgm:spPr>
      <dgm:t>
        <a:bodyPr/>
        <a:lstStyle/>
        <a:p>
          <a:r>
            <a: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….</a:t>
          </a:r>
        </a:p>
      </dgm:t>
    </dgm:pt>
    <dgm:pt modelId="{18A8CBAA-F572-4EBA-8192-4EC1F32D0002}" type="parTrans" cxnId="{DC06E2D4-C99E-4051-86E3-061B47F4DC22}">
      <dgm:prSet/>
      <dgm:spPr/>
      <dgm:t>
        <a:bodyPr/>
        <a:lstStyle/>
        <a:p>
          <a:endParaRPr 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BFD05B8D-E383-4862-AF49-63AE3BDA5421}" type="sibTrans" cxnId="{DC06E2D4-C99E-4051-86E3-061B47F4DC22}">
      <dgm:prSet/>
      <dgm:spPr/>
      <dgm:t>
        <a:bodyPr/>
        <a:lstStyle/>
        <a:p>
          <a:endParaRPr 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78A74D14-9C83-4C72-994B-D2072D0493C9}">
      <dgm:prSet phldrT="[Text]"/>
      <dgm:spPr>
        <a:solidFill>
          <a:srgbClr val="FF0000"/>
        </a:solidFill>
        <a:ln>
          <a:noFill/>
        </a:ln>
      </dgm:spPr>
      <dgm:t>
        <a:bodyPr/>
        <a:lstStyle/>
        <a:p>
          <a:r>
            <a: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….</a:t>
          </a:r>
        </a:p>
      </dgm:t>
    </dgm:pt>
    <dgm:pt modelId="{D7C0C584-49A6-4349-AF08-821E395466C9}" type="parTrans" cxnId="{864D3719-4E59-4E60-B198-13968A528F70}">
      <dgm:prSet/>
      <dgm:spPr/>
      <dgm:t>
        <a:bodyPr/>
        <a:lstStyle/>
        <a:p>
          <a:endParaRPr 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36198628-C291-4453-8D94-E4CDE1CE5525}" type="sibTrans" cxnId="{864D3719-4E59-4E60-B198-13968A528F70}">
      <dgm:prSet/>
      <dgm:spPr/>
      <dgm:t>
        <a:bodyPr/>
        <a:lstStyle/>
        <a:p>
          <a:endParaRPr 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C6F606F4-519E-4A77-87E1-D5E3C0C534F7}">
      <dgm:prSet phldrT="[Text]"/>
      <dgm:spPr>
        <a:solidFill>
          <a:schemeClr val="bg1"/>
        </a:solidFill>
        <a:ln>
          <a:noFill/>
        </a:ln>
      </dgm:spPr>
      <dgm:t>
        <a:bodyPr/>
        <a:lstStyle/>
        <a:p>
          <a:endParaRPr lang="en-US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A29778B7-9B71-4BA4-9181-8C82F2F5C9FF}" type="parTrans" cxnId="{BBECD878-BCC9-4668-B6AF-2B75EEDB1AFA}">
      <dgm:prSet/>
      <dgm:spPr/>
      <dgm:t>
        <a:bodyPr/>
        <a:lstStyle/>
        <a:p>
          <a:endParaRPr 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67544A73-B70A-4080-B554-2AFC4CDB2ABF}" type="sibTrans" cxnId="{BBECD878-BCC9-4668-B6AF-2B75EEDB1AFA}">
      <dgm:prSet/>
      <dgm:spPr/>
      <dgm:t>
        <a:bodyPr/>
        <a:lstStyle/>
        <a:p>
          <a:endParaRPr 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DB24760E-D972-4B0D-A449-A327F425C80C}">
      <dgm:prSet phldrT="[Text]"/>
      <dgm:spPr>
        <a:solidFill>
          <a:srgbClr val="7030A0"/>
        </a:solidFill>
        <a:ln>
          <a:noFill/>
        </a:ln>
      </dgm:spPr>
      <dgm:t>
        <a:bodyPr/>
        <a:lstStyle/>
        <a:p>
          <a:r>
            <a: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….</a:t>
          </a:r>
        </a:p>
      </dgm:t>
    </dgm:pt>
    <dgm:pt modelId="{8F5BC205-0EDE-4892-AD06-4E3D5EE464DC}" type="sibTrans" cxnId="{DCA48585-A45E-4703-923C-075D12D0B2E4}">
      <dgm:prSet/>
      <dgm:spPr/>
      <dgm:t>
        <a:bodyPr/>
        <a:lstStyle/>
        <a:p>
          <a:endParaRPr 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9981A3EC-5F77-4A49-814F-9D5FC869A0EB}" type="parTrans" cxnId="{DCA48585-A45E-4703-923C-075D12D0B2E4}">
      <dgm:prSet/>
      <dgm:spPr/>
      <dgm:t>
        <a:bodyPr/>
        <a:lstStyle/>
        <a:p>
          <a:endParaRPr 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1E8533CB-4276-4F0C-A1A5-7860590FC92C}">
      <dgm:prSet phldrT="[Text]"/>
      <dgm:spPr>
        <a:solidFill>
          <a:srgbClr val="0070C0"/>
        </a:solidFill>
        <a:ln>
          <a:noFill/>
        </a:ln>
      </dgm:spPr>
      <dgm:t>
        <a:bodyPr/>
        <a:lstStyle/>
        <a:p>
          <a:r>
            <a: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2009</a:t>
          </a:r>
        </a:p>
      </dgm:t>
    </dgm:pt>
    <dgm:pt modelId="{EB9B0914-7658-4B1D-A6AD-17DB1033B4E1}" type="sibTrans" cxnId="{104D0DEF-DF72-4F92-993E-02ABE6F1F34B}">
      <dgm:prSet/>
      <dgm:spPr/>
      <dgm:t>
        <a:bodyPr/>
        <a:lstStyle/>
        <a:p>
          <a:endParaRPr 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4CAE1501-E643-43E8-9B81-2FBEC99DD2B9}" type="parTrans" cxnId="{104D0DEF-DF72-4F92-993E-02ABE6F1F34B}">
      <dgm:prSet/>
      <dgm:spPr/>
      <dgm:t>
        <a:bodyPr/>
        <a:lstStyle/>
        <a:p>
          <a:endParaRPr 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C11BDAD9-45B7-40CD-89BA-9A4CEC2EAC41}" type="pres">
      <dgm:prSet presAssocID="{BF6FDDF5-6592-42F1-BCAC-044B7A620FF2}" presName="Name0" presStyleCnt="0">
        <dgm:presLayoutVars>
          <dgm:dir/>
          <dgm:animLvl val="lvl"/>
          <dgm:resizeHandles val="exact"/>
        </dgm:presLayoutVars>
      </dgm:prSet>
      <dgm:spPr/>
    </dgm:pt>
    <dgm:pt modelId="{389557EE-2ED8-4E48-86C3-49663E03BD9E}" type="pres">
      <dgm:prSet presAssocID="{8E695529-BEF2-40C5-B51C-BCDCC52BFB48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</dgm:pt>
    <dgm:pt modelId="{FBE263A0-30FD-41EA-AB97-9B0BD5EC903D}" type="pres">
      <dgm:prSet presAssocID="{B2DF27D1-21DF-4DD7-B7E2-BCD75161CE8E}" presName="parTxOnlySpace" presStyleCnt="0"/>
      <dgm:spPr/>
    </dgm:pt>
    <dgm:pt modelId="{357605CC-6597-4A87-AA7F-14067DBF7DE8}" type="pres">
      <dgm:prSet presAssocID="{DB24760E-D972-4B0D-A449-A327F425C80C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</dgm:pt>
    <dgm:pt modelId="{3123A0C5-0D87-4D79-8964-E7D69182A838}" type="pres">
      <dgm:prSet presAssocID="{8F5BC205-0EDE-4892-AD06-4E3D5EE464DC}" presName="parTxOnlySpace" presStyleCnt="0"/>
      <dgm:spPr/>
    </dgm:pt>
    <dgm:pt modelId="{D66DB8D0-7C61-4B78-A14F-3925586D8949}" type="pres">
      <dgm:prSet presAssocID="{1E8533CB-4276-4F0C-A1A5-7860590FC92C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</dgm:pt>
    <dgm:pt modelId="{275D90AA-8419-43CC-A150-7A474945FB8E}" type="pres">
      <dgm:prSet presAssocID="{EB9B0914-7658-4B1D-A6AD-17DB1033B4E1}" presName="parTxOnlySpace" presStyleCnt="0"/>
      <dgm:spPr/>
    </dgm:pt>
    <dgm:pt modelId="{86D4ABDC-FFDF-47F1-93AE-B99FE41F65C7}" type="pres">
      <dgm:prSet presAssocID="{977DC15A-78A8-4132-958F-AFB40FBB2221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</dgm:pt>
    <dgm:pt modelId="{B133C216-028B-4906-9DE6-F9B536E408EF}" type="pres">
      <dgm:prSet presAssocID="{BFD05B8D-E383-4862-AF49-63AE3BDA5421}" presName="parTxOnlySpace" presStyleCnt="0"/>
      <dgm:spPr/>
    </dgm:pt>
    <dgm:pt modelId="{7A1D1F3C-72D0-40FD-8ACC-907E39EC8EC7}" type="pres">
      <dgm:prSet presAssocID="{78A74D14-9C83-4C72-994B-D2072D0493C9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</dgm:pt>
    <dgm:pt modelId="{50AC9D97-8AF5-4AC3-BEB9-AB0BF501EA58}" type="pres">
      <dgm:prSet presAssocID="{36198628-C291-4453-8D94-E4CDE1CE5525}" presName="parTxOnlySpace" presStyleCnt="0"/>
      <dgm:spPr/>
    </dgm:pt>
    <dgm:pt modelId="{56F33B27-FF49-4E23-95A5-BE1E994F6F65}" type="pres">
      <dgm:prSet presAssocID="{C6F606F4-519E-4A77-87E1-D5E3C0C534F7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</dgm:pt>
  </dgm:ptLst>
  <dgm:cxnLst>
    <dgm:cxn modelId="{864D3719-4E59-4E60-B198-13968A528F70}" srcId="{BF6FDDF5-6592-42F1-BCAC-044B7A620FF2}" destId="{78A74D14-9C83-4C72-994B-D2072D0493C9}" srcOrd="4" destOrd="0" parTransId="{D7C0C584-49A6-4349-AF08-821E395466C9}" sibTransId="{36198628-C291-4453-8D94-E4CDE1CE5525}"/>
    <dgm:cxn modelId="{DE7AFB40-E300-43CA-B93B-BF7AC7C66A6C}" type="presOf" srcId="{8E695529-BEF2-40C5-B51C-BCDCC52BFB48}" destId="{389557EE-2ED8-4E48-86C3-49663E03BD9E}" srcOrd="0" destOrd="0" presId="urn:microsoft.com/office/officeart/2005/8/layout/chevron1"/>
    <dgm:cxn modelId="{065C3F46-6D1B-495E-904A-127E9BB8A6FD}" type="presOf" srcId="{DB24760E-D972-4B0D-A449-A327F425C80C}" destId="{357605CC-6597-4A87-AA7F-14067DBF7DE8}" srcOrd="0" destOrd="0" presId="urn:microsoft.com/office/officeart/2005/8/layout/chevron1"/>
    <dgm:cxn modelId="{11B72A50-016F-4789-BEB8-C26655DCB909}" type="presOf" srcId="{78A74D14-9C83-4C72-994B-D2072D0493C9}" destId="{7A1D1F3C-72D0-40FD-8ACC-907E39EC8EC7}" srcOrd="0" destOrd="0" presId="urn:microsoft.com/office/officeart/2005/8/layout/chevron1"/>
    <dgm:cxn modelId="{BBECD878-BCC9-4668-B6AF-2B75EEDB1AFA}" srcId="{BF6FDDF5-6592-42F1-BCAC-044B7A620FF2}" destId="{C6F606F4-519E-4A77-87E1-D5E3C0C534F7}" srcOrd="5" destOrd="0" parTransId="{A29778B7-9B71-4BA4-9181-8C82F2F5C9FF}" sibTransId="{67544A73-B70A-4080-B554-2AFC4CDB2ABF}"/>
    <dgm:cxn modelId="{DCA48585-A45E-4703-923C-075D12D0B2E4}" srcId="{BF6FDDF5-6592-42F1-BCAC-044B7A620FF2}" destId="{DB24760E-D972-4B0D-A449-A327F425C80C}" srcOrd="1" destOrd="0" parTransId="{9981A3EC-5F77-4A49-814F-9D5FC869A0EB}" sibTransId="{8F5BC205-0EDE-4892-AD06-4E3D5EE464DC}"/>
    <dgm:cxn modelId="{79D4119D-E272-4D03-82D3-94411D6833B7}" type="presOf" srcId="{BF6FDDF5-6592-42F1-BCAC-044B7A620FF2}" destId="{C11BDAD9-45B7-40CD-89BA-9A4CEC2EAC41}" srcOrd="0" destOrd="0" presId="urn:microsoft.com/office/officeart/2005/8/layout/chevron1"/>
    <dgm:cxn modelId="{996DFC9E-815A-4D5C-BA2C-92857E7AA324}" type="presOf" srcId="{C6F606F4-519E-4A77-87E1-D5E3C0C534F7}" destId="{56F33B27-FF49-4E23-95A5-BE1E994F6F65}" srcOrd="0" destOrd="0" presId="urn:microsoft.com/office/officeart/2005/8/layout/chevron1"/>
    <dgm:cxn modelId="{DA14CFB1-87BD-49BB-96B1-D4E5326C8E0B}" type="presOf" srcId="{1E8533CB-4276-4F0C-A1A5-7860590FC92C}" destId="{D66DB8D0-7C61-4B78-A14F-3925586D8949}" srcOrd="0" destOrd="0" presId="urn:microsoft.com/office/officeart/2005/8/layout/chevron1"/>
    <dgm:cxn modelId="{BD42F5C9-05D0-43DB-9D88-995DCDF990D2}" type="presOf" srcId="{977DC15A-78A8-4132-958F-AFB40FBB2221}" destId="{86D4ABDC-FFDF-47F1-93AE-B99FE41F65C7}" srcOrd="0" destOrd="0" presId="urn:microsoft.com/office/officeart/2005/8/layout/chevron1"/>
    <dgm:cxn modelId="{DC06E2D4-C99E-4051-86E3-061B47F4DC22}" srcId="{BF6FDDF5-6592-42F1-BCAC-044B7A620FF2}" destId="{977DC15A-78A8-4132-958F-AFB40FBB2221}" srcOrd="3" destOrd="0" parTransId="{18A8CBAA-F572-4EBA-8192-4EC1F32D0002}" sibTransId="{BFD05B8D-E383-4862-AF49-63AE3BDA5421}"/>
    <dgm:cxn modelId="{833AF0EB-EF80-4166-A0A0-93D00FCB81DF}" srcId="{BF6FDDF5-6592-42F1-BCAC-044B7A620FF2}" destId="{8E695529-BEF2-40C5-B51C-BCDCC52BFB48}" srcOrd="0" destOrd="0" parTransId="{30E4F483-2B10-4268-BA2C-83B2ACFDC0EF}" sibTransId="{B2DF27D1-21DF-4DD7-B7E2-BCD75161CE8E}"/>
    <dgm:cxn modelId="{104D0DEF-DF72-4F92-993E-02ABE6F1F34B}" srcId="{BF6FDDF5-6592-42F1-BCAC-044B7A620FF2}" destId="{1E8533CB-4276-4F0C-A1A5-7860590FC92C}" srcOrd="2" destOrd="0" parTransId="{4CAE1501-E643-43E8-9B81-2FBEC99DD2B9}" sibTransId="{EB9B0914-7658-4B1D-A6AD-17DB1033B4E1}"/>
    <dgm:cxn modelId="{FC4E4391-69EF-4571-A099-F7862244E863}" type="presParOf" srcId="{C11BDAD9-45B7-40CD-89BA-9A4CEC2EAC41}" destId="{389557EE-2ED8-4E48-86C3-49663E03BD9E}" srcOrd="0" destOrd="0" presId="urn:microsoft.com/office/officeart/2005/8/layout/chevron1"/>
    <dgm:cxn modelId="{7E45C682-9AD8-4F86-B1C2-FDB43CA97DDF}" type="presParOf" srcId="{C11BDAD9-45B7-40CD-89BA-9A4CEC2EAC41}" destId="{FBE263A0-30FD-41EA-AB97-9B0BD5EC903D}" srcOrd="1" destOrd="0" presId="urn:microsoft.com/office/officeart/2005/8/layout/chevron1"/>
    <dgm:cxn modelId="{495E9B41-2911-4D72-986A-07D639B7ACBF}" type="presParOf" srcId="{C11BDAD9-45B7-40CD-89BA-9A4CEC2EAC41}" destId="{357605CC-6597-4A87-AA7F-14067DBF7DE8}" srcOrd="2" destOrd="0" presId="urn:microsoft.com/office/officeart/2005/8/layout/chevron1"/>
    <dgm:cxn modelId="{E0019C3B-6F5E-48AC-80E6-3E690D69C6F4}" type="presParOf" srcId="{C11BDAD9-45B7-40CD-89BA-9A4CEC2EAC41}" destId="{3123A0C5-0D87-4D79-8964-E7D69182A838}" srcOrd="3" destOrd="0" presId="urn:microsoft.com/office/officeart/2005/8/layout/chevron1"/>
    <dgm:cxn modelId="{6C366EFC-F90E-448F-A277-E885EFBF3AC0}" type="presParOf" srcId="{C11BDAD9-45B7-40CD-89BA-9A4CEC2EAC41}" destId="{D66DB8D0-7C61-4B78-A14F-3925586D8949}" srcOrd="4" destOrd="0" presId="urn:microsoft.com/office/officeart/2005/8/layout/chevron1"/>
    <dgm:cxn modelId="{B8987FE6-EEEE-4297-900F-5645128848B2}" type="presParOf" srcId="{C11BDAD9-45B7-40CD-89BA-9A4CEC2EAC41}" destId="{275D90AA-8419-43CC-A150-7A474945FB8E}" srcOrd="5" destOrd="0" presId="urn:microsoft.com/office/officeart/2005/8/layout/chevron1"/>
    <dgm:cxn modelId="{811A6E81-4409-4F2D-9C8B-97595A101296}" type="presParOf" srcId="{C11BDAD9-45B7-40CD-89BA-9A4CEC2EAC41}" destId="{86D4ABDC-FFDF-47F1-93AE-B99FE41F65C7}" srcOrd="6" destOrd="0" presId="urn:microsoft.com/office/officeart/2005/8/layout/chevron1"/>
    <dgm:cxn modelId="{AC2BFE82-B436-43A9-BB9A-8C0239729404}" type="presParOf" srcId="{C11BDAD9-45B7-40CD-89BA-9A4CEC2EAC41}" destId="{B133C216-028B-4906-9DE6-F9B536E408EF}" srcOrd="7" destOrd="0" presId="urn:microsoft.com/office/officeart/2005/8/layout/chevron1"/>
    <dgm:cxn modelId="{A220A9A8-9E40-4A7E-8C44-6D23AE2EA5FF}" type="presParOf" srcId="{C11BDAD9-45B7-40CD-89BA-9A4CEC2EAC41}" destId="{7A1D1F3C-72D0-40FD-8ACC-907E39EC8EC7}" srcOrd="8" destOrd="0" presId="urn:microsoft.com/office/officeart/2005/8/layout/chevron1"/>
    <dgm:cxn modelId="{5C6AED92-859C-4871-939E-A72CC31CBF09}" type="presParOf" srcId="{C11BDAD9-45B7-40CD-89BA-9A4CEC2EAC41}" destId="{50AC9D97-8AF5-4AC3-BEB9-AB0BF501EA58}" srcOrd="9" destOrd="0" presId="urn:microsoft.com/office/officeart/2005/8/layout/chevron1"/>
    <dgm:cxn modelId="{80381215-FC0F-4D3B-8741-9FE25CF7835E}" type="presParOf" srcId="{C11BDAD9-45B7-40CD-89BA-9A4CEC2EAC41}" destId="{56F33B27-FF49-4E23-95A5-BE1E994F6F65}" srcOrd="10" destOrd="0" presId="urn:microsoft.com/office/officeart/2005/8/layout/chevron1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F6FDDF5-6592-42F1-BCAC-044B7A620FF2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8E695529-BEF2-40C5-B51C-BCDCC52BFB48}">
      <dgm:prSet phldrT="[Text]"/>
      <dgm:spPr>
        <a:solidFill>
          <a:srgbClr val="2D3E50"/>
        </a:solidFill>
        <a:ln>
          <a:noFill/>
        </a:ln>
      </dgm:spPr>
      <dgm:t>
        <a:bodyPr/>
        <a:lstStyle/>
        <a:p>
          <a:r>
            <a: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1980</a:t>
          </a:r>
        </a:p>
      </dgm:t>
    </dgm:pt>
    <dgm:pt modelId="{30E4F483-2B10-4268-BA2C-83B2ACFDC0EF}" type="parTrans" cxnId="{833AF0EB-EF80-4166-A0A0-93D00FCB81DF}">
      <dgm:prSet/>
      <dgm:spPr/>
      <dgm:t>
        <a:bodyPr/>
        <a:lstStyle/>
        <a:p>
          <a:endParaRPr 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B2DF27D1-21DF-4DD7-B7E2-BCD75161CE8E}" type="sibTrans" cxnId="{833AF0EB-EF80-4166-A0A0-93D00FCB81DF}">
      <dgm:prSet/>
      <dgm:spPr/>
      <dgm:t>
        <a:bodyPr/>
        <a:lstStyle/>
        <a:p>
          <a:endParaRPr 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977DC15A-78A8-4132-958F-AFB40FBB2221}">
      <dgm:prSet phldrT="[Text]"/>
      <dgm:spPr>
        <a:solidFill>
          <a:srgbClr val="00B050"/>
        </a:solidFill>
        <a:ln>
          <a:noFill/>
        </a:ln>
      </dgm:spPr>
      <dgm:t>
        <a:bodyPr/>
        <a:lstStyle/>
        <a:p>
          <a:r>
            <a: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….</a:t>
          </a:r>
        </a:p>
      </dgm:t>
    </dgm:pt>
    <dgm:pt modelId="{18A8CBAA-F572-4EBA-8192-4EC1F32D0002}" type="parTrans" cxnId="{DC06E2D4-C99E-4051-86E3-061B47F4DC22}">
      <dgm:prSet/>
      <dgm:spPr/>
      <dgm:t>
        <a:bodyPr/>
        <a:lstStyle/>
        <a:p>
          <a:endParaRPr 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BFD05B8D-E383-4862-AF49-63AE3BDA5421}" type="sibTrans" cxnId="{DC06E2D4-C99E-4051-86E3-061B47F4DC22}">
      <dgm:prSet/>
      <dgm:spPr/>
      <dgm:t>
        <a:bodyPr/>
        <a:lstStyle/>
        <a:p>
          <a:endParaRPr 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78A74D14-9C83-4C72-994B-D2072D0493C9}">
      <dgm:prSet phldrT="[Text]"/>
      <dgm:spPr>
        <a:solidFill>
          <a:srgbClr val="FF0000"/>
        </a:solidFill>
        <a:ln>
          <a:noFill/>
        </a:ln>
      </dgm:spPr>
      <dgm:t>
        <a:bodyPr/>
        <a:lstStyle/>
        <a:p>
          <a:r>
            <a: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….</a:t>
          </a:r>
        </a:p>
      </dgm:t>
    </dgm:pt>
    <dgm:pt modelId="{D7C0C584-49A6-4349-AF08-821E395466C9}" type="parTrans" cxnId="{864D3719-4E59-4E60-B198-13968A528F70}">
      <dgm:prSet/>
      <dgm:spPr/>
      <dgm:t>
        <a:bodyPr/>
        <a:lstStyle/>
        <a:p>
          <a:endParaRPr 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36198628-C291-4453-8D94-E4CDE1CE5525}" type="sibTrans" cxnId="{864D3719-4E59-4E60-B198-13968A528F70}">
      <dgm:prSet/>
      <dgm:spPr/>
      <dgm:t>
        <a:bodyPr/>
        <a:lstStyle/>
        <a:p>
          <a:endParaRPr 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C6F606F4-519E-4A77-87E1-D5E3C0C534F7}">
      <dgm:prSet phldrT="[Text]"/>
      <dgm:spPr>
        <a:solidFill>
          <a:srgbClr val="FFC000"/>
        </a:solidFill>
        <a:ln>
          <a:noFill/>
        </a:ln>
      </dgm:spPr>
      <dgm:t>
        <a:bodyPr/>
        <a:lstStyle/>
        <a:p>
          <a:r>
            <a: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2022</a:t>
          </a:r>
        </a:p>
      </dgm:t>
    </dgm:pt>
    <dgm:pt modelId="{A29778B7-9B71-4BA4-9181-8C82F2F5C9FF}" type="parTrans" cxnId="{BBECD878-BCC9-4668-B6AF-2B75EEDB1AFA}">
      <dgm:prSet/>
      <dgm:spPr/>
      <dgm:t>
        <a:bodyPr/>
        <a:lstStyle/>
        <a:p>
          <a:endParaRPr 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67544A73-B70A-4080-B554-2AFC4CDB2ABF}" type="sibTrans" cxnId="{BBECD878-BCC9-4668-B6AF-2B75EEDB1AFA}">
      <dgm:prSet/>
      <dgm:spPr/>
      <dgm:t>
        <a:bodyPr/>
        <a:lstStyle/>
        <a:p>
          <a:endParaRPr 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DB24760E-D972-4B0D-A449-A327F425C80C}">
      <dgm:prSet phldrT="[Text]"/>
      <dgm:spPr>
        <a:solidFill>
          <a:srgbClr val="7030A0"/>
        </a:solidFill>
        <a:ln>
          <a:noFill/>
        </a:ln>
      </dgm:spPr>
      <dgm:t>
        <a:bodyPr/>
        <a:lstStyle/>
        <a:p>
          <a:r>
            <a: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….</a:t>
          </a:r>
        </a:p>
      </dgm:t>
    </dgm:pt>
    <dgm:pt modelId="{8F5BC205-0EDE-4892-AD06-4E3D5EE464DC}" type="sibTrans" cxnId="{DCA48585-A45E-4703-923C-075D12D0B2E4}">
      <dgm:prSet/>
      <dgm:spPr/>
      <dgm:t>
        <a:bodyPr/>
        <a:lstStyle/>
        <a:p>
          <a:endParaRPr 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9981A3EC-5F77-4A49-814F-9D5FC869A0EB}" type="parTrans" cxnId="{DCA48585-A45E-4703-923C-075D12D0B2E4}">
      <dgm:prSet/>
      <dgm:spPr/>
      <dgm:t>
        <a:bodyPr/>
        <a:lstStyle/>
        <a:p>
          <a:endParaRPr 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1E8533CB-4276-4F0C-A1A5-7860590FC92C}">
      <dgm:prSet phldrT="[Text]"/>
      <dgm:spPr>
        <a:solidFill>
          <a:srgbClr val="0070C0"/>
        </a:solidFill>
        <a:ln>
          <a:noFill/>
        </a:ln>
      </dgm:spPr>
      <dgm:t>
        <a:bodyPr/>
        <a:lstStyle/>
        <a:p>
          <a:r>
            <a: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2009</a:t>
          </a:r>
        </a:p>
      </dgm:t>
    </dgm:pt>
    <dgm:pt modelId="{EB9B0914-7658-4B1D-A6AD-17DB1033B4E1}" type="sibTrans" cxnId="{104D0DEF-DF72-4F92-993E-02ABE6F1F34B}">
      <dgm:prSet/>
      <dgm:spPr/>
      <dgm:t>
        <a:bodyPr/>
        <a:lstStyle/>
        <a:p>
          <a:endParaRPr 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4CAE1501-E643-43E8-9B81-2FBEC99DD2B9}" type="parTrans" cxnId="{104D0DEF-DF72-4F92-993E-02ABE6F1F34B}">
      <dgm:prSet/>
      <dgm:spPr/>
      <dgm:t>
        <a:bodyPr/>
        <a:lstStyle/>
        <a:p>
          <a:endParaRPr 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C11BDAD9-45B7-40CD-89BA-9A4CEC2EAC41}" type="pres">
      <dgm:prSet presAssocID="{BF6FDDF5-6592-42F1-BCAC-044B7A620FF2}" presName="Name0" presStyleCnt="0">
        <dgm:presLayoutVars>
          <dgm:dir/>
          <dgm:animLvl val="lvl"/>
          <dgm:resizeHandles val="exact"/>
        </dgm:presLayoutVars>
      </dgm:prSet>
      <dgm:spPr/>
    </dgm:pt>
    <dgm:pt modelId="{389557EE-2ED8-4E48-86C3-49663E03BD9E}" type="pres">
      <dgm:prSet presAssocID="{8E695529-BEF2-40C5-B51C-BCDCC52BFB48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</dgm:pt>
    <dgm:pt modelId="{FBE263A0-30FD-41EA-AB97-9B0BD5EC903D}" type="pres">
      <dgm:prSet presAssocID="{B2DF27D1-21DF-4DD7-B7E2-BCD75161CE8E}" presName="parTxOnlySpace" presStyleCnt="0"/>
      <dgm:spPr/>
    </dgm:pt>
    <dgm:pt modelId="{357605CC-6597-4A87-AA7F-14067DBF7DE8}" type="pres">
      <dgm:prSet presAssocID="{DB24760E-D972-4B0D-A449-A327F425C80C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</dgm:pt>
    <dgm:pt modelId="{3123A0C5-0D87-4D79-8964-E7D69182A838}" type="pres">
      <dgm:prSet presAssocID="{8F5BC205-0EDE-4892-AD06-4E3D5EE464DC}" presName="parTxOnlySpace" presStyleCnt="0"/>
      <dgm:spPr/>
    </dgm:pt>
    <dgm:pt modelId="{D66DB8D0-7C61-4B78-A14F-3925586D8949}" type="pres">
      <dgm:prSet presAssocID="{1E8533CB-4276-4F0C-A1A5-7860590FC92C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</dgm:pt>
    <dgm:pt modelId="{275D90AA-8419-43CC-A150-7A474945FB8E}" type="pres">
      <dgm:prSet presAssocID="{EB9B0914-7658-4B1D-A6AD-17DB1033B4E1}" presName="parTxOnlySpace" presStyleCnt="0"/>
      <dgm:spPr/>
    </dgm:pt>
    <dgm:pt modelId="{86D4ABDC-FFDF-47F1-93AE-B99FE41F65C7}" type="pres">
      <dgm:prSet presAssocID="{977DC15A-78A8-4132-958F-AFB40FBB2221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</dgm:pt>
    <dgm:pt modelId="{B133C216-028B-4906-9DE6-F9B536E408EF}" type="pres">
      <dgm:prSet presAssocID="{BFD05B8D-E383-4862-AF49-63AE3BDA5421}" presName="parTxOnlySpace" presStyleCnt="0"/>
      <dgm:spPr/>
    </dgm:pt>
    <dgm:pt modelId="{7A1D1F3C-72D0-40FD-8ACC-907E39EC8EC7}" type="pres">
      <dgm:prSet presAssocID="{78A74D14-9C83-4C72-994B-D2072D0493C9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</dgm:pt>
    <dgm:pt modelId="{50AC9D97-8AF5-4AC3-BEB9-AB0BF501EA58}" type="pres">
      <dgm:prSet presAssocID="{36198628-C291-4453-8D94-E4CDE1CE5525}" presName="parTxOnlySpace" presStyleCnt="0"/>
      <dgm:spPr/>
    </dgm:pt>
    <dgm:pt modelId="{56F33B27-FF49-4E23-95A5-BE1E994F6F65}" type="pres">
      <dgm:prSet presAssocID="{C6F606F4-519E-4A77-87E1-D5E3C0C534F7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</dgm:pt>
  </dgm:ptLst>
  <dgm:cxnLst>
    <dgm:cxn modelId="{864D3719-4E59-4E60-B198-13968A528F70}" srcId="{BF6FDDF5-6592-42F1-BCAC-044B7A620FF2}" destId="{78A74D14-9C83-4C72-994B-D2072D0493C9}" srcOrd="4" destOrd="0" parTransId="{D7C0C584-49A6-4349-AF08-821E395466C9}" sibTransId="{36198628-C291-4453-8D94-E4CDE1CE5525}"/>
    <dgm:cxn modelId="{DE7AFB40-E300-43CA-B93B-BF7AC7C66A6C}" type="presOf" srcId="{8E695529-BEF2-40C5-B51C-BCDCC52BFB48}" destId="{389557EE-2ED8-4E48-86C3-49663E03BD9E}" srcOrd="0" destOrd="0" presId="urn:microsoft.com/office/officeart/2005/8/layout/chevron1"/>
    <dgm:cxn modelId="{065C3F46-6D1B-495E-904A-127E9BB8A6FD}" type="presOf" srcId="{DB24760E-D972-4B0D-A449-A327F425C80C}" destId="{357605CC-6597-4A87-AA7F-14067DBF7DE8}" srcOrd="0" destOrd="0" presId="urn:microsoft.com/office/officeart/2005/8/layout/chevron1"/>
    <dgm:cxn modelId="{11B72A50-016F-4789-BEB8-C26655DCB909}" type="presOf" srcId="{78A74D14-9C83-4C72-994B-D2072D0493C9}" destId="{7A1D1F3C-72D0-40FD-8ACC-907E39EC8EC7}" srcOrd="0" destOrd="0" presId="urn:microsoft.com/office/officeart/2005/8/layout/chevron1"/>
    <dgm:cxn modelId="{BBECD878-BCC9-4668-B6AF-2B75EEDB1AFA}" srcId="{BF6FDDF5-6592-42F1-BCAC-044B7A620FF2}" destId="{C6F606F4-519E-4A77-87E1-D5E3C0C534F7}" srcOrd="5" destOrd="0" parTransId="{A29778B7-9B71-4BA4-9181-8C82F2F5C9FF}" sibTransId="{67544A73-B70A-4080-B554-2AFC4CDB2ABF}"/>
    <dgm:cxn modelId="{DCA48585-A45E-4703-923C-075D12D0B2E4}" srcId="{BF6FDDF5-6592-42F1-BCAC-044B7A620FF2}" destId="{DB24760E-D972-4B0D-A449-A327F425C80C}" srcOrd="1" destOrd="0" parTransId="{9981A3EC-5F77-4A49-814F-9D5FC869A0EB}" sibTransId="{8F5BC205-0EDE-4892-AD06-4E3D5EE464DC}"/>
    <dgm:cxn modelId="{79D4119D-E272-4D03-82D3-94411D6833B7}" type="presOf" srcId="{BF6FDDF5-6592-42F1-BCAC-044B7A620FF2}" destId="{C11BDAD9-45B7-40CD-89BA-9A4CEC2EAC41}" srcOrd="0" destOrd="0" presId="urn:microsoft.com/office/officeart/2005/8/layout/chevron1"/>
    <dgm:cxn modelId="{996DFC9E-815A-4D5C-BA2C-92857E7AA324}" type="presOf" srcId="{C6F606F4-519E-4A77-87E1-D5E3C0C534F7}" destId="{56F33B27-FF49-4E23-95A5-BE1E994F6F65}" srcOrd="0" destOrd="0" presId="urn:microsoft.com/office/officeart/2005/8/layout/chevron1"/>
    <dgm:cxn modelId="{DA14CFB1-87BD-49BB-96B1-D4E5326C8E0B}" type="presOf" srcId="{1E8533CB-4276-4F0C-A1A5-7860590FC92C}" destId="{D66DB8D0-7C61-4B78-A14F-3925586D8949}" srcOrd="0" destOrd="0" presId="urn:microsoft.com/office/officeart/2005/8/layout/chevron1"/>
    <dgm:cxn modelId="{BD42F5C9-05D0-43DB-9D88-995DCDF990D2}" type="presOf" srcId="{977DC15A-78A8-4132-958F-AFB40FBB2221}" destId="{86D4ABDC-FFDF-47F1-93AE-B99FE41F65C7}" srcOrd="0" destOrd="0" presId="urn:microsoft.com/office/officeart/2005/8/layout/chevron1"/>
    <dgm:cxn modelId="{DC06E2D4-C99E-4051-86E3-061B47F4DC22}" srcId="{BF6FDDF5-6592-42F1-BCAC-044B7A620FF2}" destId="{977DC15A-78A8-4132-958F-AFB40FBB2221}" srcOrd="3" destOrd="0" parTransId="{18A8CBAA-F572-4EBA-8192-4EC1F32D0002}" sibTransId="{BFD05B8D-E383-4862-AF49-63AE3BDA5421}"/>
    <dgm:cxn modelId="{833AF0EB-EF80-4166-A0A0-93D00FCB81DF}" srcId="{BF6FDDF5-6592-42F1-BCAC-044B7A620FF2}" destId="{8E695529-BEF2-40C5-B51C-BCDCC52BFB48}" srcOrd="0" destOrd="0" parTransId="{30E4F483-2B10-4268-BA2C-83B2ACFDC0EF}" sibTransId="{B2DF27D1-21DF-4DD7-B7E2-BCD75161CE8E}"/>
    <dgm:cxn modelId="{104D0DEF-DF72-4F92-993E-02ABE6F1F34B}" srcId="{BF6FDDF5-6592-42F1-BCAC-044B7A620FF2}" destId="{1E8533CB-4276-4F0C-A1A5-7860590FC92C}" srcOrd="2" destOrd="0" parTransId="{4CAE1501-E643-43E8-9B81-2FBEC99DD2B9}" sibTransId="{EB9B0914-7658-4B1D-A6AD-17DB1033B4E1}"/>
    <dgm:cxn modelId="{FC4E4391-69EF-4571-A099-F7862244E863}" type="presParOf" srcId="{C11BDAD9-45B7-40CD-89BA-9A4CEC2EAC41}" destId="{389557EE-2ED8-4E48-86C3-49663E03BD9E}" srcOrd="0" destOrd="0" presId="urn:microsoft.com/office/officeart/2005/8/layout/chevron1"/>
    <dgm:cxn modelId="{7E45C682-9AD8-4F86-B1C2-FDB43CA97DDF}" type="presParOf" srcId="{C11BDAD9-45B7-40CD-89BA-9A4CEC2EAC41}" destId="{FBE263A0-30FD-41EA-AB97-9B0BD5EC903D}" srcOrd="1" destOrd="0" presId="urn:microsoft.com/office/officeart/2005/8/layout/chevron1"/>
    <dgm:cxn modelId="{495E9B41-2911-4D72-986A-07D639B7ACBF}" type="presParOf" srcId="{C11BDAD9-45B7-40CD-89BA-9A4CEC2EAC41}" destId="{357605CC-6597-4A87-AA7F-14067DBF7DE8}" srcOrd="2" destOrd="0" presId="urn:microsoft.com/office/officeart/2005/8/layout/chevron1"/>
    <dgm:cxn modelId="{E0019C3B-6F5E-48AC-80E6-3E690D69C6F4}" type="presParOf" srcId="{C11BDAD9-45B7-40CD-89BA-9A4CEC2EAC41}" destId="{3123A0C5-0D87-4D79-8964-E7D69182A838}" srcOrd="3" destOrd="0" presId="urn:microsoft.com/office/officeart/2005/8/layout/chevron1"/>
    <dgm:cxn modelId="{6C366EFC-F90E-448F-A277-E885EFBF3AC0}" type="presParOf" srcId="{C11BDAD9-45B7-40CD-89BA-9A4CEC2EAC41}" destId="{D66DB8D0-7C61-4B78-A14F-3925586D8949}" srcOrd="4" destOrd="0" presId="urn:microsoft.com/office/officeart/2005/8/layout/chevron1"/>
    <dgm:cxn modelId="{B8987FE6-EEEE-4297-900F-5645128848B2}" type="presParOf" srcId="{C11BDAD9-45B7-40CD-89BA-9A4CEC2EAC41}" destId="{275D90AA-8419-43CC-A150-7A474945FB8E}" srcOrd="5" destOrd="0" presId="urn:microsoft.com/office/officeart/2005/8/layout/chevron1"/>
    <dgm:cxn modelId="{811A6E81-4409-4F2D-9C8B-97595A101296}" type="presParOf" srcId="{C11BDAD9-45B7-40CD-89BA-9A4CEC2EAC41}" destId="{86D4ABDC-FFDF-47F1-93AE-B99FE41F65C7}" srcOrd="6" destOrd="0" presId="urn:microsoft.com/office/officeart/2005/8/layout/chevron1"/>
    <dgm:cxn modelId="{AC2BFE82-B436-43A9-BB9A-8C0239729404}" type="presParOf" srcId="{C11BDAD9-45B7-40CD-89BA-9A4CEC2EAC41}" destId="{B133C216-028B-4906-9DE6-F9B536E408EF}" srcOrd="7" destOrd="0" presId="urn:microsoft.com/office/officeart/2005/8/layout/chevron1"/>
    <dgm:cxn modelId="{A220A9A8-9E40-4A7E-8C44-6D23AE2EA5FF}" type="presParOf" srcId="{C11BDAD9-45B7-40CD-89BA-9A4CEC2EAC41}" destId="{7A1D1F3C-72D0-40FD-8ACC-907E39EC8EC7}" srcOrd="8" destOrd="0" presId="urn:microsoft.com/office/officeart/2005/8/layout/chevron1"/>
    <dgm:cxn modelId="{5C6AED92-859C-4871-939E-A72CC31CBF09}" type="presParOf" srcId="{C11BDAD9-45B7-40CD-89BA-9A4CEC2EAC41}" destId="{50AC9D97-8AF5-4AC3-BEB9-AB0BF501EA58}" srcOrd="9" destOrd="0" presId="urn:microsoft.com/office/officeart/2005/8/layout/chevron1"/>
    <dgm:cxn modelId="{80381215-FC0F-4D3B-8741-9FE25CF7835E}" type="presParOf" srcId="{C11BDAD9-45B7-40CD-89BA-9A4CEC2EAC41}" destId="{56F33B27-FF49-4E23-95A5-BE1E994F6F65}" srcOrd="10" destOrd="0" presId="urn:microsoft.com/office/officeart/2005/8/layout/chevron1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9557EE-2ED8-4E48-86C3-49663E03BD9E}">
      <dsp:nvSpPr>
        <dsp:cNvPr id="0" name=""/>
        <dsp:cNvSpPr/>
      </dsp:nvSpPr>
      <dsp:spPr>
        <a:xfrm>
          <a:off x="3796" y="86173"/>
          <a:ext cx="1412216" cy="564886"/>
        </a:xfrm>
        <a:prstGeom prst="chevron">
          <a:avLst/>
        </a:prstGeom>
        <a:solidFill>
          <a:srgbClr val="2D3E50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1980</a:t>
          </a:r>
        </a:p>
      </dsp:txBody>
      <dsp:txXfrm>
        <a:off x="286239" y="86173"/>
        <a:ext cx="847330" cy="564886"/>
      </dsp:txXfrm>
    </dsp:sp>
    <dsp:sp modelId="{357605CC-6597-4A87-AA7F-14067DBF7DE8}">
      <dsp:nvSpPr>
        <dsp:cNvPr id="0" name=""/>
        <dsp:cNvSpPr/>
      </dsp:nvSpPr>
      <dsp:spPr>
        <a:xfrm>
          <a:off x="1274790" y="86173"/>
          <a:ext cx="1412216" cy="564886"/>
        </a:xfrm>
        <a:prstGeom prst="chevron">
          <a:avLst/>
        </a:prstGeom>
        <a:solidFill>
          <a:schemeClr val="bg1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1557233" y="86173"/>
        <a:ext cx="847330" cy="564886"/>
      </dsp:txXfrm>
    </dsp:sp>
    <dsp:sp modelId="{D66DB8D0-7C61-4B78-A14F-3925586D8949}">
      <dsp:nvSpPr>
        <dsp:cNvPr id="0" name=""/>
        <dsp:cNvSpPr/>
      </dsp:nvSpPr>
      <dsp:spPr>
        <a:xfrm>
          <a:off x="2545785" y="86173"/>
          <a:ext cx="1412216" cy="564886"/>
        </a:xfrm>
        <a:prstGeom prst="chevron">
          <a:avLst/>
        </a:prstGeom>
        <a:solidFill>
          <a:schemeClr val="bg1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2828228" y="86173"/>
        <a:ext cx="847330" cy="564886"/>
      </dsp:txXfrm>
    </dsp:sp>
    <dsp:sp modelId="{86D4ABDC-FFDF-47F1-93AE-B99FE41F65C7}">
      <dsp:nvSpPr>
        <dsp:cNvPr id="0" name=""/>
        <dsp:cNvSpPr/>
      </dsp:nvSpPr>
      <dsp:spPr>
        <a:xfrm>
          <a:off x="3816779" y="86173"/>
          <a:ext cx="1412216" cy="564886"/>
        </a:xfrm>
        <a:prstGeom prst="chevron">
          <a:avLst/>
        </a:prstGeom>
        <a:solidFill>
          <a:schemeClr val="bg1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4099222" y="86173"/>
        <a:ext cx="847330" cy="564886"/>
      </dsp:txXfrm>
    </dsp:sp>
    <dsp:sp modelId="{7A1D1F3C-72D0-40FD-8ACC-907E39EC8EC7}">
      <dsp:nvSpPr>
        <dsp:cNvPr id="0" name=""/>
        <dsp:cNvSpPr/>
      </dsp:nvSpPr>
      <dsp:spPr>
        <a:xfrm>
          <a:off x="5087774" y="86173"/>
          <a:ext cx="1412216" cy="564886"/>
        </a:xfrm>
        <a:prstGeom prst="chevron">
          <a:avLst/>
        </a:prstGeom>
        <a:solidFill>
          <a:schemeClr val="bg1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5370217" y="86173"/>
        <a:ext cx="847330" cy="564886"/>
      </dsp:txXfrm>
    </dsp:sp>
    <dsp:sp modelId="{56F33B27-FF49-4E23-95A5-BE1E994F6F65}">
      <dsp:nvSpPr>
        <dsp:cNvPr id="0" name=""/>
        <dsp:cNvSpPr/>
      </dsp:nvSpPr>
      <dsp:spPr>
        <a:xfrm>
          <a:off x="6358768" y="86173"/>
          <a:ext cx="1412216" cy="564886"/>
        </a:xfrm>
        <a:prstGeom prst="chevron">
          <a:avLst/>
        </a:prstGeom>
        <a:solidFill>
          <a:schemeClr val="bg1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6641211" y="86173"/>
        <a:ext cx="847330" cy="56488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9557EE-2ED8-4E48-86C3-49663E03BD9E}">
      <dsp:nvSpPr>
        <dsp:cNvPr id="0" name=""/>
        <dsp:cNvSpPr/>
      </dsp:nvSpPr>
      <dsp:spPr>
        <a:xfrm>
          <a:off x="3796" y="86173"/>
          <a:ext cx="1412216" cy="564886"/>
        </a:xfrm>
        <a:prstGeom prst="chevron">
          <a:avLst/>
        </a:prstGeom>
        <a:solidFill>
          <a:srgbClr val="2D3E50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1980</a:t>
          </a:r>
        </a:p>
      </dsp:txBody>
      <dsp:txXfrm>
        <a:off x="286239" y="86173"/>
        <a:ext cx="847330" cy="564886"/>
      </dsp:txXfrm>
    </dsp:sp>
    <dsp:sp modelId="{357605CC-6597-4A87-AA7F-14067DBF7DE8}">
      <dsp:nvSpPr>
        <dsp:cNvPr id="0" name=""/>
        <dsp:cNvSpPr/>
      </dsp:nvSpPr>
      <dsp:spPr>
        <a:xfrm>
          <a:off x="1274790" y="86173"/>
          <a:ext cx="1412216" cy="564886"/>
        </a:xfrm>
        <a:prstGeom prst="chevron">
          <a:avLst/>
        </a:prstGeom>
        <a:solidFill>
          <a:srgbClr val="7030A0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….</a:t>
          </a:r>
        </a:p>
      </dsp:txBody>
      <dsp:txXfrm>
        <a:off x="1557233" y="86173"/>
        <a:ext cx="847330" cy="564886"/>
      </dsp:txXfrm>
    </dsp:sp>
    <dsp:sp modelId="{D66DB8D0-7C61-4B78-A14F-3925586D8949}">
      <dsp:nvSpPr>
        <dsp:cNvPr id="0" name=""/>
        <dsp:cNvSpPr/>
      </dsp:nvSpPr>
      <dsp:spPr>
        <a:xfrm>
          <a:off x="2545785" y="86173"/>
          <a:ext cx="1412216" cy="564886"/>
        </a:xfrm>
        <a:prstGeom prst="chevron">
          <a:avLst/>
        </a:prstGeom>
        <a:solidFill>
          <a:srgbClr val="0070C0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2009</a:t>
          </a:r>
        </a:p>
      </dsp:txBody>
      <dsp:txXfrm>
        <a:off x="2828228" y="86173"/>
        <a:ext cx="847330" cy="564886"/>
      </dsp:txXfrm>
    </dsp:sp>
    <dsp:sp modelId="{86D4ABDC-FFDF-47F1-93AE-B99FE41F65C7}">
      <dsp:nvSpPr>
        <dsp:cNvPr id="0" name=""/>
        <dsp:cNvSpPr/>
      </dsp:nvSpPr>
      <dsp:spPr>
        <a:xfrm>
          <a:off x="3816779" y="86173"/>
          <a:ext cx="1412216" cy="564886"/>
        </a:xfrm>
        <a:prstGeom prst="chevron">
          <a:avLst/>
        </a:prstGeom>
        <a:solidFill>
          <a:schemeClr val="bg1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4099222" y="86173"/>
        <a:ext cx="847330" cy="564886"/>
      </dsp:txXfrm>
    </dsp:sp>
    <dsp:sp modelId="{7A1D1F3C-72D0-40FD-8ACC-907E39EC8EC7}">
      <dsp:nvSpPr>
        <dsp:cNvPr id="0" name=""/>
        <dsp:cNvSpPr/>
      </dsp:nvSpPr>
      <dsp:spPr>
        <a:xfrm>
          <a:off x="5087774" y="86173"/>
          <a:ext cx="1412216" cy="564886"/>
        </a:xfrm>
        <a:prstGeom prst="chevron">
          <a:avLst/>
        </a:prstGeom>
        <a:solidFill>
          <a:schemeClr val="bg1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5370217" y="86173"/>
        <a:ext cx="847330" cy="564886"/>
      </dsp:txXfrm>
    </dsp:sp>
    <dsp:sp modelId="{56F33B27-FF49-4E23-95A5-BE1E994F6F65}">
      <dsp:nvSpPr>
        <dsp:cNvPr id="0" name=""/>
        <dsp:cNvSpPr/>
      </dsp:nvSpPr>
      <dsp:spPr>
        <a:xfrm>
          <a:off x="6358768" y="86173"/>
          <a:ext cx="1412216" cy="564886"/>
        </a:xfrm>
        <a:prstGeom prst="chevron">
          <a:avLst/>
        </a:prstGeom>
        <a:solidFill>
          <a:schemeClr val="bg1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6641211" y="86173"/>
        <a:ext cx="847330" cy="56488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9557EE-2ED8-4E48-86C3-49663E03BD9E}">
      <dsp:nvSpPr>
        <dsp:cNvPr id="0" name=""/>
        <dsp:cNvSpPr/>
      </dsp:nvSpPr>
      <dsp:spPr>
        <a:xfrm>
          <a:off x="3796" y="86173"/>
          <a:ext cx="1412216" cy="564886"/>
        </a:xfrm>
        <a:prstGeom prst="chevron">
          <a:avLst/>
        </a:prstGeom>
        <a:solidFill>
          <a:srgbClr val="2D3E50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1980</a:t>
          </a:r>
        </a:p>
      </dsp:txBody>
      <dsp:txXfrm>
        <a:off x="286239" y="86173"/>
        <a:ext cx="847330" cy="564886"/>
      </dsp:txXfrm>
    </dsp:sp>
    <dsp:sp modelId="{357605CC-6597-4A87-AA7F-14067DBF7DE8}">
      <dsp:nvSpPr>
        <dsp:cNvPr id="0" name=""/>
        <dsp:cNvSpPr/>
      </dsp:nvSpPr>
      <dsp:spPr>
        <a:xfrm>
          <a:off x="1274790" y="86173"/>
          <a:ext cx="1412216" cy="564886"/>
        </a:xfrm>
        <a:prstGeom prst="chevron">
          <a:avLst/>
        </a:prstGeom>
        <a:solidFill>
          <a:srgbClr val="7030A0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….</a:t>
          </a:r>
        </a:p>
      </dsp:txBody>
      <dsp:txXfrm>
        <a:off x="1557233" y="86173"/>
        <a:ext cx="847330" cy="564886"/>
      </dsp:txXfrm>
    </dsp:sp>
    <dsp:sp modelId="{D66DB8D0-7C61-4B78-A14F-3925586D8949}">
      <dsp:nvSpPr>
        <dsp:cNvPr id="0" name=""/>
        <dsp:cNvSpPr/>
      </dsp:nvSpPr>
      <dsp:spPr>
        <a:xfrm>
          <a:off x="2545785" y="86173"/>
          <a:ext cx="1412216" cy="564886"/>
        </a:xfrm>
        <a:prstGeom prst="chevron">
          <a:avLst/>
        </a:prstGeom>
        <a:solidFill>
          <a:srgbClr val="0070C0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2009</a:t>
          </a:r>
        </a:p>
      </dsp:txBody>
      <dsp:txXfrm>
        <a:off x="2828228" y="86173"/>
        <a:ext cx="847330" cy="564886"/>
      </dsp:txXfrm>
    </dsp:sp>
    <dsp:sp modelId="{86D4ABDC-FFDF-47F1-93AE-B99FE41F65C7}">
      <dsp:nvSpPr>
        <dsp:cNvPr id="0" name=""/>
        <dsp:cNvSpPr/>
      </dsp:nvSpPr>
      <dsp:spPr>
        <a:xfrm>
          <a:off x="3816779" y="86173"/>
          <a:ext cx="1412216" cy="564886"/>
        </a:xfrm>
        <a:prstGeom prst="chevron">
          <a:avLst/>
        </a:prstGeom>
        <a:solidFill>
          <a:srgbClr val="00B050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….</a:t>
          </a:r>
        </a:p>
      </dsp:txBody>
      <dsp:txXfrm>
        <a:off x="4099222" y="86173"/>
        <a:ext cx="847330" cy="564886"/>
      </dsp:txXfrm>
    </dsp:sp>
    <dsp:sp modelId="{7A1D1F3C-72D0-40FD-8ACC-907E39EC8EC7}">
      <dsp:nvSpPr>
        <dsp:cNvPr id="0" name=""/>
        <dsp:cNvSpPr/>
      </dsp:nvSpPr>
      <dsp:spPr>
        <a:xfrm>
          <a:off x="5087774" y="86173"/>
          <a:ext cx="1412216" cy="564886"/>
        </a:xfrm>
        <a:prstGeom prst="chevron">
          <a:avLst/>
        </a:prstGeom>
        <a:solidFill>
          <a:srgbClr val="FF0000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….</a:t>
          </a:r>
          <a:endParaRPr lang="en-US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5370217" y="86173"/>
        <a:ext cx="847330" cy="564886"/>
      </dsp:txXfrm>
    </dsp:sp>
    <dsp:sp modelId="{56F33B27-FF49-4E23-95A5-BE1E994F6F65}">
      <dsp:nvSpPr>
        <dsp:cNvPr id="0" name=""/>
        <dsp:cNvSpPr/>
      </dsp:nvSpPr>
      <dsp:spPr>
        <a:xfrm>
          <a:off x="6358768" y="86173"/>
          <a:ext cx="1412216" cy="564886"/>
        </a:xfrm>
        <a:prstGeom prst="chevron">
          <a:avLst/>
        </a:prstGeom>
        <a:solidFill>
          <a:schemeClr val="bg1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6641211" y="86173"/>
        <a:ext cx="847330" cy="56488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9557EE-2ED8-4E48-86C3-49663E03BD9E}">
      <dsp:nvSpPr>
        <dsp:cNvPr id="0" name=""/>
        <dsp:cNvSpPr/>
      </dsp:nvSpPr>
      <dsp:spPr>
        <a:xfrm>
          <a:off x="3796" y="86173"/>
          <a:ext cx="1412216" cy="564886"/>
        </a:xfrm>
        <a:prstGeom prst="chevron">
          <a:avLst/>
        </a:prstGeom>
        <a:solidFill>
          <a:srgbClr val="2D3E50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1980</a:t>
          </a:r>
        </a:p>
      </dsp:txBody>
      <dsp:txXfrm>
        <a:off x="286239" y="86173"/>
        <a:ext cx="847330" cy="564886"/>
      </dsp:txXfrm>
    </dsp:sp>
    <dsp:sp modelId="{357605CC-6597-4A87-AA7F-14067DBF7DE8}">
      <dsp:nvSpPr>
        <dsp:cNvPr id="0" name=""/>
        <dsp:cNvSpPr/>
      </dsp:nvSpPr>
      <dsp:spPr>
        <a:xfrm>
          <a:off x="1274790" y="86173"/>
          <a:ext cx="1412216" cy="564886"/>
        </a:xfrm>
        <a:prstGeom prst="chevron">
          <a:avLst/>
        </a:prstGeom>
        <a:solidFill>
          <a:srgbClr val="7030A0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….</a:t>
          </a:r>
        </a:p>
      </dsp:txBody>
      <dsp:txXfrm>
        <a:off x="1557233" y="86173"/>
        <a:ext cx="847330" cy="564886"/>
      </dsp:txXfrm>
    </dsp:sp>
    <dsp:sp modelId="{D66DB8D0-7C61-4B78-A14F-3925586D8949}">
      <dsp:nvSpPr>
        <dsp:cNvPr id="0" name=""/>
        <dsp:cNvSpPr/>
      </dsp:nvSpPr>
      <dsp:spPr>
        <a:xfrm>
          <a:off x="2545785" y="86173"/>
          <a:ext cx="1412216" cy="564886"/>
        </a:xfrm>
        <a:prstGeom prst="chevron">
          <a:avLst/>
        </a:prstGeom>
        <a:solidFill>
          <a:srgbClr val="0070C0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2009</a:t>
          </a:r>
        </a:p>
      </dsp:txBody>
      <dsp:txXfrm>
        <a:off x="2828228" y="86173"/>
        <a:ext cx="847330" cy="564886"/>
      </dsp:txXfrm>
    </dsp:sp>
    <dsp:sp modelId="{86D4ABDC-FFDF-47F1-93AE-B99FE41F65C7}">
      <dsp:nvSpPr>
        <dsp:cNvPr id="0" name=""/>
        <dsp:cNvSpPr/>
      </dsp:nvSpPr>
      <dsp:spPr>
        <a:xfrm>
          <a:off x="3816779" y="86173"/>
          <a:ext cx="1412216" cy="564886"/>
        </a:xfrm>
        <a:prstGeom prst="chevron">
          <a:avLst/>
        </a:prstGeom>
        <a:solidFill>
          <a:srgbClr val="00B050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….</a:t>
          </a:r>
        </a:p>
      </dsp:txBody>
      <dsp:txXfrm>
        <a:off x="4099222" y="86173"/>
        <a:ext cx="847330" cy="564886"/>
      </dsp:txXfrm>
    </dsp:sp>
    <dsp:sp modelId="{7A1D1F3C-72D0-40FD-8ACC-907E39EC8EC7}">
      <dsp:nvSpPr>
        <dsp:cNvPr id="0" name=""/>
        <dsp:cNvSpPr/>
      </dsp:nvSpPr>
      <dsp:spPr>
        <a:xfrm>
          <a:off x="5087774" y="86173"/>
          <a:ext cx="1412216" cy="564886"/>
        </a:xfrm>
        <a:prstGeom prst="chevron">
          <a:avLst/>
        </a:prstGeom>
        <a:solidFill>
          <a:srgbClr val="FF0000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….</a:t>
          </a:r>
        </a:p>
      </dsp:txBody>
      <dsp:txXfrm>
        <a:off x="5370217" y="86173"/>
        <a:ext cx="847330" cy="564886"/>
      </dsp:txXfrm>
    </dsp:sp>
    <dsp:sp modelId="{56F33B27-FF49-4E23-95A5-BE1E994F6F65}">
      <dsp:nvSpPr>
        <dsp:cNvPr id="0" name=""/>
        <dsp:cNvSpPr/>
      </dsp:nvSpPr>
      <dsp:spPr>
        <a:xfrm>
          <a:off x="6358768" y="86173"/>
          <a:ext cx="1412216" cy="564886"/>
        </a:xfrm>
        <a:prstGeom prst="chevron">
          <a:avLst/>
        </a:prstGeom>
        <a:solidFill>
          <a:schemeClr val="bg1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6641211" y="86173"/>
        <a:ext cx="847330" cy="56488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9557EE-2ED8-4E48-86C3-49663E03BD9E}">
      <dsp:nvSpPr>
        <dsp:cNvPr id="0" name=""/>
        <dsp:cNvSpPr/>
      </dsp:nvSpPr>
      <dsp:spPr>
        <a:xfrm>
          <a:off x="3796" y="86173"/>
          <a:ext cx="1412216" cy="564886"/>
        </a:xfrm>
        <a:prstGeom prst="chevron">
          <a:avLst/>
        </a:prstGeom>
        <a:solidFill>
          <a:srgbClr val="2D3E50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1980</a:t>
          </a:r>
        </a:p>
      </dsp:txBody>
      <dsp:txXfrm>
        <a:off x="286239" y="86173"/>
        <a:ext cx="847330" cy="564886"/>
      </dsp:txXfrm>
    </dsp:sp>
    <dsp:sp modelId="{357605CC-6597-4A87-AA7F-14067DBF7DE8}">
      <dsp:nvSpPr>
        <dsp:cNvPr id="0" name=""/>
        <dsp:cNvSpPr/>
      </dsp:nvSpPr>
      <dsp:spPr>
        <a:xfrm>
          <a:off x="1274790" y="86173"/>
          <a:ext cx="1412216" cy="564886"/>
        </a:xfrm>
        <a:prstGeom prst="chevron">
          <a:avLst/>
        </a:prstGeom>
        <a:solidFill>
          <a:srgbClr val="7030A0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….</a:t>
          </a:r>
        </a:p>
      </dsp:txBody>
      <dsp:txXfrm>
        <a:off x="1557233" y="86173"/>
        <a:ext cx="847330" cy="564886"/>
      </dsp:txXfrm>
    </dsp:sp>
    <dsp:sp modelId="{D66DB8D0-7C61-4B78-A14F-3925586D8949}">
      <dsp:nvSpPr>
        <dsp:cNvPr id="0" name=""/>
        <dsp:cNvSpPr/>
      </dsp:nvSpPr>
      <dsp:spPr>
        <a:xfrm>
          <a:off x="2545785" y="86173"/>
          <a:ext cx="1412216" cy="564886"/>
        </a:xfrm>
        <a:prstGeom prst="chevron">
          <a:avLst/>
        </a:prstGeom>
        <a:solidFill>
          <a:srgbClr val="0070C0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2009</a:t>
          </a:r>
        </a:p>
      </dsp:txBody>
      <dsp:txXfrm>
        <a:off x="2828228" y="86173"/>
        <a:ext cx="847330" cy="564886"/>
      </dsp:txXfrm>
    </dsp:sp>
    <dsp:sp modelId="{86D4ABDC-FFDF-47F1-93AE-B99FE41F65C7}">
      <dsp:nvSpPr>
        <dsp:cNvPr id="0" name=""/>
        <dsp:cNvSpPr/>
      </dsp:nvSpPr>
      <dsp:spPr>
        <a:xfrm>
          <a:off x="3816779" y="86173"/>
          <a:ext cx="1412216" cy="564886"/>
        </a:xfrm>
        <a:prstGeom prst="chevron">
          <a:avLst/>
        </a:prstGeom>
        <a:solidFill>
          <a:srgbClr val="00B050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….</a:t>
          </a:r>
        </a:p>
      </dsp:txBody>
      <dsp:txXfrm>
        <a:off x="4099222" y="86173"/>
        <a:ext cx="847330" cy="564886"/>
      </dsp:txXfrm>
    </dsp:sp>
    <dsp:sp modelId="{7A1D1F3C-72D0-40FD-8ACC-907E39EC8EC7}">
      <dsp:nvSpPr>
        <dsp:cNvPr id="0" name=""/>
        <dsp:cNvSpPr/>
      </dsp:nvSpPr>
      <dsp:spPr>
        <a:xfrm>
          <a:off x="5087774" y="86173"/>
          <a:ext cx="1412216" cy="564886"/>
        </a:xfrm>
        <a:prstGeom prst="chevron">
          <a:avLst/>
        </a:prstGeom>
        <a:solidFill>
          <a:srgbClr val="FF0000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….</a:t>
          </a:r>
        </a:p>
      </dsp:txBody>
      <dsp:txXfrm>
        <a:off x="5370217" y="86173"/>
        <a:ext cx="847330" cy="564886"/>
      </dsp:txXfrm>
    </dsp:sp>
    <dsp:sp modelId="{56F33B27-FF49-4E23-95A5-BE1E994F6F65}">
      <dsp:nvSpPr>
        <dsp:cNvPr id="0" name=""/>
        <dsp:cNvSpPr/>
      </dsp:nvSpPr>
      <dsp:spPr>
        <a:xfrm>
          <a:off x="6358768" y="86173"/>
          <a:ext cx="1412216" cy="564886"/>
        </a:xfrm>
        <a:prstGeom prst="chevron">
          <a:avLst/>
        </a:prstGeom>
        <a:solidFill>
          <a:schemeClr val="bg1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6641211" y="86173"/>
        <a:ext cx="847330" cy="56488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9557EE-2ED8-4E48-86C3-49663E03BD9E}">
      <dsp:nvSpPr>
        <dsp:cNvPr id="0" name=""/>
        <dsp:cNvSpPr/>
      </dsp:nvSpPr>
      <dsp:spPr>
        <a:xfrm>
          <a:off x="3796" y="86173"/>
          <a:ext cx="1412216" cy="564886"/>
        </a:xfrm>
        <a:prstGeom prst="chevron">
          <a:avLst/>
        </a:prstGeom>
        <a:solidFill>
          <a:srgbClr val="2D3E50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1980</a:t>
          </a:r>
        </a:p>
      </dsp:txBody>
      <dsp:txXfrm>
        <a:off x="286239" y="86173"/>
        <a:ext cx="847330" cy="564886"/>
      </dsp:txXfrm>
    </dsp:sp>
    <dsp:sp modelId="{357605CC-6597-4A87-AA7F-14067DBF7DE8}">
      <dsp:nvSpPr>
        <dsp:cNvPr id="0" name=""/>
        <dsp:cNvSpPr/>
      </dsp:nvSpPr>
      <dsp:spPr>
        <a:xfrm>
          <a:off x="1274790" y="86173"/>
          <a:ext cx="1412216" cy="564886"/>
        </a:xfrm>
        <a:prstGeom prst="chevron">
          <a:avLst/>
        </a:prstGeom>
        <a:solidFill>
          <a:srgbClr val="7030A0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….</a:t>
          </a:r>
        </a:p>
      </dsp:txBody>
      <dsp:txXfrm>
        <a:off x="1557233" y="86173"/>
        <a:ext cx="847330" cy="564886"/>
      </dsp:txXfrm>
    </dsp:sp>
    <dsp:sp modelId="{D66DB8D0-7C61-4B78-A14F-3925586D8949}">
      <dsp:nvSpPr>
        <dsp:cNvPr id="0" name=""/>
        <dsp:cNvSpPr/>
      </dsp:nvSpPr>
      <dsp:spPr>
        <a:xfrm>
          <a:off x="2545785" y="86173"/>
          <a:ext cx="1412216" cy="564886"/>
        </a:xfrm>
        <a:prstGeom prst="chevron">
          <a:avLst/>
        </a:prstGeom>
        <a:solidFill>
          <a:srgbClr val="0070C0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2009</a:t>
          </a:r>
        </a:p>
      </dsp:txBody>
      <dsp:txXfrm>
        <a:off x="2828228" y="86173"/>
        <a:ext cx="847330" cy="564886"/>
      </dsp:txXfrm>
    </dsp:sp>
    <dsp:sp modelId="{86D4ABDC-FFDF-47F1-93AE-B99FE41F65C7}">
      <dsp:nvSpPr>
        <dsp:cNvPr id="0" name=""/>
        <dsp:cNvSpPr/>
      </dsp:nvSpPr>
      <dsp:spPr>
        <a:xfrm>
          <a:off x="3816779" y="86173"/>
          <a:ext cx="1412216" cy="564886"/>
        </a:xfrm>
        <a:prstGeom prst="chevron">
          <a:avLst/>
        </a:prstGeom>
        <a:solidFill>
          <a:srgbClr val="00B050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….</a:t>
          </a:r>
        </a:p>
      </dsp:txBody>
      <dsp:txXfrm>
        <a:off x="4099222" y="86173"/>
        <a:ext cx="847330" cy="564886"/>
      </dsp:txXfrm>
    </dsp:sp>
    <dsp:sp modelId="{7A1D1F3C-72D0-40FD-8ACC-907E39EC8EC7}">
      <dsp:nvSpPr>
        <dsp:cNvPr id="0" name=""/>
        <dsp:cNvSpPr/>
      </dsp:nvSpPr>
      <dsp:spPr>
        <a:xfrm>
          <a:off x="5087774" y="86173"/>
          <a:ext cx="1412216" cy="564886"/>
        </a:xfrm>
        <a:prstGeom prst="chevron">
          <a:avLst/>
        </a:prstGeom>
        <a:solidFill>
          <a:srgbClr val="FF0000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….</a:t>
          </a:r>
        </a:p>
      </dsp:txBody>
      <dsp:txXfrm>
        <a:off x="5370217" y="86173"/>
        <a:ext cx="847330" cy="564886"/>
      </dsp:txXfrm>
    </dsp:sp>
    <dsp:sp modelId="{56F33B27-FF49-4E23-95A5-BE1E994F6F65}">
      <dsp:nvSpPr>
        <dsp:cNvPr id="0" name=""/>
        <dsp:cNvSpPr/>
      </dsp:nvSpPr>
      <dsp:spPr>
        <a:xfrm>
          <a:off x="6358768" y="86173"/>
          <a:ext cx="1412216" cy="564886"/>
        </a:xfrm>
        <a:prstGeom prst="chevron">
          <a:avLst/>
        </a:prstGeom>
        <a:solidFill>
          <a:srgbClr val="FFC000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2022</a:t>
          </a:r>
        </a:p>
      </dsp:txBody>
      <dsp:txXfrm>
        <a:off x="6641211" y="86173"/>
        <a:ext cx="847330" cy="5648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2" y="3"/>
            <a:ext cx="3038604" cy="464894"/>
          </a:xfrm>
          <a:prstGeom prst="rect">
            <a:avLst/>
          </a:prstGeom>
        </p:spPr>
        <p:txBody>
          <a:bodyPr vert="horz" lIns="89837" tIns="44918" rIns="89837" bIns="44918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970161" y="3"/>
            <a:ext cx="3038604" cy="464894"/>
          </a:xfrm>
          <a:prstGeom prst="rect">
            <a:avLst/>
          </a:prstGeom>
        </p:spPr>
        <p:txBody>
          <a:bodyPr vert="horz" lIns="89837" tIns="44918" rIns="89837" bIns="44918" rtlCol="0"/>
          <a:lstStyle>
            <a:lvl1pPr algn="r">
              <a:defRPr sz="1200"/>
            </a:lvl1pPr>
          </a:lstStyle>
          <a:p>
            <a:fld id="{A8091FA3-0AB6-4E0C-B8C7-30DE784D5904}" type="datetimeFigureOut">
              <a:rPr lang="fr-FR" smtClean="0"/>
              <a:pPr/>
              <a:t>26/11/2024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2" y="8830015"/>
            <a:ext cx="3038604" cy="464893"/>
          </a:xfrm>
          <a:prstGeom prst="rect">
            <a:avLst/>
          </a:prstGeom>
        </p:spPr>
        <p:txBody>
          <a:bodyPr vert="horz" lIns="89837" tIns="44918" rIns="89837" bIns="44918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970161" y="8830015"/>
            <a:ext cx="3038604" cy="464893"/>
          </a:xfrm>
          <a:prstGeom prst="rect">
            <a:avLst/>
          </a:prstGeom>
        </p:spPr>
        <p:txBody>
          <a:bodyPr vert="horz" lIns="89837" tIns="44918" rIns="89837" bIns="44918" rtlCol="0" anchor="b"/>
          <a:lstStyle>
            <a:lvl1pPr algn="r">
              <a:defRPr sz="1200"/>
            </a:lvl1pPr>
          </a:lstStyle>
          <a:p>
            <a:fld id="{A986A7D7-748E-430C-A1C1-A0AE155F0C3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387645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3037839" cy="464821"/>
          </a:xfrm>
          <a:prstGeom prst="rect">
            <a:avLst/>
          </a:prstGeom>
        </p:spPr>
        <p:txBody>
          <a:bodyPr vert="horz" lIns="89837" tIns="44918" rIns="89837" bIns="44918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970939" y="1"/>
            <a:ext cx="3037839" cy="464821"/>
          </a:xfrm>
          <a:prstGeom prst="rect">
            <a:avLst/>
          </a:prstGeom>
        </p:spPr>
        <p:txBody>
          <a:bodyPr vert="horz" lIns="89837" tIns="44918" rIns="89837" bIns="44918" rtlCol="0"/>
          <a:lstStyle>
            <a:lvl1pPr algn="r">
              <a:defRPr sz="1200"/>
            </a:lvl1pPr>
          </a:lstStyle>
          <a:p>
            <a:fld id="{E943E08F-C226-4023-90B4-A7E11C48E6E2}" type="datetimeFigureOut">
              <a:rPr lang="fr-FR" smtClean="0"/>
              <a:pPr/>
              <a:t>26/11/2024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98500"/>
            <a:ext cx="6194425" cy="34845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9837" tIns="44918" rIns="89837" bIns="44918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1040" y="4415791"/>
            <a:ext cx="5608320" cy="4183381"/>
          </a:xfrm>
          <a:prstGeom prst="rect">
            <a:avLst/>
          </a:prstGeom>
        </p:spPr>
        <p:txBody>
          <a:bodyPr vert="horz" lIns="89837" tIns="44918" rIns="89837" bIns="44918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2" y="8829966"/>
            <a:ext cx="3037839" cy="464821"/>
          </a:xfrm>
          <a:prstGeom prst="rect">
            <a:avLst/>
          </a:prstGeom>
        </p:spPr>
        <p:txBody>
          <a:bodyPr vert="horz" lIns="89837" tIns="44918" rIns="89837" bIns="44918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970939" y="8829966"/>
            <a:ext cx="3037839" cy="464821"/>
          </a:xfrm>
          <a:prstGeom prst="rect">
            <a:avLst/>
          </a:prstGeom>
        </p:spPr>
        <p:txBody>
          <a:bodyPr vert="horz" lIns="89837" tIns="44918" rIns="89837" bIns="44918" rtlCol="0" anchor="b"/>
          <a:lstStyle>
            <a:lvl1pPr algn="r">
              <a:defRPr sz="1200"/>
            </a:lvl1pPr>
          </a:lstStyle>
          <a:p>
            <a:fld id="{CD810FC3-DFC2-4F07-806D-57D5C8639A55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509948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407988" y="698500"/>
            <a:ext cx="6194425" cy="3484563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524758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407988" y="698500"/>
            <a:ext cx="6194425" cy="3484563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24200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407988" y="698500"/>
            <a:ext cx="6194425" cy="3484563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407988" y="698500"/>
            <a:ext cx="6194425" cy="3484563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502355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407988" y="698500"/>
            <a:ext cx="6194425" cy="3484563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53798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407988" y="698500"/>
            <a:ext cx="6194425" cy="3484563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746966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407988" y="698500"/>
            <a:ext cx="6194425" cy="3484563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98954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407988" y="698500"/>
            <a:ext cx="6194425" cy="3484563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71B6A8-C950-2A44-790D-4C962E5C42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C7F0F257-DD63-0073-7F21-E6A4AC0811E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07988" y="698500"/>
            <a:ext cx="6194425" cy="3484563"/>
          </a:xfrm>
        </p:spPr>
      </p:sp>
      <p:sp>
        <p:nvSpPr>
          <p:cNvPr id="3" name="Espace réservé des commentaires 2">
            <a:extLst>
              <a:ext uri="{FF2B5EF4-FFF2-40B4-BE49-F238E27FC236}">
                <a16:creationId xmlns:a16="http://schemas.microsoft.com/office/drawing/2014/main" id="{067F512D-338B-CCCA-DC13-BCD1746CFFC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093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FE2BB4-B959-461C-BD53-C273541E58D6}" type="slidenum">
              <a:rPr lang="fr-FR" smtClean="0"/>
              <a:t>48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5107410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FE2BB4-B959-461C-BD53-C273541E58D6}" type="slidenum">
              <a:rPr lang="fr-FR" smtClean="0"/>
              <a:t>60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868191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407988" y="698500"/>
            <a:ext cx="6194425" cy="3484563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61443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50875" y="1125538"/>
            <a:ext cx="5410200" cy="3044825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628231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50875" y="1125538"/>
            <a:ext cx="5410200" cy="3044825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992962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50875" y="1125538"/>
            <a:ext cx="5410200" cy="3044825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997775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50875" y="1125538"/>
            <a:ext cx="5410200" cy="3044825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707544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407988" y="698500"/>
            <a:ext cx="6194425" cy="3484563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31839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407988" y="698500"/>
            <a:ext cx="6194425" cy="3484563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407988" y="698500"/>
            <a:ext cx="6194425" cy="3484563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48363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reeform 2">
            <a:extLst>
              <a:ext uri="{FF2B5EF4-FFF2-40B4-BE49-F238E27FC236}">
                <a16:creationId xmlns:a16="http://schemas.microsoft.com/office/drawing/2014/main" id="{FFCAFBD2-3D76-4C96-8682-598B4D41C8F9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9259" b="-9259"/>
            </a:stretch>
          </a:blipFill>
        </p:spPr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1DE1A3C1-E29F-41FD-8F8F-92E1B73A07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7808" y="365125"/>
            <a:ext cx="7632848" cy="2271788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rgbClr val="013E7E"/>
                </a:solidFill>
                <a:latin typeface="Abadi" panose="020B0604020104020204" pitchFamily="34" charset="0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9" name="Espace réservé du texte 38">
            <a:extLst>
              <a:ext uri="{FF2B5EF4-FFF2-40B4-BE49-F238E27FC236}">
                <a16:creationId xmlns:a16="http://schemas.microsoft.com/office/drawing/2014/main" id="{7C08B91D-6E37-4C03-9C1E-ED54DC86618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768408" y="6309320"/>
            <a:ext cx="2437738" cy="293814"/>
          </a:xfrm>
          <a:custGeom>
            <a:avLst/>
            <a:gdLst>
              <a:gd name="connsiteX0" fmla="*/ 0 w 3575050"/>
              <a:gd name="connsiteY0" fmla="*/ 72059 h 432346"/>
              <a:gd name="connsiteX1" fmla="*/ 72059 w 3575050"/>
              <a:gd name="connsiteY1" fmla="*/ 0 h 432346"/>
              <a:gd name="connsiteX2" fmla="*/ 3502991 w 3575050"/>
              <a:gd name="connsiteY2" fmla="*/ 0 h 432346"/>
              <a:gd name="connsiteX3" fmla="*/ 3575050 w 3575050"/>
              <a:gd name="connsiteY3" fmla="*/ 72059 h 432346"/>
              <a:gd name="connsiteX4" fmla="*/ 3575050 w 3575050"/>
              <a:gd name="connsiteY4" fmla="*/ 360287 h 432346"/>
              <a:gd name="connsiteX5" fmla="*/ 3502991 w 3575050"/>
              <a:gd name="connsiteY5" fmla="*/ 432346 h 432346"/>
              <a:gd name="connsiteX6" fmla="*/ 72059 w 3575050"/>
              <a:gd name="connsiteY6" fmla="*/ 432346 h 432346"/>
              <a:gd name="connsiteX7" fmla="*/ 0 w 3575050"/>
              <a:gd name="connsiteY7" fmla="*/ 360287 h 432346"/>
              <a:gd name="connsiteX8" fmla="*/ 0 w 3575050"/>
              <a:gd name="connsiteY8" fmla="*/ 72059 h 432346"/>
              <a:gd name="connsiteX0" fmla="*/ 0 w 3575246"/>
              <a:gd name="connsiteY0" fmla="*/ 72059 h 432346"/>
              <a:gd name="connsiteX1" fmla="*/ 72059 w 3575246"/>
              <a:gd name="connsiteY1" fmla="*/ 0 h 432346"/>
              <a:gd name="connsiteX2" fmla="*/ 3502991 w 3575246"/>
              <a:gd name="connsiteY2" fmla="*/ 0 h 432346"/>
              <a:gd name="connsiteX3" fmla="*/ 3575050 w 3575246"/>
              <a:gd name="connsiteY3" fmla="*/ 72059 h 432346"/>
              <a:gd name="connsiteX4" fmla="*/ 3575050 w 3575246"/>
              <a:gd name="connsiteY4" fmla="*/ 360287 h 432346"/>
              <a:gd name="connsiteX5" fmla="*/ 3540205 w 3575246"/>
              <a:gd name="connsiteY5" fmla="*/ 432346 h 432346"/>
              <a:gd name="connsiteX6" fmla="*/ 72059 w 3575246"/>
              <a:gd name="connsiteY6" fmla="*/ 432346 h 432346"/>
              <a:gd name="connsiteX7" fmla="*/ 0 w 3575246"/>
              <a:gd name="connsiteY7" fmla="*/ 360287 h 432346"/>
              <a:gd name="connsiteX8" fmla="*/ 0 w 3575246"/>
              <a:gd name="connsiteY8" fmla="*/ 72059 h 432346"/>
              <a:gd name="connsiteX0" fmla="*/ 0 w 3575246"/>
              <a:gd name="connsiteY0" fmla="*/ 72059 h 437830"/>
              <a:gd name="connsiteX1" fmla="*/ 72059 w 3575246"/>
              <a:gd name="connsiteY1" fmla="*/ 0 h 437830"/>
              <a:gd name="connsiteX2" fmla="*/ 3502991 w 3575246"/>
              <a:gd name="connsiteY2" fmla="*/ 0 h 437830"/>
              <a:gd name="connsiteX3" fmla="*/ 3575050 w 3575246"/>
              <a:gd name="connsiteY3" fmla="*/ 72059 h 437830"/>
              <a:gd name="connsiteX4" fmla="*/ 3575050 w 3575246"/>
              <a:gd name="connsiteY4" fmla="*/ 413449 h 437830"/>
              <a:gd name="connsiteX5" fmla="*/ 3540205 w 3575246"/>
              <a:gd name="connsiteY5" fmla="*/ 432346 h 437830"/>
              <a:gd name="connsiteX6" fmla="*/ 72059 w 3575246"/>
              <a:gd name="connsiteY6" fmla="*/ 432346 h 437830"/>
              <a:gd name="connsiteX7" fmla="*/ 0 w 3575246"/>
              <a:gd name="connsiteY7" fmla="*/ 360287 h 437830"/>
              <a:gd name="connsiteX8" fmla="*/ 0 w 3575246"/>
              <a:gd name="connsiteY8" fmla="*/ 72059 h 437830"/>
              <a:gd name="connsiteX0" fmla="*/ 0 w 3575246"/>
              <a:gd name="connsiteY0" fmla="*/ 87596 h 453367"/>
              <a:gd name="connsiteX1" fmla="*/ 72059 w 3575246"/>
              <a:gd name="connsiteY1" fmla="*/ 15537 h 453367"/>
              <a:gd name="connsiteX2" fmla="*/ 3502991 w 3575246"/>
              <a:gd name="connsiteY2" fmla="*/ 15537 h 453367"/>
              <a:gd name="connsiteX3" fmla="*/ 3569734 w 3575246"/>
              <a:gd name="connsiteY3" fmla="*/ 18485 h 453367"/>
              <a:gd name="connsiteX4" fmla="*/ 3575050 w 3575246"/>
              <a:gd name="connsiteY4" fmla="*/ 428986 h 453367"/>
              <a:gd name="connsiteX5" fmla="*/ 3540205 w 3575246"/>
              <a:gd name="connsiteY5" fmla="*/ 447883 h 453367"/>
              <a:gd name="connsiteX6" fmla="*/ 72059 w 3575246"/>
              <a:gd name="connsiteY6" fmla="*/ 447883 h 453367"/>
              <a:gd name="connsiteX7" fmla="*/ 0 w 3575246"/>
              <a:gd name="connsiteY7" fmla="*/ 375824 h 453367"/>
              <a:gd name="connsiteX8" fmla="*/ 0 w 3575246"/>
              <a:gd name="connsiteY8" fmla="*/ 87596 h 453367"/>
              <a:gd name="connsiteX0" fmla="*/ 0 w 3589196"/>
              <a:gd name="connsiteY0" fmla="*/ 86205 h 451976"/>
              <a:gd name="connsiteX1" fmla="*/ 72059 w 3589196"/>
              <a:gd name="connsiteY1" fmla="*/ 14146 h 451976"/>
              <a:gd name="connsiteX2" fmla="*/ 3572103 w 3589196"/>
              <a:gd name="connsiteY2" fmla="*/ 19463 h 451976"/>
              <a:gd name="connsiteX3" fmla="*/ 3569734 w 3589196"/>
              <a:gd name="connsiteY3" fmla="*/ 17094 h 451976"/>
              <a:gd name="connsiteX4" fmla="*/ 3575050 w 3589196"/>
              <a:gd name="connsiteY4" fmla="*/ 427595 h 451976"/>
              <a:gd name="connsiteX5" fmla="*/ 3540205 w 3589196"/>
              <a:gd name="connsiteY5" fmla="*/ 446492 h 451976"/>
              <a:gd name="connsiteX6" fmla="*/ 72059 w 3589196"/>
              <a:gd name="connsiteY6" fmla="*/ 446492 h 451976"/>
              <a:gd name="connsiteX7" fmla="*/ 0 w 3589196"/>
              <a:gd name="connsiteY7" fmla="*/ 374433 h 451976"/>
              <a:gd name="connsiteX8" fmla="*/ 0 w 3589196"/>
              <a:gd name="connsiteY8" fmla="*/ 86205 h 451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589196" h="451976">
                <a:moveTo>
                  <a:pt x="0" y="86205"/>
                </a:moveTo>
                <a:cubicBezTo>
                  <a:pt x="0" y="46408"/>
                  <a:pt x="32262" y="14146"/>
                  <a:pt x="72059" y="14146"/>
                </a:cubicBezTo>
                <a:lnTo>
                  <a:pt x="3572103" y="19463"/>
                </a:lnTo>
                <a:cubicBezTo>
                  <a:pt x="3611900" y="19463"/>
                  <a:pt x="3569734" y="-22703"/>
                  <a:pt x="3569734" y="17094"/>
                </a:cubicBezTo>
                <a:lnTo>
                  <a:pt x="3575050" y="427595"/>
                </a:lnTo>
                <a:cubicBezTo>
                  <a:pt x="3575050" y="467392"/>
                  <a:pt x="3580002" y="446492"/>
                  <a:pt x="3540205" y="446492"/>
                </a:cubicBezTo>
                <a:lnTo>
                  <a:pt x="72059" y="446492"/>
                </a:lnTo>
                <a:cubicBezTo>
                  <a:pt x="32262" y="446492"/>
                  <a:pt x="0" y="414230"/>
                  <a:pt x="0" y="374433"/>
                </a:cubicBezTo>
                <a:lnTo>
                  <a:pt x="0" y="86205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/>
          <a:lstStyle>
            <a:lvl5pPr marL="0" indent="0" algn="r" defTabSz="179388">
              <a:spcBef>
                <a:spcPts val="0"/>
              </a:spcBef>
              <a:buNone/>
              <a:tabLst>
                <a:tab pos="85725" algn="l"/>
                <a:tab pos="266700" algn="l"/>
              </a:tabLst>
              <a:defRPr sz="1800" b="1">
                <a:solidFill>
                  <a:schemeClr val="bg1"/>
                </a:solidFill>
                <a:latin typeface="Abadi" panose="020B0604020104020204" pitchFamily="34" charset="0"/>
              </a:defRPr>
            </a:lvl5pPr>
          </a:lstStyle>
          <a:p>
            <a:pPr lvl="4"/>
            <a:r>
              <a:rPr lang="fr-FR" dirty="0"/>
              <a:t>Date Intervention</a:t>
            </a:r>
          </a:p>
        </p:txBody>
      </p:sp>
      <p:grpSp>
        <p:nvGrpSpPr>
          <p:cNvPr id="40" name="Groupe 39">
            <a:extLst>
              <a:ext uri="{FF2B5EF4-FFF2-40B4-BE49-F238E27FC236}">
                <a16:creationId xmlns:a16="http://schemas.microsoft.com/office/drawing/2014/main" id="{945CDB9E-34D1-4E79-A0EA-DE38235A967C}"/>
              </a:ext>
            </a:extLst>
          </p:cNvPr>
          <p:cNvGrpSpPr/>
          <p:nvPr userDrawn="1"/>
        </p:nvGrpSpPr>
        <p:grpSpPr>
          <a:xfrm>
            <a:off x="5581903" y="5301208"/>
            <a:ext cx="2080553" cy="1512122"/>
            <a:chOff x="5581903" y="5337624"/>
            <a:chExt cx="2080553" cy="1512122"/>
          </a:xfrm>
        </p:grpSpPr>
        <p:sp>
          <p:nvSpPr>
            <p:cNvPr id="38" name="Freeform 31">
              <a:extLst>
                <a:ext uri="{FF2B5EF4-FFF2-40B4-BE49-F238E27FC236}">
                  <a16:creationId xmlns:a16="http://schemas.microsoft.com/office/drawing/2014/main" id="{3F8B9568-703A-4322-A545-E3D8CCCAC54B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5581903" y="5337624"/>
              <a:ext cx="2080553" cy="1396161"/>
            </a:xfrm>
            <a:custGeom>
              <a:avLst/>
              <a:gdLst/>
              <a:ahLst/>
              <a:cxnLst/>
              <a:rect l="l" t="t" r="r" b="b"/>
              <a:pathLst>
                <a:path w="3002879" h="2015090">
                  <a:moveTo>
                    <a:pt x="0" y="0"/>
                  </a:moveTo>
                  <a:lnTo>
                    <a:pt x="3002879" y="0"/>
                  </a:lnTo>
                  <a:lnTo>
                    <a:pt x="3002879" y="2015090"/>
                  </a:lnTo>
                  <a:lnTo>
                    <a:pt x="0" y="201509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</p:spPr>
        </p:sp>
        <p:sp>
          <p:nvSpPr>
            <p:cNvPr id="41" name="TextBox 33">
              <a:extLst>
                <a:ext uri="{FF2B5EF4-FFF2-40B4-BE49-F238E27FC236}">
                  <a16:creationId xmlns:a16="http://schemas.microsoft.com/office/drawing/2014/main" id="{6F099A57-3CD9-4BE3-BAD3-6BB372E81717}"/>
                </a:ext>
              </a:extLst>
            </p:cNvPr>
            <p:cNvSpPr txBox="1"/>
            <p:nvPr userDrawn="1"/>
          </p:nvSpPr>
          <p:spPr>
            <a:xfrm>
              <a:off x="5850631" y="6568451"/>
              <a:ext cx="1469505" cy="281295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ts val="2520"/>
                </a:lnSpc>
              </a:pPr>
              <a:r>
                <a:rPr lang="en-US" sz="1100" dirty="0">
                  <a:solidFill>
                    <a:schemeClr val="accent1">
                      <a:lumMod val="75000"/>
                    </a:schemeClr>
                  </a:solidFill>
                  <a:latin typeface="Open Sans"/>
                </a:rPr>
                <a:t>www.primholstein.com</a:t>
              </a:r>
            </a:p>
          </p:txBody>
        </p:sp>
      </p:grpSp>
      <p:pic>
        <p:nvPicPr>
          <p:cNvPr id="25" name="Image 24">
            <a:extLst>
              <a:ext uri="{FF2B5EF4-FFF2-40B4-BE49-F238E27FC236}">
                <a16:creationId xmlns:a16="http://schemas.microsoft.com/office/drawing/2014/main" id="{0424F2C9-0E49-4686-8407-42DFA425A98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8572" t="10827" b="14809"/>
          <a:stretch/>
        </p:blipFill>
        <p:spPr>
          <a:xfrm>
            <a:off x="-14147" y="0"/>
            <a:ext cx="543364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8314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B5F59D13-C626-4756-A1DE-CF40B0ADF649}"/>
              </a:ext>
            </a:extLst>
          </p:cNvPr>
          <p:cNvSpPr txBox="1">
            <a:spLocks/>
          </p:cNvSpPr>
          <p:nvPr userDrawn="1"/>
        </p:nvSpPr>
        <p:spPr>
          <a:xfrm>
            <a:off x="11568607" y="6498000"/>
            <a:ext cx="648073" cy="360000"/>
          </a:xfrm>
          <a:prstGeom prst="roundRect">
            <a:avLst>
              <a:gd name="adj" fmla="val 10435"/>
            </a:avLst>
          </a:prstGeom>
          <a:noFill/>
        </p:spPr>
        <p:txBody>
          <a:bodyPr vert="horz" lIns="38398" tIns="19198" rIns="38398" bIns="19198" rtlCol="0" anchor="ctr"/>
          <a:lstStyle>
            <a:defPPr>
              <a:defRPr lang="en-US"/>
            </a:defPPr>
            <a:lvl1pPr marL="0" algn="r" defTabSz="457200" rtl="0" eaLnBrk="1" latinLnBrk="0" hangingPunct="1">
              <a:defRPr sz="3200" kern="1200">
                <a:solidFill>
                  <a:schemeClr val="bg1"/>
                </a:solidFill>
                <a:latin typeface="Raleway" panose="020B0503030101060003" pitchFamily="34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dirty="0">
                <a:solidFill>
                  <a:schemeClr val="tx1"/>
                </a:solidFill>
              </a:rPr>
              <a:t>- </a:t>
            </a:r>
            <a:fld id="{3CBF67D7-8C75-433C-B949-F5BA01069781}" type="slidenum">
              <a:rPr lang="en-US" sz="1400" b="1" smtClean="0">
                <a:solidFill>
                  <a:schemeClr val="tx1"/>
                </a:solidFill>
              </a:rPr>
              <a:pPr algn="ctr"/>
              <a:t>‹#›</a:t>
            </a:fld>
            <a:r>
              <a:rPr lang="en-US" sz="1400" b="1" dirty="0">
                <a:solidFill>
                  <a:schemeClr val="tx1"/>
                </a:solidFill>
              </a:rPr>
              <a:t> -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4197370-6957-40F4-8F83-6050B356A1B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19170" y="150140"/>
            <a:ext cx="10515600" cy="504056"/>
          </a:xfrm>
          <a:prstGeom prst="rect">
            <a:avLst/>
          </a:prstGeom>
        </p:spPr>
        <p:txBody>
          <a:bodyPr lIns="38398" tIns="19198" rIns="38398" bIns="19198" anchor="ctr" anchorCtr="0"/>
          <a:lstStyle>
            <a:lvl1pPr>
              <a:defRPr sz="2800" b="0">
                <a:latin typeface="Abadi" panose="020B06040201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reeform 3">
            <a:extLst>
              <a:ext uri="{FF2B5EF4-FFF2-40B4-BE49-F238E27FC236}">
                <a16:creationId xmlns:a16="http://schemas.microsoft.com/office/drawing/2014/main" id="{21FA3040-60EB-4DB1-AFBF-373DC594256B}"/>
              </a:ext>
            </a:extLst>
          </p:cNvPr>
          <p:cNvSpPr>
            <a:spLocks noChangeAspect="1"/>
          </p:cNvSpPr>
          <p:nvPr userDrawn="1"/>
        </p:nvSpPr>
        <p:spPr>
          <a:xfrm>
            <a:off x="119336" y="39633"/>
            <a:ext cx="1080498" cy="725071"/>
          </a:xfrm>
          <a:custGeom>
            <a:avLst/>
            <a:gdLst/>
            <a:ahLst/>
            <a:cxnLst/>
            <a:rect l="l" t="t" r="r" b="b"/>
            <a:pathLst>
              <a:path w="1917127" h="1286493">
                <a:moveTo>
                  <a:pt x="0" y="0"/>
                </a:moveTo>
                <a:lnTo>
                  <a:pt x="1917128" y="0"/>
                </a:lnTo>
                <a:lnTo>
                  <a:pt x="1917128" y="1286494"/>
                </a:lnTo>
                <a:lnTo>
                  <a:pt x="0" y="128649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35636735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 Génér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2">
            <a:extLst>
              <a:ext uri="{FF2B5EF4-FFF2-40B4-BE49-F238E27FC236}">
                <a16:creationId xmlns:a16="http://schemas.microsoft.com/office/drawing/2014/main" id="{3EB0C76A-A6F0-49A0-8DA3-BD9731FF670F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-17502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9259" b="-9259"/>
            </a:stretch>
          </a:blipFill>
        </p:spPr>
      </p:sp>
      <p:sp>
        <p:nvSpPr>
          <p:cNvPr id="59" name="Freeform 26">
            <a:extLst>
              <a:ext uri="{FF2B5EF4-FFF2-40B4-BE49-F238E27FC236}">
                <a16:creationId xmlns:a16="http://schemas.microsoft.com/office/drawing/2014/main" id="{EDF83088-7C02-4F80-A5DF-52E31FAFE97C}"/>
              </a:ext>
            </a:extLst>
          </p:cNvPr>
          <p:cNvSpPr/>
          <p:nvPr userDrawn="1"/>
        </p:nvSpPr>
        <p:spPr>
          <a:xfrm>
            <a:off x="7384537" y="2734421"/>
            <a:ext cx="2108119" cy="1414659"/>
          </a:xfrm>
          <a:custGeom>
            <a:avLst/>
            <a:gdLst/>
            <a:ahLst/>
            <a:cxnLst/>
            <a:rect l="l" t="t" r="r" b="b"/>
            <a:pathLst>
              <a:path w="2108119" h="1414659">
                <a:moveTo>
                  <a:pt x="0" y="0"/>
                </a:moveTo>
                <a:lnTo>
                  <a:pt x="2108119" y="0"/>
                </a:lnTo>
                <a:lnTo>
                  <a:pt x="2108119" y="1414658"/>
                </a:lnTo>
                <a:lnTo>
                  <a:pt x="0" y="141465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60" name="TextBox 27">
            <a:extLst>
              <a:ext uri="{FF2B5EF4-FFF2-40B4-BE49-F238E27FC236}">
                <a16:creationId xmlns:a16="http://schemas.microsoft.com/office/drawing/2014/main" id="{2C02640D-F00B-4A55-9547-33722BFCE5D4}"/>
              </a:ext>
            </a:extLst>
          </p:cNvPr>
          <p:cNvSpPr txBox="1"/>
          <p:nvPr userDrawn="1"/>
        </p:nvSpPr>
        <p:spPr>
          <a:xfrm>
            <a:off x="5626315" y="4740605"/>
            <a:ext cx="6102209" cy="56060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338"/>
              </a:lnSpc>
            </a:pPr>
            <a:r>
              <a:rPr lang="en-US" sz="4400" b="1" dirty="0">
                <a:solidFill>
                  <a:srgbClr val="DE7022"/>
                </a:solidFill>
                <a:latin typeface="Abadi" panose="020B0604020104020204" pitchFamily="34" charset="0"/>
              </a:rPr>
              <a:t>Vos Questions …</a:t>
            </a:r>
          </a:p>
        </p:txBody>
      </p:sp>
      <p:sp>
        <p:nvSpPr>
          <p:cNvPr id="61" name="TextBox 29">
            <a:extLst>
              <a:ext uri="{FF2B5EF4-FFF2-40B4-BE49-F238E27FC236}">
                <a16:creationId xmlns:a16="http://schemas.microsoft.com/office/drawing/2014/main" id="{EFBB3D20-4C0A-4E0E-B56F-FF564819F207}"/>
              </a:ext>
            </a:extLst>
          </p:cNvPr>
          <p:cNvSpPr txBox="1"/>
          <p:nvPr userDrawn="1"/>
        </p:nvSpPr>
        <p:spPr>
          <a:xfrm>
            <a:off x="4871864" y="1272945"/>
            <a:ext cx="7320136" cy="101181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8562"/>
              </a:lnSpc>
              <a:spcBef>
                <a:spcPct val="0"/>
              </a:spcBef>
            </a:pPr>
            <a:r>
              <a:rPr lang="en-US" sz="4800" b="1" dirty="0">
                <a:solidFill>
                  <a:srgbClr val="13467D"/>
                </a:solidFill>
                <a:latin typeface="Abadi" panose="020B0604020104020204" pitchFamily="34" charset="0"/>
                <a:cs typeface="Aharoni" panose="02010803020104030203" pitchFamily="2" charset="-79"/>
              </a:rPr>
              <a:t>Merci de votre attention !</a:t>
            </a:r>
          </a:p>
        </p:txBody>
      </p:sp>
      <p:sp>
        <p:nvSpPr>
          <p:cNvPr id="62" name="TextBox 35">
            <a:extLst>
              <a:ext uri="{FF2B5EF4-FFF2-40B4-BE49-F238E27FC236}">
                <a16:creationId xmlns:a16="http://schemas.microsoft.com/office/drawing/2014/main" id="{70883330-DC74-4E1E-BC28-9F3A25AB6F12}"/>
              </a:ext>
            </a:extLst>
          </p:cNvPr>
          <p:cNvSpPr txBox="1"/>
          <p:nvPr userDrawn="1"/>
        </p:nvSpPr>
        <p:spPr>
          <a:xfrm>
            <a:off x="10056440" y="6525344"/>
            <a:ext cx="2086274" cy="2812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r">
              <a:lnSpc>
                <a:spcPts val="2520"/>
              </a:lnSpc>
            </a:pPr>
            <a:r>
              <a:rPr lang="en-US" sz="1400" dirty="0">
                <a:solidFill>
                  <a:srgbClr val="13467D"/>
                </a:solidFill>
                <a:latin typeface="Open Sans"/>
              </a:rPr>
              <a:t>www.primholstein.com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C44CF0EF-F02C-49CC-B2E5-E1152778D11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8869" t="10397" b="15067"/>
          <a:stretch/>
        </p:blipFill>
        <p:spPr>
          <a:xfrm>
            <a:off x="-1" y="-17503"/>
            <a:ext cx="5305209" cy="6875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69645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reeform 2">
            <a:extLst>
              <a:ext uri="{FF2B5EF4-FFF2-40B4-BE49-F238E27FC236}">
                <a16:creationId xmlns:a16="http://schemas.microsoft.com/office/drawing/2014/main" id="{FFCAFBD2-3D76-4C96-8682-598B4D41C8F9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9259" b="-9259"/>
            </a:stretch>
          </a:blipFill>
        </p:spPr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1DE1A3C1-E29F-41FD-8F8F-92E1B73A07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13692" y="365124"/>
            <a:ext cx="6670940" cy="3181213"/>
          </a:xfrm>
          <a:prstGeom prst="rect">
            <a:avLst/>
          </a:prstGeom>
        </p:spPr>
        <p:txBody>
          <a:bodyPr/>
          <a:lstStyle>
            <a:lvl1pPr>
              <a:defRPr sz="5400">
                <a:solidFill>
                  <a:srgbClr val="013E7E"/>
                </a:solidFill>
                <a:latin typeface="Abadi" panose="020B0604020104020204" pitchFamily="34" charset="0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9" name="Espace réservé du texte 38">
            <a:extLst>
              <a:ext uri="{FF2B5EF4-FFF2-40B4-BE49-F238E27FC236}">
                <a16:creationId xmlns:a16="http://schemas.microsoft.com/office/drawing/2014/main" id="{7C08B91D-6E37-4C03-9C1E-ED54DC86618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616950" y="6151158"/>
            <a:ext cx="3589196" cy="451976"/>
          </a:xfrm>
          <a:custGeom>
            <a:avLst/>
            <a:gdLst>
              <a:gd name="connsiteX0" fmla="*/ 0 w 3575050"/>
              <a:gd name="connsiteY0" fmla="*/ 72059 h 432346"/>
              <a:gd name="connsiteX1" fmla="*/ 72059 w 3575050"/>
              <a:gd name="connsiteY1" fmla="*/ 0 h 432346"/>
              <a:gd name="connsiteX2" fmla="*/ 3502991 w 3575050"/>
              <a:gd name="connsiteY2" fmla="*/ 0 h 432346"/>
              <a:gd name="connsiteX3" fmla="*/ 3575050 w 3575050"/>
              <a:gd name="connsiteY3" fmla="*/ 72059 h 432346"/>
              <a:gd name="connsiteX4" fmla="*/ 3575050 w 3575050"/>
              <a:gd name="connsiteY4" fmla="*/ 360287 h 432346"/>
              <a:gd name="connsiteX5" fmla="*/ 3502991 w 3575050"/>
              <a:gd name="connsiteY5" fmla="*/ 432346 h 432346"/>
              <a:gd name="connsiteX6" fmla="*/ 72059 w 3575050"/>
              <a:gd name="connsiteY6" fmla="*/ 432346 h 432346"/>
              <a:gd name="connsiteX7" fmla="*/ 0 w 3575050"/>
              <a:gd name="connsiteY7" fmla="*/ 360287 h 432346"/>
              <a:gd name="connsiteX8" fmla="*/ 0 w 3575050"/>
              <a:gd name="connsiteY8" fmla="*/ 72059 h 432346"/>
              <a:gd name="connsiteX0" fmla="*/ 0 w 3575246"/>
              <a:gd name="connsiteY0" fmla="*/ 72059 h 432346"/>
              <a:gd name="connsiteX1" fmla="*/ 72059 w 3575246"/>
              <a:gd name="connsiteY1" fmla="*/ 0 h 432346"/>
              <a:gd name="connsiteX2" fmla="*/ 3502991 w 3575246"/>
              <a:gd name="connsiteY2" fmla="*/ 0 h 432346"/>
              <a:gd name="connsiteX3" fmla="*/ 3575050 w 3575246"/>
              <a:gd name="connsiteY3" fmla="*/ 72059 h 432346"/>
              <a:gd name="connsiteX4" fmla="*/ 3575050 w 3575246"/>
              <a:gd name="connsiteY4" fmla="*/ 360287 h 432346"/>
              <a:gd name="connsiteX5" fmla="*/ 3540205 w 3575246"/>
              <a:gd name="connsiteY5" fmla="*/ 432346 h 432346"/>
              <a:gd name="connsiteX6" fmla="*/ 72059 w 3575246"/>
              <a:gd name="connsiteY6" fmla="*/ 432346 h 432346"/>
              <a:gd name="connsiteX7" fmla="*/ 0 w 3575246"/>
              <a:gd name="connsiteY7" fmla="*/ 360287 h 432346"/>
              <a:gd name="connsiteX8" fmla="*/ 0 w 3575246"/>
              <a:gd name="connsiteY8" fmla="*/ 72059 h 432346"/>
              <a:gd name="connsiteX0" fmla="*/ 0 w 3575246"/>
              <a:gd name="connsiteY0" fmla="*/ 72059 h 437830"/>
              <a:gd name="connsiteX1" fmla="*/ 72059 w 3575246"/>
              <a:gd name="connsiteY1" fmla="*/ 0 h 437830"/>
              <a:gd name="connsiteX2" fmla="*/ 3502991 w 3575246"/>
              <a:gd name="connsiteY2" fmla="*/ 0 h 437830"/>
              <a:gd name="connsiteX3" fmla="*/ 3575050 w 3575246"/>
              <a:gd name="connsiteY3" fmla="*/ 72059 h 437830"/>
              <a:gd name="connsiteX4" fmla="*/ 3575050 w 3575246"/>
              <a:gd name="connsiteY4" fmla="*/ 413449 h 437830"/>
              <a:gd name="connsiteX5" fmla="*/ 3540205 w 3575246"/>
              <a:gd name="connsiteY5" fmla="*/ 432346 h 437830"/>
              <a:gd name="connsiteX6" fmla="*/ 72059 w 3575246"/>
              <a:gd name="connsiteY6" fmla="*/ 432346 h 437830"/>
              <a:gd name="connsiteX7" fmla="*/ 0 w 3575246"/>
              <a:gd name="connsiteY7" fmla="*/ 360287 h 437830"/>
              <a:gd name="connsiteX8" fmla="*/ 0 w 3575246"/>
              <a:gd name="connsiteY8" fmla="*/ 72059 h 437830"/>
              <a:gd name="connsiteX0" fmla="*/ 0 w 3575246"/>
              <a:gd name="connsiteY0" fmla="*/ 87596 h 453367"/>
              <a:gd name="connsiteX1" fmla="*/ 72059 w 3575246"/>
              <a:gd name="connsiteY1" fmla="*/ 15537 h 453367"/>
              <a:gd name="connsiteX2" fmla="*/ 3502991 w 3575246"/>
              <a:gd name="connsiteY2" fmla="*/ 15537 h 453367"/>
              <a:gd name="connsiteX3" fmla="*/ 3569734 w 3575246"/>
              <a:gd name="connsiteY3" fmla="*/ 18485 h 453367"/>
              <a:gd name="connsiteX4" fmla="*/ 3575050 w 3575246"/>
              <a:gd name="connsiteY4" fmla="*/ 428986 h 453367"/>
              <a:gd name="connsiteX5" fmla="*/ 3540205 w 3575246"/>
              <a:gd name="connsiteY5" fmla="*/ 447883 h 453367"/>
              <a:gd name="connsiteX6" fmla="*/ 72059 w 3575246"/>
              <a:gd name="connsiteY6" fmla="*/ 447883 h 453367"/>
              <a:gd name="connsiteX7" fmla="*/ 0 w 3575246"/>
              <a:gd name="connsiteY7" fmla="*/ 375824 h 453367"/>
              <a:gd name="connsiteX8" fmla="*/ 0 w 3575246"/>
              <a:gd name="connsiteY8" fmla="*/ 87596 h 453367"/>
              <a:gd name="connsiteX0" fmla="*/ 0 w 3589196"/>
              <a:gd name="connsiteY0" fmla="*/ 86205 h 451976"/>
              <a:gd name="connsiteX1" fmla="*/ 72059 w 3589196"/>
              <a:gd name="connsiteY1" fmla="*/ 14146 h 451976"/>
              <a:gd name="connsiteX2" fmla="*/ 3572103 w 3589196"/>
              <a:gd name="connsiteY2" fmla="*/ 19463 h 451976"/>
              <a:gd name="connsiteX3" fmla="*/ 3569734 w 3589196"/>
              <a:gd name="connsiteY3" fmla="*/ 17094 h 451976"/>
              <a:gd name="connsiteX4" fmla="*/ 3575050 w 3589196"/>
              <a:gd name="connsiteY4" fmla="*/ 427595 h 451976"/>
              <a:gd name="connsiteX5" fmla="*/ 3540205 w 3589196"/>
              <a:gd name="connsiteY5" fmla="*/ 446492 h 451976"/>
              <a:gd name="connsiteX6" fmla="*/ 72059 w 3589196"/>
              <a:gd name="connsiteY6" fmla="*/ 446492 h 451976"/>
              <a:gd name="connsiteX7" fmla="*/ 0 w 3589196"/>
              <a:gd name="connsiteY7" fmla="*/ 374433 h 451976"/>
              <a:gd name="connsiteX8" fmla="*/ 0 w 3589196"/>
              <a:gd name="connsiteY8" fmla="*/ 86205 h 451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589196" h="451976">
                <a:moveTo>
                  <a:pt x="0" y="86205"/>
                </a:moveTo>
                <a:cubicBezTo>
                  <a:pt x="0" y="46408"/>
                  <a:pt x="32262" y="14146"/>
                  <a:pt x="72059" y="14146"/>
                </a:cubicBezTo>
                <a:lnTo>
                  <a:pt x="3572103" y="19463"/>
                </a:lnTo>
                <a:cubicBezTo>
                  <a:pt x="3611900" y="19463"/>
                  <a:pt x="3569734" y="-22703"/>
                  <a:pt x="3569734" y="17094"/>
                </a:cubicBezTo>
                <a:lnTo>
                  <a:pt x="3575050" y="427595"/>
                </a:lnTo>
                <a:cubicBezTo>
                  <a:pt x="3575050" y="467392"/>
                  <a:pt x="3580002" y="446492"/>
                  <a:pt x="3540205" y="446492"/>
                </a:cubicBezTo>
                <a:lnTo>
                  <a:pt x="72059" y="446492"/>
                </a:lnTo>
                <a:cubicBezTo>
                  <a:pt x="32262" y="446492"/>
                  <a:pt x="0" y="414230"/>
                  <a:pt x="0" y="374433"/>
                </a:cubicBezTo>
                <a:lnTo>
                  <a:pt x="0" y="86205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/>
          <a:lstStyle>
            <a:lvl5pPr marL="0" indent="0" algn="r">
              <a:buNone/>
              <a:defRPr sz="2400" b="1">
                <a:solidFill>
                  <a:schemeClr val="bg1"/>
                </a:solidFill>
                <a:latin typeface="Abadi" panose="020B0604020104020204" pitchFamily="34" charset="0"/>
              </a:defRPr>
            </a:lvl5pPr>
          </a:lstStyle>
          <a:p>
            <a:pPr lvl="4"/>
            <a:r>
              <a:rPr lang="fr-FR" dirty="0"/>
              <a:t>Cinquième niveau</a:t>
            </a:r>
          </a:p>
        </p:txBody>
      </p:sp>
      <p:grpSp>
        <p:nvGrpSpPr>
          <p:cNvPr id="40" name="Groupe 39">
            <a:extLst>
              <a:ext uri="{FF2B5EF4-FFF2-40B4-BE49-F238E27FC236}">
                <a16:creationId xmlns:a16="http://schemas.microsoft.com/office/drawing/2014/main" id="{945CDB9E-34D1-4E79-A0EA-DE38235A967C}"/>
              </a:ext>
            </a:extLst>
          </p:cNvPr>
          <p:cNvGrpSpPr/>
          <p:nvPr userDrawn="1"/>
        </p:nvGrpSpPr>
        <p:grpSpPr>
          <a:xfrm>
            <a:off x="5581903" y="5301208"/>
            <a:ext cx="2080553" cy="1512122"/>
            <a:chOff x="5581903" y="5337624"/>
            <a:chExt cx="2080553" cy="1512122"/>
          </a:xfrm>
        </p:grpSpPr>
        <p:sp>
          <p:nvSpPr>
            <p:cNvPr id="38" name="Freeform 31">
              <a:extLst>
                <a:ext uri="{FF2B5EF4-FFF2-40B4-BE49-F238E27FC236}">
                  <a16:creationId xmlns:a16="http://schemas.microsoft.com/office/drawing/2014/main" id="{3F8B9568-703A-4322-A545-E3D8CCCAC54B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5581903" y="5337624"/>
              <a:ext cx="2080553" cy="1396161"/>
            </a:xfrm>
            <a:custGeom>
              <a:avLst/>
              <a:gdLst/>
              <a:ahLst/>
              <a:cxnLst/>
              <a:rect l="l" t="t" r="r" b="b"/>
              <a:pathLst>
                <a:path w="3002879" h="2015090">
                  <a:moveTo>
                    <a:pt x="0" y="0"/>
                  </a:moveTo>
                  <a:lnTo>
                    <a:pt x="3002879" y="0"/>
                  </a:lnTo>
                  <a:lnTo>
                    <a:pt x="3002879" y="2015090"/>
                  </a:lnTo>
                  <a:lnTo>
                    <a:pt x="0" y="201509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</p:spPr>
        </p:sp>
        <p:sp>
          <p:nvSpPr>
            <p:cNvPr id="41" name="TextBox 33">
              <a:extLst>
                <a:ext uri="{FF2B5EF4-FFF2-40B4-BE49-F238E27FC236}">
                  <a16:creationId xmlns:a16="http://schemas.microsoft.com/office/drawing/2014/main" id="{6F099A57-3CD9-4BE3-BAD3-6BB372E81717}"/>
                </a:ext>
              </a:extLst>
            </p:cNvPr>
            <p:cNvSpPr txBox="1"/>
            <p:nvPr userDrawn="1"/>
          </p:nvSpPr>
          <p:spPr>
            <a:xfrm>
              <a:off x="5850631" y="6568451"/>
              <a:ext cx="1469505" cy="281295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ts val="2520"/>
                </a:lnSpc>
              </a:pPr>
              <a:r>
                <a:rPr lang="en-US" sz="1100" dirty="0">
                  <a:solidFill>
                    <a:schemeClr val="accent1">
                      <a:lumMod val="75000"/>
                    </a:schemeClr>
                  </a:solidFill>
                  <a:latin typeface="Open Sans"/>
                </a:rPr>
                <a:t>www.primholstein.com</a:t>
              </a:r>
            </a:p>
          </p:txBody>
        </p:sp>
      </p:grpSp>
      <p:pic>
        <p:nvPicPr>
          <p:cNvPr id="2" name="Image 1">
            <a:extLst>
              <a:ext uri="{FF2B5EF4-FFF2-40B4-BE49-F238E27FC236}">
                <a16:creationId xmlns:a16="http://schemas.microsoft.com/office/drawing/2014/main" id="{D1084C7A-CA34-42A5-988B-FB49B68E020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8572" t="10827" b="14809"/>
          <a:stretch/>
        </p:blipFill>
        <p:spPr>
          <a:xfrm>
            <a:off x="-14147" y="0"/>
            <a:ext cx="543364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364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B5F59D13-C626-4756-A1DE-CF40B0ADF649}"/>
              </a:ext>
            </a:extLst>
          </p:cNvPr>
          <p:cNvSpPr txBox="1">
            <a:spLocks/>
          </p:cNvSpPr>
          <p:nvPr userDrawn="1"/>
        </p:nvSpPr>
        <p:spPr>
          <a:xfrm>
            <a:off x="11568607" y="6498000"/>
            <a:ext cx="648073" cy="360000"/>
          </a:xfrm>
          <a:prstGeom prst="roundRect">
            <a:avLst>
              <a:gd name="adj" fmla="val 10435"/>
            </a:avLst>
          </a:prstGeom>
          <a:noFill/>
        </p:spPr>
        <p:txBody>
          <a:bodyPr vert="horz" lIns="38398" tIns="19198" rIns="38398" bIns="19198" rtlCol="0" anchor="ctr"/>
          <a:lstStyle>
            <a:defPPr>
              <a:defRPr lang="en-US"/>
            </a:defPPr>
            <a:lvl1pPr marL="0" algn="r" defTabSz="457200" rtl="0" eaLnBrk="1" latinLnBrk="0" hangingPunct="1">
              <a:defRPr sz="3200" kern="1200">
                <a:solidFill>
                  <a:schemeClr val="bg1"/>
                </a:solidFill>
                <a:latin typeface="Raleway" panose="020B0503030101060003" pitchFamily="34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dirty="0">
                <a:solidFill>
                  <a:schemeClr val="tx1"/>
                </a:solidFill>
              </a:rPr>
              <a:t>- </a:t>
            </a:r>
            <a:fld id="{3CBF67D7-8C75-433C-B949-F5BA01069781}" type="slidenum">
              <a:rPr lang="en-US" sz="1400" b="1" smtClean="0">
                <a:solidFill>
                  <a:schemeClr val="tx1"/>
                </a:solidFill>
              </a:rPr>
              <a:pPr algn="ctr"/>
              <a:t>‹#›</a:t>
            </a:fld>
            <a:r>
              <a:rPr lang="en-US" sz="1400" b="1" dirty="0">
                <a:solidFill>
                  <a:schemeClr val="tx1"/>
                </a:solidFill>
              </a:rPr>
              <a:t> -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4197370-6957-40F4-8F83-6050B356A1B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19170" y="150140"/>
            <a:ext cx="10515600" cy="504056"/>
          </a:xfrm>
          <a:prstGeom prst="rect">
            <a:avLst/>
          </a:prstGeom>
        </p:spPr>
        <p:txBody>
          <a:bodyPr lIns="38398" tIns="19198" rIns="38398" bIns="19198" anchor="ctr" anchorCtr="0"/>
          <a:lstStyle>
            <a:lvl1pPr>
              <a:defRPr sz="2800" b="0">
                <a:latin typeface="Abadi" panose="020B06040201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reeform 3">
            <a:extLst>
              <a:ext uri="{FF2B5EF4-FFF2-40B4-BE49-F238E27FC236}">
                <a16:creationId xmlns:a16="http://schemas.microsoft.com/office/drawing/2014/main" id="{21FA3040-60EB-4DB1-AFBF-373DC594256B}"/>
              </a:ext>
            </a:extLst>
          </p:cNvPr>
          <p:cNvSpPr>
            <a:spLocks noChangeAspect="1"/>
          </p:cNvSpPr>
          <p:nvPr userDrawn="1"/>
        </p:nvSpPr>
        <p:spPr>
          <a:xfrm>
            <a:off x="119336" y="39633"/>
            <a:ext cx="1080498" cy="725071"/>
          </a:xfrm>
          <a:custGeom>
            <a:avLst/>
            <a:gdLst/>
            <a:ahLst/>
            <a:cxnLst/>
            <a:rect l="l" t="t" r="r" b="b"/>
            <a:pathLst>
              <a:path w="1917127" h="1286493">
                <a:moveTo>
                  <a:pt x="0" y="0"/>
                </a:moveTo>
                <a:lnTo>
                  <a:pt x="1917128" y="0"/>
                </a:lnTo>
                <a:lnTo>
                  <a:pt x="1917128" y="1286494"/>
                </a:lnTo>
                <a:lnTo>
                  <a:pt x="0" y="128649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761087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 Technici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2">
            <a:extLst>
              <a:ext uri="{FF2B5EF4-FFF2-40B4-BE49-F238E27FC236}">
                <a16:creationId xmlns:a16="http://schemas.microsoft.com/office/drawing/2014/main" id="{3EB0C76A-A6F0-49A0-8DA3-BD9731FF670F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-17502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9259" b="-9259"/>
            </a:stretch>
          </a:blipFill>
        </p:spPr>
      </p:sp>
      <p:sp>
        <p:nvSpPr>
          <p:cNvPr id="59" name="Freeform 26">
            <a:extLst>
              <a:ext uri="{FF2B5EF4-FFF2-40B4-BE49-F238E27FC236}">
                <a16:creationId xmlns:a16="http://schemas.microsoft.com/office/drawing/2014/main" id="{EDF83088-7C02-4F80-A5DF-52E31FAFE97C}"/>
              </a:ext>
            </a:extLst>
          </p:cNvPr>
          <p:cNvSpPr/>
          <p:nvPr userDrawn="1"/>
        </p:nvSpPr>
        <p:spPr>
          <a:xfrm>
            <a:off x="7384537" y="2904658"/>
            <a:ext cx="2108119" cy="1414659"/>
          </a:xfrm>
          <a:custGeom>
            <a:avLst/>
            <a:gdLst/>
            <a:ahLst/>
            <a:cxnLst/>
            <a:rect l="l" t="t" r="r" b="b"/>
            <a:pathLst>
              <a:path w="2108119" h="1414659">
                <a:moveTo>
                  <a:pt x="0" y="0"/>
                </a:moveTo>
                <a:lnTo>
                  <a:pt x="2108119" y="0"/>
                </a:lnTo>
                <a:lnTo>
                  <a:pt x="2108119" y="1414658"/>
                </a:lnTo>
                <a:lnTo>
                  <a:pt x="0" y="141465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60" name="TextBox 27">
            <a:extLst>
              <a:ext uri="{FF2B5EF4-FFF2-40B4-BE49-F238E27FC236}">
                <a16:creationId xmlns:a16="http://schemas.microsoft.com/office/drawing/2014/main" id="{2C02640D-F00B-4A55-9547-33722BFCE5D4}"/>
              </a:ext>
            </a:extLst>
          </p:cNvPr>
          <p:cNvSpPr txBox="1"/>
          <p:nvPr userDrawn="1"/>
        </p:nvSpPr>
        <p:spPr>
          <a:xfrm>
            <a:off x="5466399" y="2277658"/>
            <a:ext cx="6102209" cy="49372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338"/>
              </a:lnSpc>
            </a:pPr>
            <a:r>
              <a:rPr lang="en-US" sz="2400" b="1" dirty="0">
                <a:solidFill>
                  <a:srgbClr val="DE7022"/>
                </a:solidFill>
                <a:latin typeface="Abadi" panose="020B0604020104020204" pitchFamily="34" charset="0"/>
              </a:rPr>
              <a:t>L’avenir de votre troupeau s’écrit maintenant</a:t>
            </a:r>
          </a:p>
        </p:txBody>
      </p:sp>
      <p:sp>
        <p:nvSpPr>
          <p:cNvPr id="61" name="TextBox 29">
            <a:extLst>
              <a:ext uri="{FF2B5EF4-FFF2-40B4-BE49-F238E27FC236}">
                <a16:creationId xmlns:a16="http://schemas.microsoft.com/office/drawing/2014/main" id="{EFBB3D20-4C0A-4E0E-B56F-FF564819F207}"/>
              </a:ext>
            </a:extLst>
          </p:cNvPr>
          <p:cNvSpPr txBox="1"/>
          <p:nvPr userDrawn="1"/>
        </p:nvSpPr>
        <p:spPr>
          <a:xfrm>
            <a:off x="4871864" y="1272945"/>
            <a:ext cx="7320136" cy="101181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8562"/>
              </a:lnSpc>
              <a:spcBef>
                <a:spcPct val="0"/>
              </a:spcBef>
            </a:pPr>
            <a:r>
              <a:rPr lang="en-US" sz="4800" b="1" dirty="0">
                <a:solidFill>
                  <a:srgbClr val="13467D"/>
                </a:solidFill>
                <a:latin typeface="Abadi" panose="020B0604020104020204" pitchFamily="34" charset="0"/>
                <a:cs typeface="Aharoni" panose="02010803020104030203" pitchFamily="2" charset="-79"/>
              </a:rPr>
              <a:t>Merci de votre attention !</a:t>
            </a:r>
          </a:p>
        </p:txBody>
      </p:sp>
      <p:sp>
        <p:nvSpPr>
          <p:cNvPr id="62" name="TextBox 35">
            <a:extLst>
              <a:ext uri="{FF2B5EF4-FFF2-40B4-BE49-F238E27FC236}">
                <a16:creationId xmlns:a16="http://schemas.microsoft.com/office/drawing/2014/main" id="{70883330-DC74-4E1E-BC28-9F3A25AB6F12}"/>
              </a:ext>
            </a:extLst>
          </p:cNvPr>
          <p:cNvSpPr txBox="1"/>
          <p:nvPr userDrawn="1"/>
        </p:nvSpPr>
        <p:spPr>
          <a:xfrm>
            <a:off x="10056440" y="6525344"/>
            <a:ext cx="2086274" cy="2812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r">
              <a:lnSpc>
                <a:spcPts val="2520"/>
              </a:lnSpc>
            </a:pPr>
            <a:r>
              <a:rPr lang="en-US" sz="1400" dirty="0">
                <a:solidFill>
                  <a:srgbClr val="13467D"/>
                </a:solidFill>
                <a:latin typeface="Open Sans"/>
              </a:rPr>
              <a:t>www.primholstein.com</a:t>
            </a:r>
          </a:p>
        </p:txBody>
      </p:sp>
      <p:sp>
        <p:nvSpPr>
          <p:cNvPr id="63" name="TextBox 27">
            <a:extLst>
              <a:ext uri="{FF2B5EF4-FFF2-40B4-BE49-F238E27FC236}">
                <a16:creationId xmlns:a16="http://schemas.microsoft.com/office/drawing/2014/main" id="{3D915AB5-BF85-4C9A-98DD-F8A0A807D1D8}"/>
              </a:ext>
            </a:extLst>
          </p:cNvPr>
          <p:cNvSpPr txBox="1"/>
          <p:nvPr userDrawn="1"/>
        </p:nvSpPr>
        <p:spPr>
          <a:xfrm>
            <a:off x="5376996" y="4633206"/>
            <a:ext cx="3365735" cy="47371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338"/>
              </a:lnSpc>
            </a:pPr>
            <a:r>
              <a:rPr lang="en-US" sz="1800" b="1" dirty="0">
                <a:solidFill>
                  <a:srgbClr val="DE7022"/>
                </a:solidFill>
                <a:latin typeface="Abadi" panose="020B0604020104020204" pitchFamily="34" charset="0"/>
              </a:rPr>
              <a:t>Votre conseiller Prim’Holstein</a:t>
            </a:r>
          </a:p>
        </p:txBody>
      </p:sp>
      <p:sp>
        <p:nvSpPr>
          <p:cNvPr id="65" name="Espace réservé du texte 64">
            <a:extLst>
              <a:ext uri="{FF2B5EF4-FFF2-40B4-BE49-F238E27FC236}">
                <a16:creationId xmlns:a16="http://schemas.microsoft.com/office/drawing/2014/main" id="{3F803954-5CDB-4D28-8329-C43A9B1C361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35638" y="5229225"/>
            <a:ext cx="3365500" cy="1023938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600"/>
              </a:spcBef>
              <a:buNone/>
              <a:defRPr sz="1600" b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dirty="0"/>
              <a:t>NOM Prénom</a:t>
            </a:r>
          </a:p>
          <a:p>
            <a:pPr lvl="0"/>
            <a:r>
              <a:rPr lang="fr-FR" dirty="0"/>
              <a:t>Tel : 06 XX </a:t>
            </a:r>
            <a:r>
              <a:rPr lang="fr-FR" dirty="0" err="1"/>
              <a:t>XX</a:t>
            </a:r>
            <a:r>
              <a:rPr lang="fr-FR" dirty="0"/>
              <a:t> </a:t>
            </a:r>
            <a:r>
              <a:rPr lang="fr-FR" dirty="0" err="1"/>
              <a:t>XX</a:t>
            </a:r>
            <a:r>
              <a:rPr lang="fr-FR" dirty="0"/>
              <a:t> </a:t>
            </a:r>
            <a:r>
              <a:rPr lang="fr-FR" dirty="0" err="1"/>
              <a:t>XX</a:t>
            </a:r>
            <a:endParaRPr lang="fr-FR" dirty="0"/>
          </a:p>
          <a:p>
            <a:pPr lvl="0"/>
            <a:r>
              <a:rPr lang="fr-FR" dirty="0"/>
              <a:t>prenom.nom@primholstein.com</a:t>
            </a:r>
          </a:p>
        </p:txBody>
      </p:sp>
      <p:pic>
        <p:nvPicPr>
          <p:cNvPr id="66" name="Image 65">
            <a:extLst>
              <a:ext uri="{FF2B5EF4-FFF2-40B4-BE49-F238E27FC236}">
                <a16:creationId xmlns:a16="http://schemas.microsoft.com/office/drawing/2014/main" id="{C87A3D2F-EE63-46B6-80F0-01ED0C56028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8869" t="10397" b="15067"/>
          <a:stretch/>
        </p:blipFill>
        <p:spPr>
          <a:xfrm>
            <a:off x="-1" y="-17503"/>
            <a:ext cx="5305209" cy="6875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329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in Génér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2">
            <a:extLst>
              <a:ext uri="{FF2B5EF4-FFF2-40B4-BE49-F238E27FC236}">
                <a16:creationId xmlns:a16="http://schemas.microsoft.com/office/drawing/2014/main" id="{3EB0C76A-A6F0-49A0-8DA3-BD9731FF670F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-17502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9259" b="-9259"/>
            </a:stretch>
          </a:blipFill>
        </p:spPr>
      </p:sp>
      <p:sp>
        <p:nvSpPr>
          <p:cNvPr id="59" name="Freeform 26">
            <a:extLst>
              <a:ext uri="{FF2B5EF4-FFF2-40B4-BE49-F238E27FC236}">
                <a16:creationId xmlns:a16="http://schemas.microsoft.com/office/drawing/2014/main" id="{EDF83088-7C02-4F80-A5DF-52E31FAFE97C}"/>
              </a:ext>
            </a:extLst>
          </p:cNvPr>
          <p:cNvSpPr/>
          <p:nvPr userDrawn="1"/>
        </p:nvSpPr>
        <p:spPr>
          <a:xfrm>
            <a:off x="7384537" y="2734421"/>
            <a:ext cx="2108119" cy="1414659"/>
          </a:xfrm>
          <a:custGeom>
            <a:avLst/>
            <a:gdLst/>
            <a:ahLst/>
            <a:cxnLst/>
            <a:rect l="l" t="t" r="r" b="b"/>
            <a:pathLst>
              <a:path w="2108119" h="1414659">
                <a:moveTo>
                  <a:pt x="0" y="0"/>
                </a:moveTo>
                <a:lnTo>
                  <a:pt x="2108119" y="0"/>
                </a:lnTo>
                <a:lnTo>
                  <a:pt x="2108119" y="1414658"/>
                </a:lnTo>
                <a:lnTo>
                  <a:pt x="0" y="141465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60" name="TextBox 27">
            <a:extLst>
              <a:ext uri="{FF2B5EF4-FFF2-40B4-BE49-F238E27FC236}">
                <a16:creationId xmlns:a16="http://schemas.microsoft.com/office/drawing/2014/main" id="{2C02640D-F00B-4A55-9547-33722BFCE5D4}"/>
              </a:ext>
            </a:extLst>
          </p:cNvPr>
          <p:cNvSpPr txBox="1"/>
          <p:nvPr userDrawn="1"/>
        </p:nvSpPr>
        <p:spPr>
          <a:xfrm>
            <a:off x="5626315" y="4740605"/>
            <a:ext cx="6102209" cy="56060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338"/>
              </a:lnSpc>
            </a:pPr>
            <a:r>
              <a:rPr lang="en-US" sz="4400" b="1" dirty="0">
                <a:solidFill>
                  <a:srgbClr val="DE7022"/>
                </a:solidFill>
                <a:latin typeface="Abadi" panose="020B0604020104020204" pitchFamily="34" charset="0"/>
              </a:rPr>
              <a:t>Vos Questions …</a:t>
            </a:r>
          </a:p>
        </p:txBody>
      </p:sp>
      <p:sp>
        <p:nvSpPr>
          <p:cNvPr id="61" name="TextBox 29">
            <a:extLst>
              <a:ext uri="{FF2B5EF4-FFF2-40B4-BE49-F238E27FC236}">
                <a16:creationId xmlns:a16="http://schemas.microsoft.com/office/drawing/2014/main" id="{EFBB3D20-4C0A-4E0E-B56F-FF564819F207}"/>
              </a:ext>
            </a:extLst>
          </p:cNvPr>
          <p:cNvSpPr txBox="1"/>
          <p:nvPr userDrawn="1"/>
        </p:nvSpPr>
        <p:spPr>
          <a:xfrm>
            <a:off x="4871864" y="1272945"/>
            <a:ext cx="7320136" cy="101181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8562"/>
              </a:lnSpc>
              <a:spcBef>
                <a:spcPct val="0"/>
              </a:spcBef>
            </a:pPr>
            <a:r>
              <a:rPr lang="en-US" sz="4800" b="1" dirty="0">
                <a:solidFill>
                  <a:srgbClr val="13467D"/>
                </a:solidFill>
                <a:latin typeface="Abadi" panose="020B0604020104020204" pitchFamily="34" charset="0"/>
                <a:cs typeface="Aharoni" panose="02010803020104030203" pitchFamily="2" charset="-79"/>
              </a:rPr>
              <a:t>Merci de votre attention !</a:t>
            </a:r>
          </a:p>
        </p:txBody>
      </p:sp>
      <p:sp>
        <p:nvSpPr>
          <p:cNvPr id="62" name="TextBox 35">
            <a:extLst>
              <a:ext uri="{FF2B5EF4-FFF2-40B4-BE49-F238E27FC236}">
                <a16:creationId xmlns:a16="http://schemas.microsoft.com/office/drawing/2014/main" id="{70883330-DC74-4E1E-BC28-9F3A25AB6F12}"/>
              </a:ext>
            </a:extLst>
          </p:cNvPr>
          <p:cNvSpPr txBox="1"/>
          <p:nvPr userDrawn="1"/>
        </p:nvSpPr>
        <p:spPr>
          <a:xfrm>
            <a:off x="10056440" y="6525344"/>
            <a:ext cx="2086274" cy="2812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r">
              <a:lnSpc>
                <a:spcPts val="2520"/>
              </a:lnSpc>
            </a:pPr>
            <a:r>
              <a:rPr lang="en-US" sz="1400" dirty="0">
                <a:solidFill>
                  <a:srgbClr val="13467D"/>
                </a:solidFill>
                <a:latin typeface="Open Sans"/>
              </a:rPr>
              <a:t>www.primholstein.com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C44CF0EF-F02C-49CC-B2E5-E1152778D11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8869" t="10397" b="15067"/>
          <a:stretch/>
        </p:blipFill>
        <p:spPr>
          <a:xfrm>
            <a:off x="-1" y="-17503"/>
            <a:ext cx="5305209" cy="6875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4378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65126"/>
          </a:xfrm>
          <a:prstGeom prst="rect">
            <a:avLst/>
          </a:prstGeom>
          <a:solidFill>
            <a:srgbClr val="587A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10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7F7042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>
                <a:solidFill>
                  <a:srgbClr val="00509E"/>
                </a:solidFill>
              </a:defRPr>
            </a:lvl1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64679" y="1"/>
            <a:ext cx="8792307" cy="365125"/>
          </a:xfrm>
          <a:prstGeom prst="rect">
            <a:avLst/>
          </a:prstGeom>
        </p:spPr>
        <p:txBody>
          <a:bodyPr anchor="ctr"/>
          <a:lstStyle>
            <a:lvl1pPr>
              <a:spcBef>
                <a:spcPts val="0"/>
              </a:spcBef>
              <a:defRPr sz="110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pPr algn="ctr"/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353800" y="-1"/>
            <a:ext cx="838200" cy="365125"/>
          </a:xfrm>
          <a:prstGeom prst="rect">
            <a:avLst/>
          </a:prstGeom>
        </p:spPr>
        <p:txBody>
          <a:bodyPr anchor="ctr"/>
          <a:lstStyle>
            <a:lvl1pPr algn="ctr">
              <a:defRPr sz="110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fld id="{BA06BB5E-6CA2-4A75-B7B9-32881BEBFFCD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311899"/>
            <a:ext cx="826477" cy="431218"/>
          </a:xfrm>
          <a:prstGeom prst="rect">
            <a:avLst/>
          </a:prstGeom>
        </p:spPr>
      </p:pic>
      <p:sp>
        <p:nvSpPr>
          <p:cNvPr id="9" name="Espace réservé de la date 8"/>
          <p:cNvSpPr>
            <a:spLocks noGrp="1"/>
          </p:cNvSpPr>
          <p:nvPr>
            <p:ph type="dt" sz="half" idx="10"/>
          </p:nvPr>
        </p:nvSpPr>
        <p:spPr>
          <a:xfrm>
            <a:off x="-1" y="-2"/>
            <a:ext cx="1664679" cy="365125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 sz="11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5974" y="6382079"/>
            <a:ext cx="892629" cy="361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72587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8.xml"/><Relationship Id="rId4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1216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  <p:sldLayoutId id="2147483793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6804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06" r:id="rId2"/>
    <p:sldLayoutId id="2147483807" r:id="rId3"/>
    <p:sldLayoutId id="2147483809" r:id="rId4"/>
    <p:sldLayoutId id="2147483810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gif"/><Relationship Id="rId13" Type="http://schemas.openxmlformats.org/officeDocument/2006/relationships/image" Target="../media/image25.jpeg"/><Relationship Id="rId18" Type="http://schemas.openxmlformats.org/officeDocument/2006/relationships/image" Target="../media/image21.png"/><Relationship Id="rId26" Type="http://schemas.openxmlformats.org/officeDocument/2006/relationships/image" Target="../media/image34.png"/><Relationship Id="rId3" Type="http://schemas.openxmlformats.org/officeDocument/2006/relationships/diagramLayout" Target="../diagrams/layout5.xml"/><Relationship Id="rId21" Type="http://schemas.openxmlformats.org/officeDocument/2006/relationships/image" Target="../media/image27.jpeg"/><Relationship Id="rId7" Type="http://schemas.openxmlformats.org/officeDocument/2006/relationships/hyperlink" Target="../../../../../Pictures/Electronic%20Items%20on%20Behance_fichiers/48370d25528987.58dcdc5568ec6.gif" TargetMode="External"/><Relationship Id="rId12" Type="http://schemas.openxmlformats.org/officeDocument/2006/relationships/image" Target="../media/image24.jpeg"/><Relationship Id="rId17" Type="http://schemas.microsoft.com/office/2007/relationships/hdphoto" Target="../media/hdphoto7.wdp"/><Relationship Id="rId25" Type="http://schemas.openxmlformats.org/officeDocument/2006/relationships/image" Target="../media/image33.png"/><Relationship Id="rId2" Type="http://schemas.openxmlformats.org/officeDocument/2006/relationships/diagramData" Target="../diagrams/data5.xml"/><Relationship Id="rId16" Type="http://schemas.openxmlformats.org/officeDocument/2006/relationships/image" Target="../media/image20.png"/><Relationship Id="rId20" Type="http://schemas.openxmlformats.org/officeDocument/2006/relationships/image" Target="../media/image26.jpeg"/><Relationship Id="rId29" Type="http://schemas.microsoft.com/office/2007/relationships/hdphoto" Target="../media/hdphoto8.wdp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5.xml"/><Relationship Id="rId11" Type="http://schemas.openxmlformats.org/officeDocument/2006/relationships/image" Target="../media/image29.jpeg"/><Relationship Id="rId24" Type="http://schemas.openxmlformats.org/officeDocument/2006/relationships/image" Target="../media/image32.png"/><Relationship Id="rId5" Type="http://schemas.openxmlformats.org/officeDocument/2006/relationships/diagramColors" Target="../diagrams/colors5.xml"/><Relationship Id="rId15" Type="http://schemas.openxmlformats.org/officeDocument/2006/relationships/image" Target="../media/image19.jpeg"/><Relationship Id="rId23" Type="http://schemas.openxmlformats.org/officeDocument/2006/relationships/image" Target="../media/image37.png"/><Relationship Id="rId28" Type="http://schemas.openxmlformats.org/officeDocument/2006/relationships/image" Target="../media/image36.png"/><Relationship Id="rId10" Type="http://schemas.openxmlformats.org/officeDocument/2006/relationships/image" Target="../media/image28.jpeg"/><Relationship Id="rId19" Type="http://schemas.openxmlformats.org/officeDocument/2006/relationships/image" Target="../media/image22.png"/><Relationship Id="rId4" Type="http://schemas.openxmlformats.org/officeDocument/2006/relationships/diagramQuickStyle" Target="../diagrams/quickStyle5.xml"/><Relationship Id="rId9" Type="http://schemas.openxmlformats.org/officeDocument/2006/relationships/image" Target="../media/image23.gif"/><Relationship Id="rId14" Type="http://schemas.openxmlformats.org/officeDocument/2006/relationships/image" Target="../media/image30.png"/><Relationship Id="rId22" Type="http://schemas.openxmlformats.org/officeDocument/2006/relationships/image" Target="../media/image31.png"/><Relationship Id="rId27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gif"/><Relationship Id="rId13" Type="http://schemas.openxmlformats.org/officeDocument/2006/relationships/image" Target="../media/image24.jpeg"/><Relationship Id="rId18" Type="http://schemas.microsoft.com/office/2007/relationships/hdphoto" Target="../media/hdphoto7.wdp"/><Relationship Id="rId3" Type="http://schemas.openxmlformats.org/officeDocument/2006/relationships/diagramLayout" Target="../diagrams/layout6.xml"/><Relationship Id="rId21" Type="http://schemas.openxmlformats.org/officeDocument/2006/relationships/image" Target="../media/image26.jpeg"/><Relationship Id="rId7" Type="http://schemas.openxmlformats.org/officeDocument/2006/relationships/hyperlink" Target="../../../../../Pictures/Electronic%20Items%20on%20Behance_fichiers/48370d25528987.58dcdc5568ec6.gif" TargetMode="External"/><Relationship Id="rId12" Type="http://schemas.openxmlformats.org/officeDocument/2006/relationships/image" Target="../media/image29.jpeg"/><Relationship Id="rId17" Type="http://schemas.openxmlformats.org/officeDocument/2006/relationships/image" Target="../media/image20.png"/><Relationship Id="rId25" Type="http://schemas.openxmlformats.org/officeDocument/2006/relationships/image" Target="../media/image41.jpeg"/><Relationship Id="rId2" Type="http://schemas.openxmlformats.org/officeDocument/2006/relationships/diagramData" Target="../diagrams/data6.xml"/><Relationship Id="rId16" Type="http://schemas.openxmlformats.org/officeDocument/2006/relationships/image" Target="../media/image19.jpeg"/><Relationship Id="rId20" Type="http://schemas.openxmlformats.org/officeDocument/2006/relationships/image" Target="../media/image22.png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6.xml"/><Relationship Id="rId11" Type="http://schemas.openxmlformats.org/officeDocument/2006/relationships/image" Target="../media/image28.jpeg"/><Relationship Id="rId24" Type="http://schemas.openxmlformats.org/officeDocument/2006/relationships/image" Target="../media/image40.jpeg"/><Relationship Id="rId5" Type="http://schemas.openxmlformats.org/officeDocument/2006/relationships/diagramColors" Target="../diagrams/colors6.xml"/><Relationship Id="rId15" Type="http://schemas.openxmlformats.org/officeDocument/2006/relationships/image" Target="../media/image30.png"/><Relationship Id="rId23" Type="http://schemas.openxmlformats.org/officeDocument/2006/relationships/image" Target="../media/image39.jpeg"/><Relationship Id="rId10" Type="http://schemas.openxmlformats.org/officeDocument/2006/relationships/image" Target="../media/image23.gif"/><Relationship Id="rId19" Type="http://schemas.openxmlformats.org/officeDocument/2006/relationships/image" Target="../media/image21.png"/><Relationship Id="rId4" Type="http://schemas.openxmlformats.org/officeDocument/2006/relationships/diagramQuickStyle" Target="../diagrams/quickStyle6.xml"/><Relationship Id="rId9" Type="http://schemas.openxmlformats.org/officeDocument/2006/relationships/image" Target="../media/image38.gif"/><Relationship Id="rId14" Type="http://schemas.openxmlformats.org/officeDocument/2006/relationships/image" Target="../media/image25.jpeg"/><Relationship Id="rId22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2.jpe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microsoft.com/office/2007/relationships/hdphoto" Target="../media/hdphoto9.wdp"/><Relationship Id="rId5" Type="http://schemas.openxmlformats.org/officeDocument/2006/relationships/image" Target="../media/image46.png"/><Relationship Id="rId4" Type="http://schemas.openxmlformats.org/officeDocument/2006/relationships/image" Target="../media/image43.jpeg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hdphoto" Target="../media/hdphoto12.wdp"/><Relationship Id="rId3" Type="http://schemas.openxmlformats.org/officeDocument/2006/relationships/image" Target="../media/image47.png"/><Relationship Id="rId7" Type="http://schemas.openxmlformats.org/officeDocument/2006/relationships/image" Target="../media/image49.png"/><Relationship Id="rId12" Type="http://schemas.openxmlformats.org/officeDocument/2006/relationships/image" Target="../media/image5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microsoft.com/office/2007/relationships/hdphoto" Target="../media/hdphoto11.wdp"/><Relationship Id="rId11" Type="http://schemas.microsoft.com/office/2007/relationships/hdphoto" Target="../media/hdphoto13.wdp"/><Relationship Id="rId5" Type="http://schemas.openxmlformats.org/officeDocument/2006/relationships/image" Target="../media/image48.png"/><Relationship Id="rId10" Type="http://schemas.openxmlformats.org/officeDocument/2006/relationships/image" Target="../media/image51.png"/><Relationship Id="rId4" Type="http://schemas.microsoft.com/office/2007/relationships/hdphoto" Target="../media/hdphoto10.wdp"/><Relationship Id="rId9" Type="http://schemas.openxmlformats.org/officeDocument/2006/relationships/image" Target="../media/image50.gif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hdphoto" Target="../media/hdphoto12.wdp"/><Relationship Id="rId3" Type="http://schemas.openxmlformats.org/officeDocument/2006/relationships/image" Target="../media/image47.png"/><Relationship Id="rId7" Type="http://schemas.openxmlformats.org/officeDocument/2006/relationships/image" Target="../media/image49.png"/><Relationship Id="rId12" Type="http://schemas.openxmlformats.org/officeDocument/2006/relationships/image" Target="../media/image5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microsoft.com/office/2007/relationships/hdphoto" Target="../media/hdphoto11.wdp"/><Relationship Id="rId11" Type="http://schemas.microsoft.com/office/2007/relationships/hdphoto" Target="../media/hdphoto13.wdp"/><Relationship Id="rId5" Type="http://schemas.openxmlformats.org/officeDocument/2006/relationships/image" Target="../media/image48.png"/><Relationship Id="rId10" Type="http://schemas.openxmlformats.org/officeDocument/2006/relationships/image" Target="../media/image51.png"/><Relationship Id="rId4" Type="http://schemas.microsoft.com/office/2007/relationships/hdphoto" Target="../media/hdphoto10.wdp"/><Relationship Id="rId9" Type="http://schemas.openxmlformats.org/officeDocument/2006/relationships/image" Target="../media/image50.gif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hdphoto" Target="../media/hdphoto12.wdp"/><Relationship Id="rId3" Type="http://schemas.openxmlformats.org/officeDocument/2006/relationships/image" Target="../media/image47.png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microsoft.com/office/2007/relationships/hdphoto" Target="../media/hdphoto11.wdp"/><Relationship Id="rId11" Type="http://schemas.microsoft.com/office/2007/relationships/hdphoto" Target="../media/hdphoto14.wdp"/><Relationship Id="rId5" Type="http://schemas.openxmlformats.org/officeDocument/2006/relationships/image" Target="../media/image48.png"/><Relationship Id="rId10" Type="http://schemas.openxmlformats.org/officeDocument/2006/relationships/image" Target="../media/image53.png"/><Relationship Id="rId4" Type="http://schemas.microsoft.com/office/2007/relationships/hdphoto" Target="../media/hdphoto10.wdp"/><Relationship Id="rId9" Type="http://schemas.openxmlformats.org/officeDocument/2006/relationships/image" Target="../media/image52.jpeg"/></Relationships>
</file>

<file path=ppt/slides/_rels/slide17.xml.rels><?xml version="1.0" encoding="UTF-8" standalone="yes"?>
<Relationships xmlns="http://schemas.openxmlformats.org/package/2006/relationships"><Relationship Id="rId8" Type="http://schemas.microsoft.com/office/2007/relationships/hdphoto" Target="../media/hdphoto11.wdp"/><Relationship Id="rId3" Type="http://schemas.openxmlformats.org/officeDocument/2006/relationships/image" Target="../media/image53.png"/><Relationship Id="rId7" Type="http://schemas.openxmlformats.org/officeDocument/2006/relationships/image" Target="../media/image4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microsoft.com/office/2007/relationships/hdphoto" Target="../media/hdphoto10.wdp"/><Relationship Id="rId11" Type="http://schemas.openxmlformats.org/officeDocument/2006/relationships/image" Target="../media/image52.jpeg"/><Relationship Id="rId5" Type="http://schemas.openxmlformats.org/officeDocument/2006/relationships/image" Target="../media/image47.png"/><Relationship Id="rId10" Type="http://schemas.microsoft.com/office/2007/relationships/hdphoto" Target="../media/hdphoto12.wdp"/><Relationship Id="rId4" Type="http://schemas.microsoft.com/office/2007/relationships/hdphoto" Target="../media/hdphoto14.wdp"/><Relationship Id="rId9" Type="http://schemas.openxmlformats.org/officeDocument/2006/relationships/image" Target="../media/image4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5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8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9.png"/><Relationship Id="rId4" Type="http://schemas.openxmlformats.org/officeDocument/2006/relationships/image" Target="../media/image58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7" Type="http://schemas.microsoft.com/office/2007/relationships/hdphoto" Target="../media/hdphoto15.wdp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1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image" Target="../media/image64.png"/><Relationship Id="rId7" Type="http://schemas.openxmlformats.org/officeDocument/2006/relationships/image" Target="../media/image68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65.png"/><Relationship Id="rId9" Type="http://schemas.openxmlformats.org/officeDocument/2006/relationships/image" Target="../media/image7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13" Type="http://schemas.openxmlformats.org/officeDocument/2006/relationships/image" Target="../media/image73.png"/><Relationship Id="rId18" Type="http://schemas.openxmlformats.org/officeDocument/2006/relationships/image" Target="../media/image78.png"/><Relationship Id="rId3" Type="http://schemas.openxmlformats.org/officeDocument/2006/relationships/image" Target="../media/image64.png"/><Relationship Id="rId7" Type="http://schemas.openxmlformats.org/officeDocument/2006/relationships/image" Target="../media/image68.png"/><Relationship Id="rId12" Type="http://schemas.openxmlformats.org/officeDocument/2006/relationships/image" Target="../media/image35.png"/><Relationship Id="rId17" Type="http://schemas.openxmlformats.org/officeDocument/2006/relationships/image" Target="../media/image77.png"/><Relationship Id="rId2" Type="http://schemas.openxmlformats.org/officeDocument/2006/relationships/image" Target="../media/image63.png"/><Relationship Id="rId16" Type="http://schemas.openxmlformats.org/officeDocument/2006/relationships/image" Target="../media/image7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7.png"/><Relationship Id="rId11" Type="http://schemas.openxmlformats.org/officeDocument/2006/relationships/image" Target="../media/image72.png"/><Relationship Id="rId5" Type="http://schemas.openxmlformats.org/officeDocument/2006/relationships/image" Target="../media/image66.png"/><Relationship Id="rId15" Type="http://schemas.openxmlformats.org/officeDocument/2006/relationships/image" Target="../media/image75.png"/><Relationship Id="rId10" Type="http://schemas.openxmlformats.org/officeDocument/2006/relationships/image" Target="../media/image71.png"/><Relationship Id="rId4" Type="http://schemas.openxmlformats.org/officeDocument/2006/relationships/image" Target="../media/image65.png"/><Relationship Id="rId9" Type="http://schemas.openxmlformats.org/officeDocument/2006/relationships/image" Target="../media/image70.png"/><Relationship Id="rId14" Type="http://schemas.openxmlformats.org/officeDocument/2006/relationships/image" Target="../media/image7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8.jpeg"/><Relationship Id="rId4" Type="http://schemas.openxmlformats.org/officeDocument/2006/relationships/image" Target="../media/image87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8.jpeg"/><Relationship Id="rId4" Type="http://schemas.openxmlformats.org/officeDocument/2006/relationships/image" Target="../media/image87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9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8.jpeg"/><Relationship Id="rId5" Type="http://schemas.openxmlformats.org/officeDocument/2006/relationships/image" Target="../media/image87.jpeg"/><Relationship Id="rId4" Type="http://schemas.openxmlformats.org/officeDocument/2006/relationships/image" Target="../media/image9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microsoft.com/office/2007/relationships/hdphoto" Target="../media/hdphoto5.wdp"/><Relationship Id="rId3" Type="http://schemas.openxmlformats.org/officeDocument/2006/relationships/image" Target="../media/image8.png"/><Relationship Id="rId7" Type="http://schemas.microsoft.com/office/2007/relationships/hdphoto" Target="../media/hdphoto2.wdp"/><Relationship Id="rId12" Type="http://schemas.openxmlformats.org/officeDocument/2006/relationships/image" Target="../media/image1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png"/><Relationship Id="rId11" Type="http://schemas.microsoft.com/office/2007/relationships/hdphoto" Target="../media/hdphoto4.wdp"/><Relationship Id="rId5" Type="http://schemas.microsoft.com/office/2007/relationships/hdphoto" Target="../media/hdphoto1.wdp"/><Relationship Id="rId15" Type="http://schemas.microsoft.com/office/2007/relationships/hdphoto" Target="../media/hdphoto6.wdp"/><Relationship Id="rId10" Type="http://schemas.openxmlformats.org/officeDocument/2006/relationships/image" Target="../media/image12.png"/><Relationship Id="rId4" Type="http://schemas.openxmlformats.org/officeDocument/2006/relationships/image" Target="../media/image9.png"/><Relationship Id="rId9" Type="http://schemas.microsoft.com/office/2007/relationships/hdphoto" Target="../media/hdphoto3.wdp"/><Relationship Id="rId14" Type="http://schemas.openxmlformats.org/officeDocument/2006/relationships/image" Target="../media/image14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emf"/><Relationship Id="rId7" Type="http://schemas.openxmlformats.org/officeDocument/2006/relationships/image" Target="../media/image94.jpeg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3.jpeg"/><Relationship Id="rId5" Type="http://schemas.openxmlformats.org/officeDocument/2006/relationships/image" Target="../media/image57.png"/><Relationship Id="rId4" Type="http://schemas.openxmlformats.org/officeDocument/2006/relationships/image" Target="../media/image92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5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5.png"/><Relationship Id="rId5" Type="http://schemas.openxmlformats.org/officeDocument/2006/relationships/image" Target="../media/image97.svg"/><Relationship Id="rId4" Type="http://schemas.openxmlformats.org/officeDocument/2006/relationships/image" Target="../media/image96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5.png"/><Relationship Id="rId5" Type="http://schemas.openxmlformats.org/officeDocument/2006/relationships/image" Target="../media/image97.svg"/><Relationship Id="rId4" Type="http://schemas.openxmlformats.org/officeDocument/2006/relationships/image" Target="../media/image96.png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jpeg"/><Relationship Id="rId3" Type="http://schemas.openxmlformats.org/officeDocument/2006/relationships/image" Target="../media/image94.jpeg"/><Relationship Id="rId7" Type="http://schemas.openxmlformats.org/officeDocument/2006/relationships/image" Target="../media/image9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7.svg"/><Relationship Id="rId5" Type="http://schemas.openxmlformats.org/officeDocument/2006/relationships/image" Target="../media/image96.png"/><Relationship Id="rId4" Type="http://schemas.openxmlformats.org/officeDocument/2006/relationships/image" Target="../media/image98.png"/><Relationship Id="rId9" Type="http://schemas.openxmlformats.org/officeDocument/2006/relationships/image" Target="../media/image93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00.png"/><Relationship Id="rId4" Type="http://schemas.openxmlformats.org/officeDocument/2006/relationships/image" Target="../media/image9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microsoft.com/office/2007/relationships/hdphoto" Target="../media/hdphoto5.wdp"/><Relationship Id="rId18" Type="http://schemas.openxmlformats.org/officeDocument/2006/relationships/image" Target="../media/image17.png"/><Relationship Id="rId3" Type="http://schemas.openxmlformats.org/officeDocument/2006/relationships/image" Target="../media/image8.png"/><Relationship Id="rId7" Type="http://schemas.microsoft.com/office/2007/relationships/hdphoto" Target="../media/hdphoto2.wdp"/><Relationship Id="rId12" Type="http://schemas.openxmlformats.org/officeDocument/2006/relationships/image" Target="../media/image13.png"/><Relationship Id="rId17" Type="http://schemas.openxmlformats.org/officeDocument/2006/relationships/image" Target="../media/image16.png"/><Relationship Id="rId2" Type="http://schemas.openxmlformats.org/officeDocument/2006/relationships/image" Target="../media/image7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png"/><Relationship Id="rId11" Type="http://schemas.microsoft.com/office/2007/relationships/hdphoto" Target="../media/hdphoto4.wdp"/><Relationship Id="rId5" Type="http://schemas.microsoft.com/office/2007/relationships/hdphoto" Target="../media/hdphoto1.wdp"/><Relationship Id="rId15" Type="http://schemas.microsoft.com/office/2007/relationships/hdphoto" Target="../media/hdphoto6.wdp"/><Relationship Id="rId10" Type="http://schemas.openxmlformats.org/officeDocument/2006/relationships/image" Target="../media/image12.png"/><Relationship Id="rId4" Type="http://schemas.openxmlformats.org/officeDocument/2006/relationships/image" Target="../media/image9.png"/><Relationship Id="rId9" Type="http://schemas.microsoft.com/office/2007/relationships/hdphoto" Target="../media/hdphoto3.wdp"/><Relationship Id="rId14" Type="http://schemas.openxmlformats.org/officeDocument/2006/relationships/image" Target="../media/image14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0.png"/><Relationship Id="rId5" Type="http://schemas.openxmlformats.org/officeDocument/2006/relationships/image" Target="../media/image101.png"/><Relationship Id="rId4" Type="http://schemas.openxmlformats.org/officeDocument/2006/relationships/image" Target="../media/image99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2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7" Type="http://schemas.openxmlformats.org/officeDocument/2006/relationships/image" Target="../media/image105.png"/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4.svg"/><Relationship Id="rId5" Type="http://schemas.openxmlformats.org/officeDocument/2006/relationships/image" Target="../media/image103.png"/><Relationship Id="rId4" Type="http://schemas.openxmlformats.org/officeDocument/2006/relationships/image" Target="../media/image102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06.png"/><Relationship Id="rId4" Type="http://schemas.openxmlformats.org/officeDocument/2006/relationships/chart" Target="../charts/chart1.xml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0.png"/><Relationship Id="rId3" Type="http://schemas.openxmlformats.org/officeDocument/2006/relationships/image" Target="../media/image88.jpeg"/><Relationship Id="rId7" Type="http://schemas.openxmlformats.org/officeDocument/2006/relationships/image" Target="../media/image109.png"/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8.png"/><Relationship Id="rId5" Type="http://schemas.openxmlformats.org/officeDocument/2006/relationships/image" Target="../media/image107.png"/><Relationship Id="rId4" Type="http://schemas.openxmlformats.org/officeDocument/2006/relationships/image" Target="../media/image89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7" Type="http://schemas.openxmlformats.org/officeDocument/2006/relationships/image" Target="../media/image94.jpeg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3.jpeg"/><Relationship Id="rId5" Type="http://schemas.openxmlformats.org/officeDocument/2006/relationships/image" Target="../media/image92.jpeg"/><Relationship Id="rId4" Type="http://schemas.openxmlformats.org/officeDocument/2006/relationships/image" Target="../media/image107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7" Type="http://schemas.openxmlformats.org/officeDocument/2006/relationships/image" Target="../media/image112.png"/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1.png"/><Relationship Id="rId5" Type="http://schemas.openxmlformats.org/officeDocument/2006/relationships/image" Target="../media/image109.png"/><Relationship Id="rId4" Type="http://schemas.openxmlformats.org/officeDocument/2006/relationships/image" Target="../media/image89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4.jpeg"/><Relationship Id="rId5" Type="http://schemas.openxmlformats.org/officeDocument/2006/relationships/image" Target="../media/image93.jpeg"/><Relationship Id="rId4" Type="http://schemas.openxmlformats.org/officeDocument/2006/relationships/image" Target="../media/image92.jpeg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2.png"/><Relationship Id="rId3" Type="http://schemas.openxmlformats.org/officeDocument/2006/relationships/image" Target="../media/image88.jpeg"/><Relationship Id="rId7" Type="http://schemas.openxmlformats.org/officeDocument/2006/relationships/image" Target="../media/image110.png"/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4.png"/><Relationship Id="rId5" Type="http://schemas.openxmlformats.org/officeDocument/2006/relationships/image" Target="../media/image113.png"/><Relationship Id="rId4" Type="http://schemas.openxmlformats.org/officeDocument/2006/relationships/image" Target="../media/image89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gif"/><Relationship Id="rId13" Type="http://schemas.openxmlformats.org/officeDocument/2006/relationships/image" Target="../media/image22.png"/><Relationship Id="rId3" Type="http://schemas.openxmlformats.org/officeDocument/2006/relationships/diagramLayout" Target="../diagrams/layout1.xml"/><Relationship Id="rId7" Type="http://schemas.openxmlformats.org/officeDocument/2006/relationships/hyperlink" Target="../../../../../Pictures/Electronic%20Items%20on%20Behance_fichiers/48370d25528987.58dcdc5568ec6.gif" TargetMode="External"/><Relationship Id="rId12" Type="http://schemas.openxmlformats.org/officeDocument/2006/relationships/image" Target="../media/image2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11" Type="http://schemas.microsoft.com/office/2007/relationships/hdphoto" Target="../media/hdphoto7.wdp"/><Relationship Id="rId5" Type="http://schemas.openxmlformats.org/officeDocument/2006/relationships/diagramColors" Target="../diagrams/colors1.xml"/><Relationship Id="rId10" Type="http://schemas.openxmlformats.org/officeDocument/2006/relationships/image" Target="../media/image20.pn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19.jpeg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jpeg"/><Relationship Id="rId3" Type="http://schemas.openxmlformats.org/officeDocument/2006/relationships/image" Target="../media/image94.jpeg"/><Relationship Id="rId7" Type="http://schemas.openxmlformats.org/officeDocument/2006/relationships/image" Target="../media/image9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9.png"/><Relationship Id="rId5" Type="http://schemas.openxmlformats.org/officeDocument/2006/relationships/image" Target="../media/image114.png"/><Relationship Id="rId4" Type="http://schemas.openxmlformats.org/officeDocument/2006/relationships/image" Target="../media/image11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gif"/><Relationship Id="rId13" Type="http://schemas.openxmlformats.org/officeDocument/2006/relationships/image" Target="../media/image20.png"/><Relationship Id="rId18" Type="http://schemas.openxmlformats.org/officeDocument/2006/relationships/image" Target="../media/image27.jpeg"/><Relationship Id="rId3" Type="http://schemas.openxmlformats.org/officeDocument/2006/relationships/diagramLayout" Target="../diagrams/layout2.xml"/><Relationship Id="rId7" Type="http://schemas.openxmlformats.org/officeDocument/2006/relationships/hyperlink" Target="../../../../../Pictures/Electronic%20Items%20on%20Behance_fichiers/48370d25528987.58dcdc5568ec6.gif" TargetMode="External"/><Relationship Id="rId12" Type="http://schemas.openxmlformats.org/officeDocument/2006/relationships/image" Target="../media/image19.jpeg"/><Relationship Id="rId17" Type="http://schemas.openxmlformats.org/officeDocument/2006/relationships/image" Target="../media/image26.jpeg"/><Relationship Id="rId2" Type="http://schemas.openxmlformats.org/officeDocument/2006/relationships/diagramData" Target="../diagrams/data2.xml"/><Relationship Id="rId16" Type="http://schemas.openxmlformats.org/officeDocument/2006/relationships/image" Target="../media/image22.png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11" Type="http://schemas.openxmlformats.org/officeDocument/2006/relationships/image" Target="../media/image25.jpeg"/><Relationship Id="rId5" Type="http://schemas.openxmlformats.org/officeDocument/2006/relationships/diagramColors" Target="../diagrams/colors2.xml"/><Relationship Id="rId15" Type="http://schemas.openxmlformats.org/officeDocument/2006/relationships/image" Target="../media/image21.png"/><Relationship Id="rId10" Type="http://schemas.openxmlformats.org/officeDocument/2006/relationships/image" Target="../media/image24.jpeg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23.gif"/><Relationship Id="rId14" Type="http://schemas.microsoft.com/office/2007/relationships/hdphoto" Target="../media/hdphoto7.wdp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gif"/><Relationship Id="rId13" Type="http://schemas.openxmlformats.org/officeDocument/2006/relationships/image" Target="../media/image25.jpeg"/><Relationship Id="rId18" Type="http://schemas.openxmlformats.org/officeDocument/2006/relationships/image" Target="../media/image21.png"/><Relationship Id="rId26" Type="http://schemas.openxmlformats.org/officeDocument/2006/relationships/image" Target="../media/image35.png"/><Relationship Id="rId3" Type="http://schemas.openxmlformats.org/officeDocument/2006/relationships/diagramLayout" Target="../diagrams/layout3.xml"/><Relationship Id="rId21" Type="http://schemas.openxmlformats.org/officeDocument/2006/relationships/image" Target="../media/image27.jpeg"/><Relationship Id="rId7" Type="http://schemas.openxmlformats.org/officeDocument/2006/relationships/hyperlink" Target="../../../../../Pictures/Electronic%20Items%20on%20Behance_fichiers/48370d25528987.58dcdc5568ec6.gif" TargetMode="External"/><Relationship Id="rId12" Type="http://schemas.openxmlformats.org/officeDocument/2006/relationships/image" Target="../media/image24.jpeg"/><Relationship Id="rId17" Type="http://schemas.microsoft.com/office/2007/relationships/hdphoto" Target="../media/hdphoto7.wdp"/><Relationship Id="rId25" Type="http://schemas.openxmlformats.org/officeDocument/2006/relationships/image" Target="../media/image34.png"/><Relationship Id="rId2" Type="http://schemas.openxmlformats.org/officeDocument/2006/relationships/diagramData" Target="../diagrams/data3.xml"/><Relationship Id="rId16" Type="http://schemas.openxmlformats.org/officeDocument/2006/relationships/image" Target="../media/image20.png"/><Relationship Id="rId20" Type="http://schemas.openxmlformats.org/officeDocument/2006/relationships/image" Target="../media/image26.jpeg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3.xml"/><Relationship Id="rId11" Type="http://schemas.openxmlformats.org/officeDocument/2006/relationships/image" Target="../media/image29.jpeg"/><Relationship Id="rId24" Type="http://schemas.openxmlformats.org/officeDocument/2006/relationships/image" Target="../media/image33.png"/><Relationship Id="rId5" Type="http://schemas.openxmlformats.org/officeDocument/2006/relationships/diagramColors" Target="../diagrams/colors3.xml"/><Relationship Id="rId15" Type="http://schemas.openxmlformats.org/officeDocument/2006/relationships/image" Target="../media/image19.jpeg"/><Relationship Id="rId23" Type="http://schemas.openxmlformats.org/officeDocument/2006/relationships/image" Target="../media/image32.png"/><Relationship Id="rId28" Type="http://schemas.microsoft.com/office/2007/relationships/hdphoto" Target="../media/hdphoto8.wdp"/><Relationship Id="rId10" Type="http://schemas.openxmlformats.org/officeDocument/2006/relationships/image" Target="../media/image28.jpeg"/><Relationship Id="rId19" Type="http://schemas.openxmlformats.org/officeDocument/2006/relationships/image" Target="../media/image22.png"/><Relationship Id="rId4" Type="http://schemas.openxmlformats.org/officeDocument/2006/relationships/diagramQuickStyle" Target="../diagrams/quickStyle3.xml"/><Relationship Id="rId9" Type="http://schemas.openxmlformats.org/officeDocument/2006/relationships/image" Target="../media/image23.gif"/><Relationship Id="rId14" Type="http://schemas.openxmlformats.org/officeDocument/2006/relationships/image" Target="../media/image30.png"/><Relationship Id="rId22" Type="http://schemas.openxmlformats.org/officeDocument/2006/relationships/image" Target="../media/image31.png"/><Relationship Id="rId27" Type="http://schemas.openxmlformats.org/officeDocument/2006/relationships/image" Target="../media/image3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gif"/><Relationship Id="rId13" Type="http://schemas.openxmlformats.org/officeDocument/2006/relationships/image" Target="../media/image25.jpeg"/><Relationship Id="rId18" Type="http://schemas.openxmlformats.org/officeDocument/2006/relationships/image" Target="../media/image21.png"/><Relationship Id="rId26" Type="http://schemas.openxmlformats.org/officeDocument/2006/relationships/image" Target="../media/image34.png"/><Relationship Id="rId3" Type="http://schemas.openxmlformats.org/officeDocument/2006/relationships/diagramLayout" Target="../diagrams/layout4.xml"/><Relationship Id="rId21" Type="http://schemas.openxmlformats.org/officeDocument/2006/relationships/image" Target="../media/image27.jpeg"/><Relationship Id="rId7" Type="http://schemas.openxmlformats.org/officeDocument/2006/relationships/hyperlink" Target="../../../../../Pictures/Electronic%20Items%20on%20Behance_fichiers/48370d25528987.58dcdc5568ec6.gif" TargetMode="External"/><Relationship Id="rId12" Type="http://schemas.openxmlformats.org/officeDocument/2006/relationships/image" Target="../media/image24.jpeg"/><Relationship Id="rId17" Type="http://schemas.microsoft.com/office/2007/relationships/hdphoto" Target="../media/hdphoto7.wdp"/><Relationship Id="rId25" Type="http://schemas.openxmlformats.org/officeDocument/2006/relationships/image" Target="../media/image33.png"/><Relationship Id="rId2" Type="http://schemas.openxmlformats.org/officeDocument/2006/relationships/diagramData" Target="../diagrams/data4.xml"/><Relationship Id="rId16" Type="http://schemas.openxmlformats.org/officeDocument/2006/relationships/image" Target="../media/image20.png"/><Relationship Id="rId20" Type="http://schemas.openxmlformats.org/officeDocument/2006/relationships/image" Target="../media/image26.jpeg"/><Relationship Id="rId29" Type="http://schemas.microsoft.com/office/2007/relationships/hdphoto" Target="../media/hdphoto8.wdp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4.xml"/><Relationship Id="rId11" Type="http://schemas.openxmlformats.org/officeDocument/2006/relationships/image" Target="../media/image29.jpeg"/><Relationship Id="rId24" Type="http://schemas.openxmlformats.org/officeDocument/2006/relationships/image" Target="../media/image32.png"/><Relationship Id="rId5" Type="http://schemas.openxmlformats.org/officeDocument/2006/relationships/diagramColors" Target="../diagrams/colors4.xml"/><Relationship Id="rId15" Type="http://schemas.openxmlformats.org/officeDocument/2006/relationships/image" Target="../media/image19.jpeg"/><Relationship Id="rId23" Type="http://schemas.openxmlformats.org/officeDocument/2006/relationships/image" Target="../media/image37.png"/><Relationship Id="rId28" Type="http://schemas.openxmlformats.org/officeDocument/2006/relationships/image" Target="../media/image36.png"/><Relationship Id="rId10" Type="http://schemas.openxmlformats.org/officeDocument/2006/relationships/image" Target="../media/image28.jpeg"/><Relationship Id="rId19" Type="http://schemas.openxmlformats.org/officeDocument/2006/relationships/image" Target="../media/image22.png"/><Relationship Id="rId4" Type="http://schemas.openxmlformats.org/officeDocument/2006/relationships/diagramQuickStyle" Target="../diagrams/quickStyle4.xml"/><Relationship Id="rId9" Type="http://schemas.openxmlformats.org/officeDocument/2006/relationships/image" Target="../media/image23.gif"/><Relationship Id="rId14" Type="http://schemas.openxmlformats.org/officeDocument/2006/relationships/image" Target="../media/image30.png"/><Relationship Id="rId22" Type="http://schemas.openxmlformats.org/officeDocument/2006/relationships/image" Target="../media/image31.png"/><Relationship Id="rId27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5298A3E-5D0A-461E-A5BF-A9105BD31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7808" y="404664"/>
            <a:ext cx="7632702" cy="3312368"/>
          </a:xfrm>
        </p:spPr>
        <p:txBody>
          <a:bodyPr/>
          <a:lstStyle/>
          <a:p>
            <a:pPr algn="ctr"/>
            <a:r>
              <a:rPr lang="cs-CZ" sz="6000" b="1" dirty="0" err="1"/>
              <a:t>Inbreeding</a:t>
            </a:r>
            <a:r>
              <a:rPr lang="cs-CZ" sz="6000" b="1" dirty="0"/>
              <a:t> jako hrozba v éře genomiky u holštýnského plemene ve Francii</a:t>
            </a:r>
            <a:endParaRPr lang="fr-FR" sz="6000" dirty="0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C47D98A3-7EA1-4E2E-ADEC-20BA2198628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23992" y="4437112"/>
            <a:ext cx="5328592" cy="648072"/>
          </a:xfrm>
          <a:prstGeom prst="roundRect">
            <a:avLst/>
          </a:prstGeo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cs-CZ" sz="2000" b="1" dirty="0">
                <a:solidFill>
                  <a:schemeClr val="bg1"/>
                </a:solidFill>
              </a:rPr>
              <a:t>Chovatelská konference, Seč, Česká republika</a:t>
            </a:r>
            <a:endParaRPr lang="fr-FR" sz="2000" b="1" dirty="0">
              <a:solidFill>
                <a:schemeClr val="bg1"/>
              </a:solidFill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cs-CZ" sz="2000" b="1" dirty="0">
                <a:solidFill>
                  <a:schemeClr val="bg1"/>
                </a:solidFill>
              </a:rPr>
              <a:t>4. prosince </a:t>
            </a:r>
            <a:r>
              <a:rPr lang="fr-FR" sz="2000" b="1" dirty="0">
                <a:solidFill>
                  <a:schemeClr val="bg1"/>
                </a:solidFill>
              </a:rPr>
              <a:t>2024</a:t>
            </a:r>
          </a:p>
        </p:txBody>
      </p:sp>
    </p:spTree>
    <p:extLst>
      <p:ext uri="{BB962C8B-B14F-4D97-AF65-F5344CB8AC3E}">
        <p14:creationId xmlns:p14="http://schemas.microsoft.com/office/powerpoint/2010/main" val="16537519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8">
            <a:extLst>
              <a:ext uri="{FF2B5EF4-FFF2-40B4-BE49-F238E27FC236}">
                <a16:creationId xmlns:a16="http://schemas.microsoft.com/office/drawing/2014/main" id="{8E504BC7-9954-4BAA-9ECB-F301D8027D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Vývoj genomiky ve Francii</a:t>
            </a:r>
            <a:endParaRPr lang="fr-FR" dirty="0"/>
          </a:p>
        </p:txBody>
      </p:sp>
      <p:graphicFrame>
        <p:nvGraphicFramePr>
          <p:cNvPr id="9" name="Diagram 7">
            <a:extLst>
              <a:ext uri="{FF2B5EF4-FFF2-40B4-BE49-F238E27FC236}">
                <a16:creationId xmlns:a16="http://schemas.microsoft.com/office/drawing/2014/main" id="{C0BA236E-946A-49E7-6C9A-D609671CAA1C}"/>
              </a:ext>
            </a:extLst>
          </p:cNvPr>
          <p:cNvGraphicFramePr/>
          <p:nvPr/>
        </p:nvGraphicFramePr>
        <p:xfrm>
          <a:off x="145587" y="1412776"/>
          <a:ext cx="7774781" cy="7372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4" name="Group 47">
            <a:extLst>
              <a:ext uri="{FF2B5EF4-FFF2-40B4-BE49-F238E27FC236}">
                <a16:creationId xmlns:a16="http://schemas.microsoft.com/office/drawing/2014/main" id="{3C4AE5CD-6359-3A52-E967-30CD36439470}"/>
              </a:ext>
            </a:extLst>
          </p:cNvPr>
          <p:cNvGrpSpPr/>
          <p:nvPr/>
        </p:nvGrpSpPr>
        <p:grpSpPr>
          <a:xfrm>
            <a:off x="138953" y="3068960"/>
            <a:ext cx="2778290" cy="1075087"/>
            <a:chOff x="1071319" y="5111713"/>
            <a:chExt cx="1960904" cy="606771"/>
          </a:xfrm>
        </p:grpSpPr>
        <p:sp>
          <p:nvSpPr>
            <p:cNvPr id="15" name="TextBox 45">
              <a:extLst>
                <a:ext uri="{FF2B5EF4-FFF2-40B4-BE49-F238E27FC236}">
                  <a16:creationId xmlns:a16="http://schemas.microsoft.com/office/drawing/2014/main" id="{F535FED1-DE57-F69A-C6D2-3E124FF34CBF}"/>
                </a:ext>
              </a:extLst>
            </p:cNvPr>
            <p:cNvSpPr txBox="1"/>
            <p:nvPr/>
          </p:nvSpPr>
          <p:spPr>
            <a:xfrm>
              <a:off x="1071320" y="5111713"/>
              <a:ext cx="1888710" cy="1910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600" b="1" dirty="0">
                  <a:solidFill>
                    <a:srgbClr val="92D05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Polygenní hodnocení</a:t>
              </a:r>
              <a:endParaRPr lang="en-US" sz="1600" b="1" dirty="0">
                <a:solidFill>
                  <a:srgbClr val="92D05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6" name="TextBox 46">
              <a:extLst>
                <a:ext uri="{FF2B5EF4-FFF2-40B4-BE49-F238E27FC236}">
                  <a16:creationId xmlns:a16="http://schemas.microsoft.com/office/drawing/2014/main" id="{4B61BC8F-7909-9B69-E656-7D1495C1D947}"/>
                </a:ext>
              </a:extLst>
            </p:cNvPr>
            <p:cNvSpPr txBox="1"/>
            <p:nvPr/>
          </p:nvSpPr>
          <p:spPr>
            <a:xfrm>
              <a:off x="1071319" y="5301588"/>
              <a:ext cx="1960904" cy="4168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Odhad plemenných hodnot zvířat prostřednictvím jejich užitkovosti v chovu (fenotyp)</a:t>
              </a:r>
              <a:endParaRPr lang="en-US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ACF1F66A-B85F-4402-97F5-0DD911D98080}"/>
              </a:ext>
            </a:extLst>
          </p:cNvPr>
          <p:cNvGrpSpPr/>
          <p:nvPr/>
        </p:nvGrpSpPr>
        <p:grpSpPr>
          <a:xfrm>
            <a:off x="388331" y="1988840"/>
            <a:ext cx="685263" cy="1087487"/>
            <a:chOff x="504355" y="2615906"/>
            <a:chExt cx="685263" cy="1087487"/>
          </a:xfrm>
        </p:grpSpPr>
        <p:grpSp>
          <p:nvGrpSpPr>
            <p:cNvPr id="10" name="Group 28">
              <a:extLst>
                <a:ext uri="{FF2B5EF4-FFF2-40B4-BE49-F238E27FC236}">
                  <a16:creationId xmlns:a16="http://schemas.microsoft.com/office/drawing/2014/main" id="{B07D649E-573D-4CCD-823D-ADF814DED92F}"/>
                </a:ext>
              </a:extLst>
            </p:cNvPr>
            <p:cNvGrpSpPr/>
            <p:nvPr/>
          </p:nvGrpSpPr>
          <p:grpSpPr>
            <a:xfrm>
              <a:off x="551105" y="2615906"/>
              <a:ext cx="594066" cy="1027324"/>
              <a:chOff x="1379476" y="3717032"/>
              <a:chExt cx="792088" cy="1369765"/>
            </a:xfrm>
          </p:grpSpPr>
          <p:cxnSp>
            <p:nvCxnSpPr>
              <p:cNvPr id="11" name="Straight Connector 9">
                <a:extLst>
                  <a:ext uri="{FF2B5EF4-FFF2-40B4-BE49-F238E27FC236}">
                    <a16:creationId xmlns:a16="http://schemas.microsoft.com/office/drawing/2014/main" id="{556D8765-E1F3-D5BD-1C6C-AD478C412792}"/>
                  </a:ext>
                </a:extLst>
              </p:cNvPr>
              <p:cNvCxnSpPr/>
              <p:nvPr/>
            </p:nvCxnSpPr>
            <p:spPr>
              <a:xfrm>
                <a:off x="1775520" y="3789040"/>
                <a:ext cx="0" cy="720080"/>
              </a:xfrm>
              <a:prstGeom prst="line">
                <a:avLst/>
              </a:prstGeom>
              <a:ln>
                <a:solidFill>
                  <a:srgbClr val="2D3E5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Oval 10">
                <a:extLst>
                  <a:ext uri="{FF2B5EF4-FFF2-40B4-BE49-F238E27FC236}">
                    <a16:creationId xmlns:a16="http://schemas.microsoft.com/office/drawing/2014/main" id="{658658B5-9B4D-C1A4-C2F4-465A68EE3009}"/>
                  </a:ext>
                </a:extLst>
              </p:cNvPr>
              <p:cNvSpPr/>
              <p:nvPr/>
            </p:nvSpPr>
            <p:spPr>
              <a:xfrm>
                <a:off x="1716084" y="3717032"/>
                <a:ext cx="118872" cy="118872"/>
              </a:xfrm>
              <a:prstGeom prst="ellipse">
                <a:avLst/>
              </a:prstGeom>
              <a:solidFill>
                <a:schemeClr val="bg1"/>
              </a:solidFill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350"/>
              </a:p>
            </p:txBody>
          </p:sp>
          <p:sp>
            <p:nvSpPr>
              <p:cNvPr id="13" name="Oval 11">
                <a:hlinkClick r:id="rId7" action="ppaction://hlinkfile"/>
                <a:extLst>
                  <a:ext uri="{FF2B5EF4-FFF2-40B4-BE49-F238E27FC236}">
                    <a16:creationId xmlns:a16="http://schemas.microsoft.com/office/drawing/2014/main" id="{1BAEE992-5C30-8B54-237B-DF9600E6670C}"/>
                  </a:ext>
                </a:extLst>
              </p:cNvPr>
              <p:cNvSpPr/>
              <p:nvPr/>
            </p:nvSpPr>
            <p:spPr>
              <a:xfrm>
                <a:off x="1379476" y="4294709"/>
                <a:ext cx="792088" cy="79208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rgbClr val="2D3E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3000" dirty="0">
                  <a:solidFill>
                    <a:srgbClr val="2D3E50"/>
                  </a:solidFill>
                  <a:latin typeface="FontAwesome" pitchFamily="2" charset="0"/>
                </a:endParaRPr>
              </a:p>
            </p:txBody>
          </p:sp>
        </p:grpSp>
        <p:pic>
          <p:nvPicPr>
            <p:cNvPr id="17" name="Espace réservé du contenu 93">
              <a:extLst>
                <a:ext uri="{FF2B5EF4-FFF2-40B4-BE49-F238E27FC236}">
                  <a16:creationId xmlns:a16="http://schemas.microsoft.com/office/drawing/2014/main" id="{4B03E78A-284C-FC7D-81CD-95FA2240F6A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696" r="10566"/>
            <a:stretch/>
          </p:blipFill>
          <p:spPr>
            <a:xfrm>
              <a:off x="504355" y="2989000"/>
              <a:ext cx="685263" cy="714393"/>
            </a:xfrm>
            <a:prstGeom prst="ellipse">
              <a:avLst/>
            </a:prstGeom>
          </p:spPr>
        </p:pic>
      </p:grpSp>
      <p:grpSp>
        <p:nvGrpSpPr>
          <p:cNvPr id="35" name="Group 60">
            <a:extLst>
              <a:ext uri="{FF2B5EF4-FFF2-40B4-BE49-F238E27FC236}">
                <a16:creationId xmlns:a16="http://schemas.microsoft.com/office/drawing/2014/main" id="{E5FA0593-37E7-DE7B-7A82-1822010A3C85}"/>
              </a:ext>
            </a:extLst>
          </p:cNvPr>
          <p:cNvGrpSpPr/>
          <p:nvPr/>
        </p:nvGrpSpPr>
        <p:grpSpPr>
          <a:xfrm>
            <a:off x="1199456" y="4581128"/>
            <a:ext cx="2611312" cy="1062570"/>
            <a:chOff x="1071319" y="5111713"/>
            <a:chExt cx="3091088" cy="725212"/>
          </a:xfrm>
        </p:grpSpPr>
        <p:sp>
          <p:nvSpPr>
            <p:cNvPr id="36" name="TextBox 61">
              <a:extLst>
                <a:ext uri="{FF2B5EF4-FFF2-40B4-BE49-F238E27FC236}">
                  <a16:creationId xmlns:a16="http://schemas.microsoft.com/office/drawing/2014/main" id="{21B3E535-E99B-C12B-133C-A4BFAC4C19D5}"/>
                </a:ext>
              </a:extLst>
            </p:cNvPr>
            <p:cNvSpPr txBox="1"/>
            <p:nvPr/>
          </p:nvSpPr>
          <p:spPr>
            <a:xfrm>
              <a:off x="1071320" y="5111713"/>
              <a:ext cx="2913912" cy="2310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sz="1600" b="1" dirty="0" err="1">
                  <a:solidFill>
                    <a:srgbClr val="00B05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Genomické</a:t>
              </a:r>
              <a:r>
                <a:rPr lang="cs-CZ" sz="1600" b="1" dirty="0">
                  <a:solidFill>
                    <a:srgbClr val="00B05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hodnocení</a:t>
              </a:r>
              <a:endParaRPr lang="en-US" sz="1600" b="1" dirty="0">
                <a:solidFill>
                  <a:srgbClr val="00B05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7" name="TextBox 62">
              <a:extLst>
                <a:ext uri="{FF2B5EF4-FFF2-40B4-BE49-F238E27FC236}">
                  <a16:creationId xmlns:a16="http://schemas.microsoft.com/office/drawing/2014/main" id="{39F4169A-4CB2-9BD4-CE21-412318F2ED25}"/>
                </a:ext>
              </a:extLst>
            </p:cNvPr>
            <p:cNvSpPr txBox="1"/>
            <p:nvPr/>
          </p:nvSpPr>
          <p:spPr>
            <a:xfrm>
              <a:off x="1071319" y="5332781"/>
              <a:ext cx="3091088" cy="5041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Zohlednění genomu zvířete při hodnocení jeho genetické hodnoty</a:t>
              </a:r>
              <a:endParaRPr lang="en-US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4" name="Groupe 23">
            <a:extLst>
              <a:ext uri="{FF2B5EF4-FFF2-40B4-BE49-F238E27FC236}">
                <a16:creationId xmlns:a16="http://schemas.microsoft.com/office/drawing/2014/main" id="{E605D6F7-E9C2-4CBD-8456-25A9CD5CF98F}"/>
              </a:ext>
            </a:extLst>
          </p:cNvPr>
          <p:cNvGrpSpPr/>
          <p:nvPr/>
        </p:nvGrpSpPr>
        <p:grpSpPr>
          <a:xfrm>
            <a:off x="2817751" y="1988840"/>
            <a:ext cx="698448" cy="2609838"/>
            <a:chOff x="3246649" y="2424936"/>
            <a:chExt cx="698448" cy="2609838"/>
          </a:xfrm>
        </p:grpSpPr>
        <p:grpSp>
          <p:nvGrpSpPr>
            <p:cNvPr id="31" name="Group 33">
              <a:extLst>
                <a:ext uri="{FF2B5EF4-FFF2-40B4-BE49-F238E27FC236}">
                  <a16:creationId xmlns:a16="http://schemas.microsoft.com/office/drawing/2014/main" id="{A7F322B6-D61A-929F-4647-0C802F81AF25}"/>
                </a:ext>
              </a:extLst>
            </p:cNvPr>
            <p:cNvGrpSpPr/>
            <p:nvPr/>
          </p:nvGrpSpPr>
          <p:grpSpPr>
            <a:xfrm rot="10800000">
              <a:off x="3298842" y="2424936"/>
              <a:ext cx="594066" cy="2578055"/>
              <a:chOff x="2570677" y="3717032"/>
              <a:chExt cx="792088" cy="3437402"/>
            </a:xfrm>
          </p:grpSpPr>
          <p:cxnSp>
            <p:nvCxnSpPr>
              <p:cNvPr id="32" name="Straight Connector 34">
                <a:extLst>
                  <a:ext uri="{FF2B5EF4-FFF2-40B4-BE49-F238E27FC236}">
                    <a16:creationId xmlns:a16="http://schemas.microsoft.com/office/drawing/2014/main" id="{80910D2C-47ED-EB95-7B56-E2440F192C9A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 flipV="1">
                <a:off x="2966721" y="4238306"/>
                <a:ext cx="0" cy="2789967"/>
              </a:xfrm>
              <a:prstGeom prst="line">
                <a:avLst/>
              </a:prstGeom>
              <a:ln>
                <a:solidFill>
                  <a:srgbClr val="0070C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Oval 35">
                <a:extLst>
                  <a:ext uri="{FF2B5EF4-FFF2-40B4-BE49-F238E27FC236}">
                    <a16:creationId xmlns:a16="http://schemas.microsoft.com/office/drawing/2014/main" id="{8A1D8ADA-D39E-8597-BCB1-8E228306989A}"/>
                  </a:ext>
                </a:extLst>
              </p:cNvPr>
              <p:cNvSpPr/>
              <p:nvPr/>
            </p:nvSpPr>
            <p:spPr>
              <a:xfrm flipV="1">
                <a:off x="2913909" y="7041581"/>
                <a:ext cx="105627" cy="11285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350" dirty="0"/>
              </a:p>
            </p:txBody>
          </p:sp>
          <p:sp>
            <p:nvSpPr>
              <p:cNvPr id="34" name="Oval 36">
                <a:extLst>
                  <a:ext uri="{FF2B5EF4-FFF2-40B4-BE49-F238E27FC236}">
                    <a16:creationId xmlns:a16="http://schemas.microsoft.com/office/drawing/2014/main" id="{1A970F3D-A0B2-3696-408B-47B899F4F8DA}"/>
                  </a:ext>
                </a:extLst>
              </p:cNvPr>
              <p:cNvSpPr/>
              <p:nvPr/>
            </p:nvSpPr>
            <p:spPr>
              <a:xfrm>
                <a:off x="2570677" y="3717032"/>
                <a:ext cx="792088" cy="79208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3000" dirty="0">
                  <a:solidFill>
                    <a:srgbClr val="27AE61"/>
                  </a:solidFill>
                  <a:latin typeface="FontAwesome" pitchFamily="2" charset="0"/>
                </a:endParaRPr>
              </a:p>
            </p:txBody>
          </p:sp>
        </p:grpSp>
        <p:pic>
          <p:nvPicPr>
            <p:cNvPr id="38" name="Image 37" descr="Une image contenant jouet&#10;&#10;Description générée automatiquement">
              <a:extLst>
                <a:ext uri="{FF2B5EF4-FFF2-40B4-BE49-F238E27FC236}">
                  <a16:creationId xmlns:a16="http://schemas.microsoft.com/office/drawing/2014/main" id="{F2F8AEF2-77F0-9905-BBB1-F6CA64A647D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19" t="4893" r="16600" b="4476"/>
            <a:stretch/>
          </p:blipFill>
          <p:spPr>
            <a:xfrm>
              <a:off x="3246649" y="4377144"/>
              <a:ext cx="698448" cy="657630"/>
            </a:xfrm>
            <a:prstGeom prst="ellipse">
              <a:avLst/>
            </a:prstGeom>
          </p:spPr>
        </p:pic>
      </p:grpSp>
      <p:grpSp>
        <p:nvGrpSpPr>
          <p:cNvPr id="21" name="Groupe 20">
            <a:extLst>
              <a:ext uri="{FF2B5EF4-FFF2-40B4-BE49-F238E27FC236}">
                <a16:creationId xmlns:a16="http://schemas.microsoft.com/office/drawing/2014/main" id="{72F8D217-3FE0-425F-BA1E-7EDF62493D22}"/>
              </a:ext>
            </a:extLst>
          </p:cNvPr>
          <p:cNvGrpSpPr/>
          <p:nvPr/>
        </p:nvGrpSpPr>
        <p:grpSpPr>
          <a:xfrm>
            <a:off x="4158833" y="692696"/>
            <a:ext cx="998608" cy="874437"/>
            <a:chOff x="4359593" y="1293959"/>
            <a:chExt cx="998608" cy="874437"/>
          </a:xfrm>
        </p:grpSpPr>
        <p:pic>
          <p:nvPicPr>
            <p:cNvPr id="60" name="Image 59">
              <a:extLst>
                <a:ext uri="{FF2B5EF4-FFF2-40B4-BE49-F238E27FC236}">
                  <a16:creationId xmlns:a16="http://schemas.microsoft.com/office/drawing/2014/main" id="{5561EBF6-8A9D-18EF-D2D2-C61524451EB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1481"/>
            <a:stretch/>
          </p:blipFill>
          <p:spPr>
            <a:xfrm>
              <a:off x="4359593" y="1543943"/>
              <a:ext cx="568821" cy="529554"/>
            </a:xfrm>
            <a:prstGeom prst="rect">
              <a:avLst/>
            </a:prstGeom>
          </p:spPr>
        </p:pic>
        <p:pic>
          <p:nvPicPr>
            <p:cNvPr id="61" name="Image 60">
              <a:extLst>
                <a:ext uri="{FF2B5EF4-FFF2-40B4-BE49-F238E27FC236}">
                  <a16:creationId xmlns:a16="http://schemas.microsoft.com/office/drawing/2014/main" id="{4C879064-97E6-832D-F9FC-45CBEFDE413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1481"/>
            <a:stretch/>
          </p:blipFill>
          <p:spPr>
            <a:xfrm>
              <a:off x="4407266" y="1293959"/>
              <a:ext cx="495018" cy="460846"/>
            </a:xfrm>
            <a:prstGeom prst="rect">
              <a:avLst/>
            </a:prstGeom>
          </p:spPr>
        </p:pic>
        <p:sp>
          <p:nvSpPr>
            <p:cNvPr id="62" name="Flèche : courbe vers le bas 61">
              <a:extLst>
                <a:ext uri="{FF2B5EF4-FFF2-40B4-BE49-F238E27FC236}">
                  <a16:creationId xmlns:a16="http://schemas.microsoft.com/office/drawing/2014/main" id="{9D322E38-7284-CF4A-3A49-5A63F6096322}"/>
                </a:ext>
              </a:extLst>
            </p:cNvPr>
            <p:cNvSpPr/>
            <p:nvPr/>
          </p:nvSpPr>
          <p:spPr>
            <a:xfrm rot="2979794">
              <a:off x="4898300" y="1708494"/>
              <a:ext cx="698448" cy="221355"/>
            </a:xfrm>
            <a:prstGeom prst="curved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</p:grpSp>
      <p:grpSp>
        <p:nvGrpSpPr>
          <p:cNvPr id="22" name="Groupe 21">
            <a:extLst>
              <a:ext uri="{FF2B5EF4-FFF2-40B4-BE49-F238E27FC236}">
                <a16:creationId xmlns:a16="http://schemas.microsoft.com/office/drawing/2014/main" id="{4F6B39F7-5068-4F01-9A02-8BC1F7131DD9}"/>
              </a:ext>
            </a:extLst>
          </p:cNvPr>
          <p:cNvGrpSpPr/>
          <p:nvPr/>
        </p:nvGrpSpPr>
        <p:grpSpPr>
          <a:xfrm>
            <a:off x="1252440" y="980728"/>
            <a:ext cx="757719" cy="530537"/>
            <a:chOff x="1581486" y="1405002"/>
            <a:chExt cx="757719" cy="530537"/>
          </a:xfrm>
        </p:grpSpPr>
        <p:pic>
          <p:nvPicPr>
            <p:cNvPr id="65" name="Image 64">
              <a:extLst>
                <a:ext uri="{FF2B5EF4-FFF2-40B4-BE49-F238E27FC236}">
                  <a16:creationId xmlns:a16="http://schemas.microsoft.com/office/drawing/2014/main" id="{B0EFF4EB-920F-22C3-CEA3-3171E5A9318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1481"/>
            <a:stretch/>
          </p:blipFill>
          <p:spPr>
            <a:xfrm>
              <a:off x="1581486" y="1524382"/>
              <a:ext cx="218515" cy="203430"/>
            </a:xfrm>
            <a:prstGeom prst="rect">
              <a:avLst/>
            </a:prstGeom>
          </p:spPr>
        </p:pic>
        <p:pic>
          <p:nvPicPr>
            <p:cNvPr id="66" name="Image 65">
              <a:extLst>
                <a:ext uri="{FF2B5EF4-FFF2-40B4-BE49-F238E27FC236}">
                  <a16:creationId xmlns:a16="http://schemas.microsoft.com/office/drawing/2014/main" id="{D5749FE9-0D54-902C-BCBF-512B74593F2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1481"/>
            <a:stretch/>
          </p:blipFill>
          <p:spPr>
            <a:xfrm>
              <a:off x="1663188" y="1559511"/>
              <a:ext cx="382215" cy="355830"/>
            </a:xfrm>
            <a:prstGeom prst="rect">
              <a:avLst/>
            </a:prstGeom>
          </p:spPr>
        </p:pic>
        <p:sp>
          <p:nvSpPr>
            <p:cNvPr id="67" name="Flèche : courbe vers le bas 66">
              <a:extLst>
                <a:ext uri="{FF2B5EF4-FFF2-40B4-BE49-F238E27FC236}">
                  <a16:creationId xmlns:a16="http://schemas.microsoft.com/office/drawing/2014/main" id="{CAB93EE2-6679-50D5-68A6-BEF472A3FCA0}"/>
                </a:ext>
              </a:extLst>
            </p:cNvPr>
            <p:cNvSpPr/>
            <p:nvPr/>
          </p:nvSpPr>
          <p:spPr>
            <a:xfrm rot="2979794">
              <a:off x="1981725" y="1578059"/>
              <a:ext cx="530537" cy="184423"/>
            </a:xfrm>
            <a:prstGeom prst="curved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CFFAB3E6-E806-4D6B-ADE2-C5FE489DC060}"/>
              </a:ext>
            </a:extLst>
          </p:cNvPr>
          <p:cNvGrpSpPr/>
          <p:nvPr/>
        </p:nvGrpSpPr>
        <p:grpSpPr>
          <a:xfrm>
            <a:off x="5800756" y="908720"/>
            <a:ext cx="79220" cy="624701"/>
            <a:chOff x="5800756" y="1138306"/>
            <a:chExt cx="79220" cy="624701"/>
          </a:xfrm>
        </p:grpSpPr>
        <p:cxnSp>
          <p:nvCxnSpPr>
            <p:cNvPr id="63" name="Straight Connector 34">
              <a:extLst>
                <a:ext uri="{FF2B5EF4-FFF2-40B4-BE49-F238E27FC236}">
                  <a16:creationId xmlns:a16="http://schemas.microsoft.com/office/drawing/2014/main" id="{E2D071AD-0B08-49A5-DDF6-017997067767}"/>
                </a:ext>
              </a:extLst>
            </p:cNvPr>
            <p:cNvCxnSpPr/>
            <p:nvPr/>
          </p:nvCxnSpPr>
          <p:spPr>
            <a:xfrm>
              <a:off x="5843417" y="1138306"/>
              <a:ext cx="0" cy="540060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Oval 35">
              <a:extLst>
                <a:ext uri="{FF2B5EF4-FFF2-40B4-BE49-F238E27FC236}">
                  <a16:creationId xmlns:a16="http://schemas.microsoft.com/office/drawing/2014/main" id="{B8589A6F-C0D3-DECA-05D3-A20CA3CD5E58}"/>
                </a:ext>
              </a:extLst>
            </p:cNvPr>
            <p:cNvSpPr/>
            <p:nvPr/>
          </p:nvSpPr>
          <p:spPr>
            <a:xfrm rot="10800000" flipV="1">
              <a:off x="5800756" y="1678367"/>
              <a:ext cx="79220" cy="8464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0" dirty="0"/>
            </a:p>
          </p:txBody>
        </p:sp>
      </p:grpSp>
      <p:pic>
        <p:nvPicPr>
          <p:cNvPr id="64" name="Image 63" descr="Une image contenant texte, carte de visite&#10;&#10;Description générée automatiquement">
            <a:extLst>
              <a:ext uri="{FF2B5EF4-FFF2-40B4-BE49-F238E27FC236}">
                <a16:creationId xmlns:a16="http://schemas.microsoft.com/office/drawing/2014/main" id="{AB0A9755-6C3A-6E52-7991-B5E9AB999B17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4067" y="620688"/>
            <a:ext cx="692597" cy="692597"/>
          </a:xfrm>
          <a:prstGeom prst="flowChartConnector">
            <a:avLst/>
          </a:prstGeom>
        </p:spPr>
      </p:pic>
      <p:grpSp>
        <p:nvGrpSpPr>
          <p:cNvPr id="110" name="Groupe 109">
            <a:extLst>
              <a:ext uri="{FF2B5EF4-FFF2-40B4-BE49-F238E27FC236}">
                <a16:creationId xmlns:a16="http://schemas.microsoft.com/office/drawing/2014/main" id="{556C9033-19EF-4B12-B2AC-411FD6F8B70D}"/>
              </a:ext>
            </a:extLst>
          </p:cNvPr>
          <p:cNvGrpSpPr/>
          <p:nvPr/>
        </p:nvGrpSpPr>
        <p:grpSpPr>
          <a:xfrm>
            <a:off x="3479330" y="2306051"/>
            <a:ext cx="3135325" cy="2279139"/>
            <a:chOff x="3479330" y="2306051"/>
            <a:chExt cx="3135325" cy="2279139"/>
          </a:xfrm>
        </p:grpSpPr>
        <p:grpSp>
          <p:nvGrpSpPr>
            <p:cNvPr id="111" name="Groupe 110">
              <a:extLst>
                <a:ext uri="{FF2B5EF4-FFF2-40B4-BE49-F238E27FC236}">
                  <a16:creationId xmlns:a16="http://schemas.microsoft.com/office/drawing/2014/main" id="{C13DFF98-132E-48D7-BABD-CA2214F5332C}"/>
                </a:ext>
              </a:extLst>
            </p:cNvPr>
            <p:cNvGrpSpPr/>
            <p:nvPr/>
          </p:nvGrpSpPr>
          <p:grpSpPr>
            <a:xfrm>
              <a:off x="3479330" y="2502829"/>
              <a:ext cx="3029453" cy="1673109"/>
              <a:chOff x="-322722" y="402166"/>
              <a:chExt cx="2640449" cy="1410190"/>
            </a:xfrm>
          </p:grpSpPr>
          <p:sp>
            <p:nvSpPr>
              <p:cNvPr id="117" name="Ellipse 116">
                <a:extLst>
                  <a:ext uri="{FF2B5EF4-FFF2-40B4-BE49-F238E27FC236}">
                    <a16:creationId xmlns:a16="http://schemas.microsoft.com/office/drawing/2014/main" id="{8037534C-D7F7-4FA0-A25E-EE12F7FE4B2A}"/>
                  </a:ext>
                </a:extLst>
              </p:cNvPr>
              <p:cNvSpPr/>
              <p:nvPr/>
            </p:nvSpPr>
            <p:spPr>
              <a:xfrm>
                <a:off x="39644" y="501012"/>
                <a:ext cx="1524824" cy="1311344"/>
              </a:xfrm>
              <a:prstGeom prst="ellipse">
                <a:avLst/>
              </a:prstGeom>
              <a:solidFill>
                <a:srgbClr val="AECA0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fr-FR"/>
              </a:p>
            </p:txBody>
          </p:sp>
          <p:pic>
            <p:nvPicPr>
              <p:cNvPr id="118" name="Image 117">
                <a:extLst>
                  <a:ext uri="{FF2B5EF4-FFF2-40B4-BE49-F238E27FC236}">
                    <a16:creationId xmlns:a16="http://schemas.microsoft.com/office/drawing/2014/main" id="{4B8F39B9-D99C-4DD4-95B3-79259F0C9A5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7361" t="26250" r="25278" b="25555"/>
              <a:stretch/>
            </p:blipFill>
            <p:spPr>
              <a:xfrm>
                <a:off x="639954" y="1304179"/>
                <a:ext cx="208241" cy="366799"/>
              </a:xfrm>
              <a:prstGeom prst="rect">
                <a:avLst/>
              </a:prstGeom>
            </p:spPr>
          </p:pic>
          <p:pic>
            <p:nvPicPr>
              <p:cNvPr id="119" name="Image 118">
                <a:extLst>
                  <a:ext uri="{FF2B5EF4-FFF2-40B4-BE49-F238E27FC236}">
                    <a16:creationId xmlns:a16="http://schemas.microsoft.com/office/drawing/2014/main" id="{85397E00-9EF6-4256-BF3A-AF557458DF7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7361" t="26250" r="25278" b="25555"/>
              <a:stretch/>
            </p:blipFill>
            <p:spPr>
              <a:xfrm>
                <a:off x="891001" y="1180149"/>
                <a:ext cx="208241" cy="366799"/>
              </a:xfrm>
              <a:prstGeom prst="rect">
                <a:avLst/>
              </a:prstGeom>
            </p:spPr>
          </p:pic>
          <p:pic>
            <p:nvPicPr>
              <p:cNvPr id="120" name="Image 119">
                <a:extLst>
                  <a:ext uri="{FF2B5EF4-FFF2-40B4-BE49-F238E27FC236}">
                    <a16:creationId xmlns:a16="http://schemas.microsoft.com/office/drawing/2014/main" id="{2EF6FB24-1044-4BA0-98EC-855967605BC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7361" t="26250" r="25278" b="25555"/>
              <a:stretch/>
            </p:blipFill>
            <p:spPr>
              <a:xfrm>
                <a:off x="828239" y="1425564"/>
                <a:ext cx="208241" cy="366799"/>
              </a:xfrm>
              <a:prstGeom prst="rect">
                <a:avLst/>
              </a:prstGeom>
            </p:spPr>
          </p:pic>
          <p:sp>
            <p:nvSpPr>
              <p:cNvPr id="121" name="ZoneTexte 10">
                <a:extLst>
                  <a:ext uri="{FF2B5EF4-FFF2-40B4-BE49-F238E27FC236}">
                    <a16:creationId xmlns:a16="http://schemas.microsoft.com/office/drawing/2014/main" id="{B6085B4C-5A55-4DD8-82A2-C6CA4F18A9D9}"/>
                  </a:ext>
                </a:extLst>
              </p:cNvPr>
              <p:cNvSpPr txBox="1"/>
              <p:nvPr/>
            </p:nvSpPr>
            <p:spPr>
              <a:xfrm>
                <a:off x="-322722" y="402166"/>
                <a:ext cx="869525" cy="237188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fontAlgn="base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fr-FR" sz="1400" kern="1200" dirty="0" err="1">
                    <a:solidFill>
                      <a:srgbClr val="004494"/>
                    </a:solidFill>
                    <a:effectLst/>
                    <a:latin typeface="Interstate"/>
                    <a:ea typeface="Calibri" panose="020F0502020204030204" pitchFamily="34" charset="0"/>
                    <a:cs typeface="Times New Roman" panose="02020603050405020304" pitchFamily="18" charset="0"/>
                  </a:rPr>
                  <a:t>Rodokmen</a:t>
                </a:r>
                <a:endParaRPr lang="fr-FR" sz="1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2" name="ZoneTexte 315">
                <a:extLst>
                  <a:ext uri="{FF2B5EF4-FFF2-40B4-BE49-F238E27FC236}">
                    <a16:creationId xmlns:a16="http://schemas.microsoft.com/office/drawing/2014/main" id="{B74EEEC6-39AB-4B43-AA3D-03FE52ED0BAA}"/>
                  </a:ext>
                </a:extLst>
              </p:cNvPr>
              <p:cNvSpPr txBox="1"/>
              <p:nvPr/>
            </p:nvSpPr>
            <p:spPr>
              <a:xfrm>
                <a:off x="1283055" y="1454355"/>
                <a:ext cx="1034672" cy="257658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fontAlgn="base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fr-FR" sz="1400" kern="1200" dirty="0">
                    <a:solidFill>
                      <a:srgbClr val="004494"/>
                    </a:solidFill>
                    <a:effectLst/>
                    <a:latin typeface="Interstate"/>
                    <a:ea typeface="Calibri" panose="020F0502020204030204" pitchFamily="34" charset="0"/>
                    <a:cs typeface="Times New Roman" panose="02020603050405020304" pitchFamily="18" charset="0"/>
                  </a:rPr>
                  <a:t>U</a:t>
                </a:r>
                <a:r>
                  <a:rPr lang="cs-CZ" sz="1400" dirty="0" err="1">
                    <a:solidFill>
                      <a:srgbClr val="004494"/>
                    </a:solidFill>
                    <a:latin typeface="Interstate"/>
                    <a:ea typeface="Calibri" panose="020F0502020204030204" pitchFamily="34" charset="0"/>
                    <a:cs typeface="Times New Roman" panose="02020603050405020304" pitchFamily="18" charset="0"/>
                  </a:rPr>
                  <a:t>žitkovost</a:t>
                </a:r>
                <a:endParaRPr lang="fr-FR" sz="1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12" name="Arrondir un rectangle avec un coin diagonal 13">
              <a:extLst>
                <a:ext uri="{FF2B5EF4-FFF2-40B4-BE49-F238E27FC236}">
                  <a16:creationId xmlns:a16="http://schemas.microsoft.com/office/drawing/2014/main" id="{DCF93919-C17C-422A-8452-DD2FCC9757D3}"/>
                </a:ext>
              </a:extLst>
            </p:cNvPr>
            <p:cNvSpPr/>
            <p:nvPr/>
          </p:nvSpPr>
          <p:spPr>
            <a:xfrm>
              <a:off x="4188323" y="4221088"/>
              <a:ext cx="1936917" cy="364102"/>
            </a:xfrm>
            <a:prstGeom prst="round2DiagRect">
              <a:avLst/>
            </a:prstGeom>
            <a:solidFill>
              <a:srgbClr val="AECA0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sz="1600" dirty="0"/>
                <a:t>Polygenní PH a i</a:t>
              </a:r>
              <a:r>
                <a:rPr lang="fr-FR" sz="1600" dirty="0" err="1"/>
                <a:t>ndex</a:t>
              </a:r>
              <a:endParaRPr lang="fr-FR" sz="1600" dirty="0"/>
            </a:p>
          </p:txBody>
        </p:sp>
        <p:pic>
          <p:nvPicPr>
            <p:cNvPr id="113" name="Picture 2" descr="Une image contenant carte&#10;&#10;Description générée automatiquement">
              <a:extLst>
                <a:ext uri="{FF2B5EF4-FFF2-40B4-BE49-F238E27FC236}">
                  <a16:creationId xmlns:a16="http://schemas.microsoft.com/office/drawing/2014/main" id="{3A026FB0-B0E5-45A8-AF5A-CCE606547B99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 cstate="screen"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backgroundRemoval t="0" b="94872" l="2632" r="92105">
                          <a14:foregroundMark x1="3947" y1="24359" x2="7237" y2="28205"/>
                          <a14:foregroundMark x1="51974" y1="5128" x2="49342" y2="3846"/>
                          <a14:foregroundMark x1="92763" y1="86538" x2="92105" y2="87179"/>
                          <a14:foregroundMark x1="48684" y1="89103" x2="52632" y2="89103"/>
                          <a14:foregroundMark x1="92763" y1="94872" x2="91447" y2="92308"/>
                          <a14:foregroundMark x1="45395" y1="641" x2="53289" y2="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770632" y="2403956"/>
              <a:ext cx="844023" cy="865183"/>
            </a:xfrm>
            <a:prstGeom prst="rect">
              <a:avLst/>
            </a:prstGeom>
            <a:ln/>
          </p:spPr>
        </p:pic>
        <p:pic>
          <p:nvPicPr>
            <p:cNvPr id="114" name="Image 113" descr="Une image contenant texte, horloge&#10;&#10;Description générée automatiquement">
              <a:extLst>
                <a:ext uri="{FF2B5EF4-FFF2-40B4-BE49-F238E27FC236}">
                  <a16:creationId xmlns:a16="http://schemas.microsoft.com/office/drawing/2014/main" id="{7BBE3810-E9A0-4FF2-8EF1-76AE4E0B51E6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19865" y="2306051"/>
              <a:ext cx="556732" cy="474092"/>
            </a:xfrm>
            <a:prstGeom prst="rect">
              <a:avLst/>
            </a:prstGeom>
          </p:spPr>
        </p:pic>
        <p:sp>
          <p:nvSpPr>
            <p:cNvPr id="115" name="Flèche : droite rayée 114">
              <a:extLst>
                <a:ext uri="{FF2B5EF4-FFF2-40B4-BE49-F238E27FC236}">
                  <a16:creationId xmlns:a16="http://schemas.microsoft.com/office/drawing/2014/main" id="{247D344C-149B-4C0F-B101-B66675F1885E}"/>
                </a:ext>
              </a:extLst>
            </p:cNvPr>
            <p:cNvSpPr/>
            <p:nvPr/>
          </p:nvSpPr>
          <p:spPr>
            <a:xfrm rot="8596089">
              <a:off x="5508690" y="2926616"/>
              <a:ext cx="303628" cy="120036"/>
            </a:xfrm>
            <a:prstGeom prst="stripedRightArrow">
              <a:avLst>
                <a:gd name="adj1" fmla="val 53670"/>
                <a:gd name="adj2" fmla="val 53399"/>
              </a:avLst>
            </a:prstGeom>
            <a:solidFill>
              <a:schemeClr val="accent4">
                <a:lumMod val="50000"/>
              </a:schemeClr>
            </a:solidFill>
            <a:ln>
              <a:solidFill>
                <a:srgbClr val="9966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116" name="Image 115">
              <a:extLst>
                <a:ext uri="{FF2B5EF4-FFF2-40B4-BE49-F238E27FC236}">
                  <a16:creationId xmlns:a16="http://schemas.microsoft.com/office/drawing/2014/main" id="{2DEB6CF6-1D1E-49D7-85DE-C6CC54E937E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9"/>
            <a:srcRect l="11296" t="56389" r="76801" b="33611"/>
            <a:stretch/>
          </p:blipFill>
          <p:spPr>
            <a:xfrm>
              <a:off x="4216419" y="2769921"/>
              <a:ext cx="782234" cy="586304"/>
            </a:xfrm>
            <a:prstGeom prst="rect">
              <a:avLst/>
            </a:prstGeom>
          </p:spPr>
        </p:pic>
      </p:grpSp>
      <p:grpSp>
        <p:nvGrpSpPr>
          <p:cNvPr id="123" name="Groupe 122">
            <a:extLst>
              <a:ext uri="{FF2B5EF4-FFF2-40B4-BE49-F238E27FC236}">
                <a16:creationId xmlns:a16="http://schemas.microsoft.com/office/drawing/2014/main" id="{D35F0F9E-3AF4-4F15-8397-65E8FFD3C9F5}"/>
              </a:ext>
            </a:extLst>
          </p:cNvPr>
          <p:cNvGrpSpPr/>
          <p:nvPr/>
        </p:nvGrpSpPr>
        <p:grpSpPr>
          <a:xfrm>
            <a:off x="2700661" y="4652784"/>
            <a:ext cx="3950989" cy="2019732"/>
            <a:chOff x="2700661" y="4652784"/>
            <a:chExt cx="3950989" cy="2019732"/>
          </a:xfrm>
        </p:grpSpPr>
        <p:grpSp>
          <p:nvGrpSpPr>
            <p:cNvPr id="124" name="Groupe 123">
              <a:extLst>
                <a:ext uri="{FF2B5EF4-FFF2-40B4-BE49-F238E27FC236}">
                  <a16:creationId xmlns:a16="http://schemas.microsoft.com/office/drawing/2014/main" id="{0D9EE83D-ED58-4921-BA03-55688D49A1E7}"/>
                </a:ext>
              </a:extLst>
            </p:cNvPr>
            <p:cNvGrpSpPr/>
            <p:nvPr/>
          </p:nvGrpSpPr>
          <p:grpSpPr>
            <a:xfrm>
              <a:off x="2700661" y="5085516"/>
              <a:ext cx="3950989" cy="1150071"/>
              <a:chOff x="3930511" y="5112634"/>
              <a:chExt cx="3950989" cy="1150071"/>
            </a:xfrm>
          </p:grpSpPr>
          <p:grpSp>
            <p:nvGrpSpPr>
              <p:cNvPr id="128" name="Groupe 127">
                <a:extLst>
                  <a:ext uri="{FF2B5EF4-FFF2-40B4-BE49-F238E27FC236}">
                    <a16:creationId xmlns:a16="http://schemas.microsoft.com/office/drawing/2014/main" id="{E7F9E3CB-2E1A-412D-9597-F2584B5168CE}"/>
                  </a:ext>
                </a:extLst>
              </p:cNvPr>
              <p:cNvGrpSpPr/>
              <p:nvPr/>
            </p:nvGrpSpPr>
            <p:grpSpPr>
              <a:xfrm>
                <a:off x="3930511" y="5112634"/>
                <a:ext cx="3950989" cy="1150071"/>
                <a:chOff x="-1446332" y="108775"/>
                <a:chExt cx="4462601" cy="1272730"/>
              </a:xfrm>
            </p:grpSpPr>
            <p:grpSp>
              <p:nvGrpSpPr>
                <p:cNvPr id="132" name="Groupe 131">
                  <a:extLst>
                    <a:ext uri="{FF2B5EF4-FFF2-40B4-BE49-F238E27FC236}">
                      <a16:creationId xmlns:a16="http://schemas.microsoft.com/office/drawing/2014/main" id="{72180BAC-F913-48DF-925B-903997B7BBD5}"/>
                    </a:ext>
                  </a:extLst>
                </p:cNvPr>
                <p:cNvGrpSpPr/>
                <p:nvPr/>
              </p:nvGrpSpPr>
              <p:grpSpPr>
                <a:xfrm>
                  <a:off x="-1446332" y="108775"/>
                  <a:ext cx="4462601" cy="1272730"/>
                  <a:chOff x="-1446332" y="108775"/>
                  <a:chExt cx="4462601" cy="1272730"/>
                </a:xfrm>
              </p:grpSpPr>
              <p:sp>
                <p:nvSpPr>
                  <p:cNvPr id="134" name="Ellipse 133">
                    <a:extLst>
                      <a:ext uri="{FF2B5EF4-FFF2-40B4-BE49-F238E27FC236}">
                        <a16:creationId xmlns:a16="http://schemas.microsoft.com/office/drawing/2014/main" id="{C104372B-6054-40F3-BFD6-01D58864E51B}"/>
                      </a:ext>
                    </a:extLst>
                  </p:cNvPr>
                  <p:cNvSpPr/>
                  <p:nvPr/>
                </p:nvSpPr>
                <p:spPr>
                  <a:xfrm>
                    <a:off x="366391" y="108775"/>
                    <a:ext cx="1679380" cy="1272730"/>
                  </a:xfrm>
                  <a:prstGeom prst="ellipse">
                    <a:avLst/>
                  </a:prstGeom>
                  <a:solidFill>
                    <a:srgbClr val="44A35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endParaRPr lang="fr-FR"/>
                  </a:p>
                </p:txBody>
              </p:sp>
              <p:sp>
                <p:nvSpPr>
                  <p:cNvPr id="135" name="ZoneTexte 325">
                    <a:extLst>
                      <a:ext uri="{FF2B5EF4-FFF2-40B4-BE49-F238E27FC236}">
                        <a16:creationId xmlns:a16="http://schemas.microsoft.com/office/drawing/2014/main" id="{BE50D50E-1C6B-4F0B-BF7C-21EF7DE77258}"/>
                      </a:ext>
                    </a:extLst>
                  </p:cNvPr>
                  <p:cNvSpPr txBox="1"/>
                  <p:nvPr/>
                </p:nvSpPr>
                <p:spPr>
                  <a:xfrm>
                    <a:off x="1135412" y="653160"/>
                    <a:ext cx="631824" cy="72834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lstStyle/>
                  <a:p>
                    <a:pPr fontAlgn="base">
                      <a:lnSpc>
                        <a:spcPct val="107000"/>
                      </a:lnSpc>
                      <a:spcAft>
                        <a:spcPts val="800"/>
                      </a:spcAft>
                    </a:pPr>
                    <a:r>
                      <a:rPr lang="fr-FR" sz="3200" b="1" kern="1200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+</a:t>
                    </a:r>
                    <a:endParaRPr lang="fr-FR" sz="1100" dirty="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136" name="ZoneTexte 326">
                    <a:extLst>
                      <a:ext uri="{FF2B5EF4-FFF2-40B4-BE49-F238E27FC236}">
                        <a16:creationId xmlns:a16="http://schemas.microsoft.com/office/drawing/2014/main" id="{015FB832-494A-4436-92B7-DDAB531B1F13}"/>
                      </a:ext>
                    </a:extLst>
                  </p:cNvPr>
                  <p:cNvSpPr txBox="1"/>
                  <p:nvPr/>
                </p:nvSpPr>
                <p:spPr>
                  <a:xfrm>
                    <a:off x="1798258" y="201683"/>
                    <a:ext cx="1218011" cy="33124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lstStyle/>
                  <a:p>
                    <a:pPr fontAlgn="base">
                      <a:lnSpc>
                        <a:spcPct val="107000"/>
                      </a:lnSpc>
                      <a:spcAft>
                        <a:spcPts val="800"/>
                      </a:spcAft>
                    </a:pPr>
                    <a:r>
                      <a:rPr lang="cs-CZ" sz="1400" dirty="0">
                        <a:solidFill>
                          <a:srgbClr val="004494"/>
                        </a:solidFill>
                        <a:latin typeface="Interstate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Genotypy</a:t>
                    </a:r>
                    <a:endParaRPr lang="fr-FR" sz="1200" dirty="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137" name="ZoneTexte 327">
                    <a:extLst>
                      <a:ext uri="{FF2B5EF4-FFF2-40B4-BE49-F238E27FC236}">
                        <a16:creationId xmlns:a16="http://schemas.microsoft.com/office/drawing/2014/main" id="{C1E6783D-A1A7-4988-B263-F21F15E8A737}"/>
                      </a:ext>
                    </a:extLst>
                  </p:cNvPr>
                  <p:cNvSpPr txBox="1"/>
                  <p:nvPr/>
                </p:nvSpPr>
                <p:spPr>
                  <a:xfrm>
                    <a:off x="-1446332" y="958158"/>
                    <a:ext cx="2187727" cy="33718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lstStyle/>
                  <a:p>
                    <a:pPr fontAlgn="base">
                      <a:lnSpc>
                        <a:spcPts val="1700"/>
                      </a:lnSpc>
                      <a:spcAft>
                        <a:spcPts val="800"/>
                      </a:spcAft>
                    </a:pPr>
                    <a:r>
                      <a:rPr lang="cs-CZ" sz="1400" dirty="0">
                        <a:solidFill>
                          <a:srgbClr val="004494"/>
                        </a:solidFill>
                        <a:latin typeface="Interstate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Upravená užitkovost</a:t>
                    </a:r>
                    <a:endParaRPr lang="fr-FR" sz="1400" dirty="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endParaRPr>
                  </a:p>
                </p:txBody>
              </p:sp>
            </p:grpSp>
            <p:pic>
              <p:nvPicPr>
                <p:cNvPr id="133" name="Image 132">
                  <a:extLst>
                    <a:ext uri="{FF2B5EF4-FFF2-40B4-BE49-F238E27FC236}">
                      <a16:creationId xmlns:a16="http://schemas.microsoft.com/office/drawing/2014/main" id="{789D1162-BA05-47CE-8B95-B2B42608F3B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0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duotone>
                    <a:schemeClr val="accent5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b="31481"/>
                <a:stretch/>
              </p:blipFill>
              <p:spPr>
                <a:xfrm rot="16789105">
                  <a:off x="1511720" y="421126"/>
                  <a:ext cx="535385" cy="489567"/>
                </a:xfrm>
                <a:prstGeom prst="rect">
                  <a:avLst/>
                </a:prstGeom>
              </p:spPr>
            </p:pic>
          </p:grpSp>
          <p:pic>
            <p:nvPicPr>
              <p:cNvPr id="129" name="Image 128">
                <a:extLst>
                  <a:ext uri="{FF2B5EF4-FFF2-40B4-BE49-F238E27FC236}">
                    <a16:creationId xmlns:a16="http://schemas.microsoft.com/office/drawing/2014/main" id="{128EACEF-8B1E-41E0-8863-D67D7C25B8A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7361" t="26250" r="25278" b="25555"/>
              <a:stretch/>
            </p:blipFill>
            <p:spPr>
              <a:xfrm>
                <a:off x="5867427" y="5483452"/>
                <a:ext cx="238920" cy="435186"/>
              </a:xfrm>
              <a:prstGeom prst="rect">
                <a:avLst/>
              </a:prstGeom>
            </p:spPr>
          </p:pic>
          <p:pic>
            <p:nvPicPr>
              <p:cNvPr id="130" name="Image 129">
                <a:extLst>
                  <a:ext uri="{FF2B5EF4-FFF2-40B4-BE49-F238E27FC236}">
                    <a16:creationId xmlns:a16="http://schemas.microsoft.com/office/drawing/2014/main" id="{0E7F8D24-129A-4445-B627-CE4827394D7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7361" t="26250" r="25278" b="25555"/>
              <a:stretch/>
            </p:blipFill>
            <p:spPr>
              <a:xfrm>
                <a:off x="6085105" y="5342551"/>
                <a:ext cx="238920" cy="435186"/>
              </a:xfrm>
              <a:prstGeom prst="rect">
                <a:avLst/>
              </a:prstGeom>
            </p:spPr>
          </p:pic>
          <p:pic>
            <p:nvPicPr>
              <p:cNvPr id="131" name="Image 130">
                <a:extLst>
                  <a:ext uri="{FF2B5EF4-FFF2-40B4-BE49-F238E27FC236}">
                    <a16:creationId xmlns:a16="http://schemas.microsoft.com/office/drawing/2014/main" id="{8A1D6B6C-963C-47C4-BEB7-39343E58E18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7361" t="26250" r="25278" b="25555"/>
              <a:stretch/>
            </p:blipFill>
            <p:spPr>
              <a:xfrm>
                <a:off x="6040652" y="5691004"/>
                <a:ext cx="238920" cy="435186"/>
              </a:xfrm>
              <a:prstGeom prst="rect">
                <a:avLst/>
              </a:prstGeom>
            </p:spPr>
          </p:pic>
        </p:grpSp>
        <p:pic>
          <p:nvPicPr>
            <p:cNvPr id="125" name="Image 124">
              <a:extLst>
                <a:ext uri="{FF2B5EF4-FFF2-40B4-BE49-F238E27FC236}">
                  <a16:creationId xmlns:a16="http://schemas.microsoft.com/office/drawing/2014/main" id="{F00F75DE-3D69-4912-A9D1-E2A7C87017A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1481"/>
            <a:stretch/>
          </p:blipFill>
          <p:spPr>
            <a:xfrm rot="16789105">
              <a:off x="5262384" y="5618815"/>
              <a:ext cx="384581" cy="344558"/>
            </a:xfrm>
            <a:prstGeom prst="rect">
              <a:avLst/>
            </a:prstGeom>
          </p:spPr>
        </p:pic>
        <p:sp>
          <p:nvSpPr>
            <p:cNvPr id="126" name="Flèche : bas 125">
              <a:extLst>
                <a:ext uri="{FF2B5EF4-FFF2-40B4-BE49-F238E27FC236}">
                  <a16:creationId xmlns:a16="http://schemas.microsoft.com/office/drawing/2014/main" id="{AA62FDA7-1E93-4EF3-9529-B36D0C16DE99}"/>
                </a:ext>
              </a:extLst>
            </p:cNvPr>
            <p:cNvSpPr/>
            <p:nvPr/>
          </p:nvSpPr>
          <p:spPr>
            <a:xfrm>
              <a:off x="4954572" y="4652784"/>
              <a:ext cx="181515" cy="348922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127" name="Arrondir un rectangle avec un coin diagonal 13">
              <a:extLst>
                <a:ext uri="{FF2B5EF4-FFF2-40B4-BE49-F238E27FC236}">
                  <a16:creationId xmlns:a16="http://schemas.microsoft.com/office/drawing/2014/main" id="{93541CEB-1C5F-4678-A383-B66902FFB23C}"/>
                </a:ext>
              </a:extLst>
            </p:cNvPr>
            <p:cNvSpPr/>
            <p:nvPr/>
          </p:nvSpPr>
          <p:spPr>
            <a:xfrm>
              <a:off x="4007768" y="6308414"/>
              <a:ext cx="2117471" cy="364102"/>
            </a:xfrm>
            <a:prstGeom prst="round2Diag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sz="1600" dirty="0" err="1"/>
                <a:t>Genomické</a:t>
              </a:r>
              <a:r>
                <a:rPr lang="cs-CZ" sz="1600" dirty="0"/>
                <a:t> PH a index</a:t>
              </a:r>
              <a:endParaRPr lang="fr-FR" sz="1600" dirty="0"/>
            </a:p>
          </p:txBody>
        </p:sp>
      </p:grpSp>
      <p:pic>
        <p:nvPicPr>
          <p:cNvPr id="164" name="Image 163">
            <a:extLst>
              <a:ext uri="{FF2B5EF4-FFF2-40B4-BE49-F238E27FC236}">
                <a16:creationId xmlns:a16="http://schemas.microsoft.com/office/drawing/2014/main" id="{322A641F-4D5F-4219-AFBC-3FA4BDDCE256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12990364" y="3681138"/>
            <a:ext cx="254568" cy="253436"/>
          </a:xfrm>
          <a:prstGeom prst="rect">
            <a:avLst/>
          </a:prstGeom>
        </p:spPr>
      </p:pic>
      <p:sp>
        <p:nvSpPr>
          <p:cNvPr id="178" name="ZoneTexte 177">
            <a:extLst>
              <a:ext uri="{FF2B5EF4-FFF2-40B4-BE49-F238E27FC236}">
                <a16:creationId xmlns:a16="http://schemas.microsoft.com/office/drawing/2014/main" id="{12F2BE42-D1AF-4F27-8ACD-3B0DE8B68838}"/>
              </a:ext>
            </a:extLst>
          </p:cNvPr>
          <p:cNvSpPr txBox="1"/>
          <p:nvPr/>
        </p:nvSpPr>
        <p:spPr>
          <a:xfrm>
            <a:off x="12999422" y="5007589"/>
            <a:ext cx="6039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rgbClr val="41546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+7</a:t>
            </a:r>
            <a:endParaRPr kumimoji="0" lang="en-GB" sz="3200" b="1" i="0" u="none" strike="noStrike" kern="1200" cap="none" spc="0" normalizeH="0" baseline="0" noProof="0" dirty="0">
              <a:ln>
                <a:noFill/>
              </a:ln>
              <a:solidFill>
                <a:srgbClr val="415463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F05DCFA7-3AAD-449A-83E4-8E9410DDD646}"/>
              </a:ext>
            </a:extLst>
          </p:cNvPr>
          <p:cNvGrpSpPr/>
          <p:nvPr/>
        </p:nvGrpSpPr>
        <p:grpSpPr>
          <a:xfrm>
            <a:off x="6168008" y="1842189"/>
            <a:ext cx="5860477" cy="4422554"/>
            <a:chOff x="6168008" y="1842189"/>
            <a:chExt cx="5860477" cy="4422554"/>
          </a:xfrm>
        </p:grpSpPr>
        <p:grpSp>
          <p:nvGrpSpPr>
            <p:cNvPr id="229" name="Groupe 228">
              <a:extLst>
                <a:ext uri="{FF2B5EF4-FFF2-40B4-BE49-F238E27FC236}">
                  <a16:creationId xmlns:a16="http://schemas.microsoft.com/office/drawing/2014/main" id="{BDBC5652-CE53-4C34-98DE-B3F54ADDABD5}"/>
                </a:ext>
              </a:extLst>
            </p:cNvPr>
            <p:cNvGrpSpPr/>
            <p:nvPr/>
          </p:nvGrpSpPr>
          <p:grpSpPr>
            <a:xfrm>
              <a:off x="11395834" y="4313872"/>
              <a:ext cx="632651" cy="1223357"/>
              <a:chOff x="6304513" y="3181795"/>
              <a:chExt cx="843534" cy="1631143"/>
            </a:xfrm>
          </p:grpSpPr>
          <p:grpSp>
            <p:nvGrpSpPr>
              <p:cNvPr id="231" name="Groupe 230">
                <a:extLst>
                  <a:ext uri="{FF2B5EF4-FFF2-40B4-BE49-F238E27FC236}">
                    <a16:creationId xmlns:a16="http://schemas.microsoft.com/office/drawing/2014/main" id="{B539B43F-E7DF-4F45-A4AD-553BBFD05A9A}"/>
                  </a:ext>
                </a:extLst>
              </p:cNvPr>
              <p:cNvGrpSpPr/>
              <p:nvPr/>
            </p:nvGrpSpPr>
            <p:grpSpPr>
              <a:xfrm>
                <a:off x="6304513" y="3181795"/>
                <a:ext cx="843534" cy="1631143"/>
                <a:chOff x="6172950" y="1628775"/>
                <a:chExt cx="886058" cy="1713372"/>
              </a:xfrm>
            </p:grpSpPr>
            <p:pic>
              <p:nvPicPr>
                <p:cNvPr id="233" name="Image 232">
                  <a:extLst>
                    <a:ext uri="{FF2B5EF4-FFF2-40B4-BE49-F238E27FC236}">
                      <a16:creationId xmlns:a16="http://schemas.microsoft.com/office/drawing/2014/main" id="{9663E75F-0F7A-465A-9D09-AB70EF1912A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6172950" y="1628775"/>
                  <a:ext cx="886058" cy="1713372"/>
                </a:xfrm>
                <a:prstGeom prst="rect">
                  <a:avLst/>
                </a:prstGeom>
              </p:spPr>
            </p:pic>
            <p:sp>
              <p:nvSpPr>
                <p:cNvPr id="234" name="Ellipse 233">
                  <a:extLst>
                    <a:ext uri="{FF2B5EF4-FFF2-40B4-BE49-F238E27FC236}">
                      <a16:creationId xmlns:a16="http://schemas.microsoft.com/office/drawing/2014/main" id="{F446E872-8702-4015-BAF6-1AB31E8E29F2}"/>
                    </a:ext>
                  </a:extLst>
                </p:cNvPr>
                <p:cNvSpPr/>
                <p:nvPr/>
              </p:nvSpPr>
              <p:spPr>
                <a:xfrm>
                  <a:off x="6385263" y="2397172"/>
                  <a:ext cx="470000" cy="745978"/>
                </a:xfrm>
                <a:prstGeom prst="ellipse">
                  <a:avLst/>
                </a:prstGeom>
                <a:solidFill>
                  <a:srgbClr val="F6F0E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232" name="Cylindre 231">
                <a:extLst>
                  <a:ext uri="{FF2B5EF4-FFF2-40B4-BE49-F238E27FC236}">
                    <a16:creationId xmlns:a16="http://schemas.microsoft.com/office/drawing/2014/main" id="{96002D7E-1C7C-4960-A92D-149644B2C7C9}"/>
                  </a:ext>
                </a:extLst>
              </p:cNvPr>
              <p:cNvSpPr/>
              <p:nvPr/>
            </p:nvSpPr>
            <p:spPr>
              <a:xfrm>
                <a:off x="6416553" y="3721295"/>
                <a:ext cx="616309" cy="1035435"/>
              </a:xfrm>
              <a:prstGeom prst="can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230" name="Cylindre 229">
              <a:extLst>
                <a:ext uri="{FF2B5EF4-FFF2-40B4-BE49-F238E27FC236}">
                  <a16:creationId xmlns:a16="http://schemas.microsoft.com/office/drawing/2014/main" id="{F381ED67-9B3F-4202-B2D2-97498F49ECE0}"/>
                </a:ext>
              </a:extLst>
            </p:cNvPr>
            <p:cNvSpPr/>
            <p:nvPr/>
          </p:nvSpPr>
          <p:spPr>
            <a:xfrm>
              <a:off x="11478909" y="4701399"/>
              <a:ext cx="462232" cy="835829"/>
            </a:xfrm>
            <a:prstGeom prst="can">
              <a:avLst/>
            </a:prstGeom>
            <a:solidFill>
              <a:srgbClr val="F6F0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142" name="Image 141">
              <a:extLst>
                <a:ext uri="{FF2B5EF4-FFF2-40B4-BE49-F238E27FC236}">
                  <a16:creationId xmlns:a16="http://schemas.microsoft.com/office/drawing/2014/main" id="{80BBB728-E27E-4121-B2ED-106E601816C5}"/>
                </a:ext>
              </a:extLst>
            </p:cNvPr>
            <p:cNvPicPr>
              <a:picLocks noChangeAspect="1"/>
            </p:cNvPicPr>
            <p:nvPr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47961" y="1842189"/>
              <a:ext cx="1505237" cy="1007712"/>
            </a:xfrm>
            <a:prstGeom prst="rect">
              <a:avLst/>
            </a:prstGeom>
          </p:spPr>
        </p:pic>
        <p:pic>
          <p:nvPicPr>
            <p:cNvPr id="143" name="Espace réservé du contenu 4">
              <a:extLst>
                <a:ext uri="{FF2B5EF4-FFF2-40B4-BE49-F238E27FC236}">
                  <a16:creationId xmlns:a16="http://schemas.microsoft.com/office/drawing/2014/main" id="{B5A0CF12-6D5D-40F7-B8E8-17C1D5690DA7}"/>
                </a:ext>
              </a:extLst>
            </p:cNvPr>
            <p:cNvPicPr>
              <a:picLocks noChangeAspect="1"/>
            </p:cNvPicPr>
            <p:nvPr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16978" y="1956794"/>
              <a:ext cx="1269014" cy="900222"/>
            </a:xfrm>
            <a:prstGeom prst="rect">
              <a:avLst/>
            </a:prstGeom>
          </p:spPr>
        </p:pic>
        <p:cxnSp>
          <p:nvCxnSpPr>
            <p:cNvPr id="144" name="Connecteur droit 143">
              <a:extLst>
                <a:ext uri="{FF2B5EF4-FFF2-40B4-BE49-F238E27FC236}">
                  <a16:creationId xmlns:a16="http://schemas.microsoft.com/office/drawing/2014/main" id="{4867E616-A109-4BCA-89C1-11469879237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67682" y="3462682"/>
              <a:ext cx="4883336" cy="1912"/>
            </a:xfrm>
            <a:prstGeom prst="line">
              <a:avLst/>
            </a:prstGeom>
            <a:ln w="19050">
              <a:solidFill>
                <a:srgbClr val="C5016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5" name="Image 144">
              <a:extLst>
                <a:ext uri="{FF2B5EF4-FFF2-40B4-BE49-F238E27FC236}">
                  <a16:creationId xmlns:a16="http://schemas.microsoft.com/office/drawing/2014/main" id="{F1A77DF4-7A59-4553-8C35-B057190E3B52}"/>
                </a:ext>
              </a:extLst>
            </p:cNvPr>
            <p:cNvPicPr>
              <a:picLocks noChangeAspect="1"/>
            </p:cNvPicPr>
            <p:nvPr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90405" y="3374469"/>
              <a:ext cx="1226480" cy="988199"/>
            </a:xfrm>
            <a:prstGeom prst="rect">
              <a:avLst/>
            </a:prstGeom>
          </p:spPr>
        </p:pic>
        <p:pic>
          <p:nvPicPr>
            <p:cNvPr id="147" name="Image 146">
              <a:extLst>
                <a:ext uri="{FF2B5EF4-FFF2-40B4-BE49-F238E27FC236}">
                  <a16:creationId xmlns:a16="http://schemas.microsoft.com/office/drawing/2014/main" id="{8E2C789C-E6F3-4029-82C2-07757459A739}"/>
                </a:ext>
              </a:extLst>
            </p:cNvPr>
            <p:cNvPicPr>
              <a:picLocks noChangeAspect="1"/>
            </p:cNvPicPr>
            <p:nvPr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70158" y="3369083"/>
              <a:ext cx="1242280" cy="1000929"/>
            </a:xfrm>
            <a:prstGeom prst="rect">
              <a:avLst/>
            </a:prstGeom>
          </p:spPr>
        </p:pic>
        <p:sp>
          <p:nvSpPr>
            <p:cNvPr id="148" name="ZoneTexte 147">
              <a:extLst>
                <a:ext uri="{FF2B5EF4-FFF2-40B4-BE49-F238E27FC236}">
                  <a16:creationId xmlns:a16="http://schemas.microsoft.com/office/drawing/2014/main" id="{056283D1-42EA-4520-B3CE-7F9F1C2EAFED}"/>
                </a:ext>
              </a:extLst>
            </p:cNvPr>
            <p:cNvSpPr txBox="1"/>
            <p:nvPr/>
          </p:nvSpPr>
          <p:spPr>
            <a:xfrm>
              <a:off x="7805618" y="2784324"/>
              <a:ext cx="54103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+600</a:t>
              </a:r>
            </a:p>
          </p:txBody>
        </p:sp>
        <p:sp>
          <p:nvSpPr>
            <p:cNvPr id="149" name="ZoneTexte 148">
              <a:extLst>
                <a:ext uri="{FF2B5EF4-FFF2-40B4-BE49-F238E27FC236}">
                  <a16:creationId xmlns:a16="http://schemas.microsoft.com/office/drawing/2014/main" id="{B29B7C94-7B44-4EE2-BDA0-0B299C67CE42}"/>
                </a:ext>
              </a:extLst>
            </p:cNvPr>
            <p:cNvSpPr txBox="1"/>
            <p:nvPr/>
          </p:nvSpPr>
          <p:spPr>
            <a:xfrm>
              <a:off x="9899470" y="2799240"/>
              <a:ext cx="62314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+400</a:t>
              </a:r>
            </a:p>
          </p:txBody>
        </p:sp>
        <p:sp>
          <p:nvSpPr>
            <p:cNvPr id="153" name="Rectangle 152">
              <a:extLst>
                <a:ext uri="{FF2B5EF4-FFF2-40B4-BE49-F238E27FC236}">
                  <a16:creationId xmlns:a16="http://schemas.microsoft.com/office/drawing/2014/main" id="{BABD9AA4-458C-4AB9-8104-789C75B9056B}"/>
                </a:ext>
              </a:extLst>
            </p:cNvPr>
            <p:cNvSpPr/>
            <p:nvPr/>
          </p:nvSpPr>
          <p:spPr>
            <a:xfrm>
              <a:off x="6168008" y="5724545"/>
              <a:ext cx="2121020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cs-CZ" sz="1600" dirty="0">
                  <a:solidFill>
                    <a:srgbClr val="415463"/>
                  </a:solidFill>
                  <a:latin typeface="Calibri" panose="020F0502020204030204"/>
                </a:rPr>
                <a:t>Průměr potomstva</a:t>
              </a:r>
              <a:r>
                <a:rPr kumimoji="0" lang="fr-FR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415463"/>
                  </a:solidFill>
                  <a:effectLst/>
                  <a:uLnTx/>
                  <a:uFillTx/>
                  <a:latin typeface="Calibri" panose="020F0502020204030204"/>
                </a:rPr>
                <a:t>:</a:t>
              </a:r>
            </a:p>
          </p:txBody>
        </p:sp>
        <p:sp>
          <p:nvSpPr>
            <p:cNvPr id="154" name="ZoneTexte 153">
              <a:extLst>
                <a:ext uri="{FF2B5EF4-FFF2-40B4-BE49-F238E27FC236}">
                  <a16:creationId xmlns:a16="http://schemas.microsoft.com/office/drawing/2014/main" id="{00274AA1-B337-4E59-BE1A-DB6BE38A10D2}"/>
                </a:ext>
              </a:extLst>
            </p:cNvPr>
            <p:cNvSpPr txBox="1"/>
            <p:nvPr/>
          </p:nvSpPr>
          <p:spPr>
            <a:xfrm>
              <a:off x="8009913" y="5839791"/>
              <a:ext cx="97928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415463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+500</a:t>
              </a:r>
            </a:p>
          </p:txBody>
        </p:sp>
        <p:sp>
          <p:nvSpPr>
            <p:cNvPr id="155" name="Flèche droite 64">
              <a:extLst>
                <a:ext uri="{FF2B5EF4-FFF2-40B4-BE49-F238E27FC236}">
                  <a16:creationId xmlns:a16="http://schemas.microsoft.com/office/drawing/2014/main" id="{C88550F4-2DD2-4442-B089-29C46055DF31}"/>
                </a:ext>
              </a:extLst>
            </p:cNvPr>
            <p:cNvSpPr/>
            <p:nvPr/>
          </p:nvSpPr>
          <p:spPr>
            <a:xfrm>
              <a:off x="8860837" y="5902846"/>
              <a:ext cx="1720231" cy="245605"/>
            </a:xfrm>
            <a:prstGeom prst="rightArrow">
              <a:avLst/>
            </a:prstGeom>
            <a:gradFill flip="none" rotWithShape="1">
              <a:gsLst>
                <a:gs pos="0">
                  <a:srgbClr val="415463"/>
                </a:gs>
                <a:gs pos="50000">
                  <a:srgbClr val="7790A5"/>
                </a:gs>
                <a:gs pos="100000">
                  <a:srgbClr val="C7D2DB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2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7" name="ZoneTexte 156">
              <a:extLst>
                <a:ext uri="{FF2B5EF4-FFF2-40B4-BE49-F238E27FC236}">
                  <a16:creationId xmlns:a16="http://schemas.microsoft.com/office/drawing/2014/main" id="{9D4B081C-CDC5-4075-B3D3-E9B45C338E22}"/>
                </a:ext>
              </a:extLst>
            </p:cNvPr>
            <p:cNvSpPr txBox="1"/>
            <p:nvPr/>
          </p:nvSpPr>
          <p:spPr>
            <a:xfrm>
              <a:off x="10667244" y="5803078"/>
              <a:ext cx="129120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415463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+600</a:t>
              </a:r>
            </a:p>
          </p:txBody>
        </p:sp>
        <p:pic>
          <p:nvPicPr>
            <p:cNvPr id="159" name="Image 158">
              <a:extLst>
                <a:ext uri="{FF2B5EF4-FFF2-40B4-BE49-F238E27FC236}">
                  <a16:creationId xmlns:a16="http://schemas.microsoft.com/office/drawing/2014/main" id="{A29B1C81-C623-4E9F-AD12-CE42F5364F3D}"/>
                </a:ext>
              </a:extLst>
            </p:cNvPr>
            <p:cNvPicPr>
              <a:picLocks noChangeAspect="1"/>
            </p:cNvPicPr>
            <p:nvPr/>
          </p:nvPicPr>
          <p:blipFill>
            <a:blip r:embed="rId27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 rot="2063369">
              <a:off x="7804717" y="2150717"/>
              <a:ext cx="286728" cy="287597"/>
            </a:xfrm>
            <a:prstGeom prst="rect">
              <a:avLst/>
            </a:prstGeom>
          </p:spPr>
        </p:pic>
        <p:grpSp>
          <p:nvGrpSpPr>
            <p:cNvPr id="210" name="Groupe 209">
              <a:extLst>
                <a:ext uri="{FF2B5EF4-FFF2-40B4-BE49-F238E27FC236}">
                  <a16:creationId xmlns:a16="http://schemas.microsoft.com/office/drawing/2014/main" id="{1D51274D-76CD-4659-9A92-90F806DB4E7D}"/>
                </a:ext>
              </a:extLst>
            </p:cNvPr>
            <p:cNvGrpSpPr/>
            <p:nvPr/>
          </p:nvGrpSpPr>
          <p:grpSpPr>
            <a:xfrm>
              <a:off x="7941135" y="3102782"/>
              <a:ext cx="2308715" cy="118946"/>
              <a:chOff x="8303323" y="2780998"/>
              <a:chExt cx="2053240" cy="226092"/>
            </a:xfrm>
          </p:grpSpPr>
          <p:cxnSp>
            <p:nvCxnSpPr>
              <p:cNvPr id="152" name="Connecteur droit 151">
                <a:extLst>
                  <a:ext uri="{FF2B5EF4-FFF2-40B4-BE49-F238E27FC236}">
                    <a16:creationId xmlns:a16="http://schemas.microsoft.com/office/drawing/2014/main" id="{28DB93AA-19E3-404A-A7D8-A3BD0C71E35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26947" y="2803882"/>
                <a:ext cx="3520" cy="203208"/>
              </a:xfrm>
              <a:prstGeom prst="line">
                <a:avLst/>
              </a:prstGeom>
              <a:ln w="19050">
                <a:solidFill>
                  <a:srgbClr val="C5016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9" name="Connecteur droit 178">
                <a:extLst>
                  <a:ext uri="{FF2B5EF4-FFF2-40B4-BE49-F238E27FC236}">
                    <a16:creationId xmlns:a16="http://schemas.microsoft.com/office/drawing/2014/main" id="{EAAB60E1-9E59-4CDC-9B6A-D29396E49B9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303323" y="2780998"/>
                <a:ext cx="2053240" cy="20835"/>
              </a:xfrm>
              <a:prstGeom prst="line">
                <a:avLst/>
              </a:prstGeom>
              <a:ln w="19050">
                <a:solidFill>
                  <a:srgbClr val="C5016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0" name="Groupe 219">
              <a:extLst>
                <a:ext uri="{FF2B5EF4-FFF2-40B4-BE49-F238E27FC236}">
                  <a16:creationId xmlns:a16="http://schemas.microsoft.com/office/drawing/2014/main" id="{33B30DC2-883C-427F-804F-09046ED8AA89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0062963" y="4347439"/>
              <a:ext cx="601092" cy="1162333"/>
              <a:chOff x="9975929" y="4202688"/>
              <a:chExt cx="843534" cy="1631143"/>
            </a:xfrm>
          </p:grpSpPr>
          <p:grpSp>
            <p:nvGrpSpPr>
              <p:cNvPr id="165" name="Groupe 164">
                <a:extLst>
                  <a:ext uri="{FF2B5EF4-FFF2-40B4-BE49-F238E27FC236}">
                    <a16:creationId xmlns:a16="http://schemas.microsoft.com/office/drawing/2014/main" id="{0F215673-49EC-4936-8880-71BFFB84ADCD}"/>
                  </a:ext>
                </a:extLst>
              </p:cNvPr>
              <p:cNvGrpSpPr/>
              <p:nvPr/>
            </p:nvGrpSpPr>
            <p:grpSpPr>
              <a:xfrm>
                <a:off x="9975929" y="4202688"/>
                <a:ext cx="843534" cy="1631143"/>
                <a:chOff x="6304513" y="3181795"/>
                <a:chExt cx="843534" cy="1631143"/>
              </a:xfrm>
            </p:grpSpPr>
            <p:grpSp>
              <p:nvGrpSpPr>
                <p:cNvPr id="166" name="Groupe 165">
                  <a:extLst>
                    <a:ext uri="{FF2B5EF4-FFF2-40B4-BE49-F238E27FC236}">
                      <a16:creationId xmlns:a16="http://schemas.microsoft.com/office/drawing/2014/main" id="{4C137DA9-B459-42BB-934E-56F56F8702F0}"/>
                    </a:ext>
                  </a:extLst>
                </p:cNvPr>
                <p:cNvGrpSpPr/>
                <p:nvPr/>
              </p:nvGrpSpPr>
              <p:grpSpPr>
                <a:xfrm>
                  <a:off x="6304513" y="3181795"/>
                  <a:ext cx="843534" cy="1631143"/>
                  <a:chOff x="6172950" y="1628775"/>
                  <a:chExt cx="886058" cy="1713372"/>
                </a:xfrm>
              </p:grpSpPr>
              <p:pic>
                <p:nvPicPr>
                  <p:cNvPr id="168" name="Image 167">
                    <a:extLst>
                      <a:ext uri="{FF2B5EF4-FFF2-40B4-BE49-F238E27FC236}">
                        <a16:creationId xmlns:a16="http://schemas.microsoft.com/office/drawing/2014/main" id="{AB85B432-6F0A-4596-8EAD-79FD8D95C32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3"/>
                  <a:stretch>
                    <a:fillRect/>
                  </a:stretch>
                </p:blipFill>
                <p:spPr>
                  <a:xfrm>
                    <a:off x="6172950" y="1628775"/>
                    <a:ext cx="886058" cy="1713372"/>
                  </a:xfrm>
                  <a:prstGeom prst="rect">
                    <a:avLst/>
                  </a:prstGeom>
                </p:spPr>
              </p:pic>
              <p:sp>
                <p:nvSpPr>
                  <p:cNvPr id="169" name="Ellipse 168">
                    <a:extLst>
                      <a:ext uri="{FF2B5EF4-FFF2-40B4-BE49-F238E27FC236}">
                        <a16:creationId xmlns:a16="http://schemas.microsoft.com/office/drawing/2014/main" id="{9BDAEC6E-27AD-492B-A17F-1AB717DEA737}"/>
                      </a:ext>
                    </a:extLst>
                  </p:cNvPr>
                  <p:cNvSpPr/>
                  <p:nvPr/>
                </p:nvSpPr>
                <p:spPr>
                  <a:xfrm>
                    <a:off x="6385263" y="2397172"/>
                    <a:ext cx="470000" cy="745978"/>
                  </a:xfrm>
                  <a:prstGeom prst="ellipse">
                    <a:avLst/>
                  </a:prstGeom>
                  <a:solidFill>
                    <a:srgbClr val="F6F0E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167" name="Cylindre 166">
                  <a:extLst>
                    <a:ext uri="{FF2B5EF4-FFF2-40B4-BE49-F238E27FC236}">
                      <a16:creationId xmlns:a16="http://schemas.microsoft.com/office/drawing/2014/main" id="{CB0B0B55-8C25-41B0-9C3D-717B1F30A886}"/>
                    </a:ext>
                  </a:extLst>
                </p:cNvPr>
                <p:cNvSpPr/>
                <p:nvPr/>
              </p:nvSpPr>
              <p:spPr>
                <a:xfrm>
                  <a:off x="6416553" y="3721295"/>
                  <a:ext cx="616309" cy="1035435"/>
                </a:xfrm>
                <a:prstGeom prst="can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201" name="Cylindre 200">
                <a:extLst>
                  <a:ext uri="{FF2B5EF4-FFF2-40B4-BE49-F238E27FC236}">
                    <a16:creationId xmlns:a16="http://schemas.microsoft.com/office/drawing/2014/main" id="{BF23A6CB-C217-4594-823A-54ED95E8A426}"/>
                  </a:ext>
                </a:extLst>
              </p:cNvPr>
              <p:cNvSpPr/>
              <p:nvPr/>
            </p:nvSpPr>
            <p:spPr>
              <a:xfrm>
                <a:off x="10086696" y="4719391"/>
                <a:ext cx="616309" cy="1114439"/>
              </a:xfrm>
              <a:prstGeom prst="can">
                <a:avLst/>
              </a:prstGeom>
              <a:solidFill>
                <a:srgbClr val="F6F0E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pic>
          <p:nvPicPr>
            <p:cNvPr id="212" name="Image 211">
              <a:extLst>
                <a:ext uri="{FF2B5EF4-FFF2-40B4-BE49-F238E27FC236}">
                  <a16:creationId xmlns:a16="http://schemas.microsoft.com/office/drawing/2014/main" id="{0099A39C-2E50-46DA-BB9E-53BEF30AE6A3}"/>
                </a:ext>
              </a:extLst>
            </p:cNvPr>
            <p:cNvPicPr>
              <a:picLocks noChangeAspect="1"/>
            </p:cNvPicPr>
            <p:nvPr/>
          </p:nvPicPr>
          <p:blipFill>
            <a:blip r:embed="rId27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 rot="2063369">
              <a:off x="10049673" y="2112138"/>
              <a:ext cx="286728" cy="287597"/>
            </a:xfrm>
            <a:prstGeom prst="rect">
              <a:avLst/>
            </a:prstGeom>
          </p:spPr>
        </p:pic>
        <p:grpSp>
          <p:nvGrpSpPr>
            <p:cNvPr id="214" name="Groupe 213">
              <a:extLst>
                <a:ext uri="{FF2B5EF4-FFF2-40B4-BE49-F238E27FC236}">
                  <a16:creationId xmlns:a16="http://schemas.microsoft.com/office/drawing/2014/main" id="{365DAA06-D398-46C5-913A-2F5654B4DEC8}"/>
                </a:ext>
              </a:extLst>
            </p:cNvPr>
            <p:cNvGrpSpPr/>
            <p:nvPr/>
          </p:nvGrpSpPr>
          <p:grpSpPr>
            <a:xfrm>
              <a:off x="6684468" y="3361136"/>
              <a:ext cx="1226480" cy="988199"/>
              <a:chOff x="6923625" y="3136360"/>
              <a:chExt cx="1226480" cy="988199"/>
            </a:xfrm>
          </p:grpSpPr>
          <p:pic>
            <p:nvPicPr>
              <p:cNvPr id="141" name="Image 140">
                <a:extLst>
                  <a:ext uri="{FF2B5EF4-FFF2-40B4-BE49-F238E27FC236}">
                    <a16:creationId xmlns:a16="http://schemas.microsoft.com/office/drawing/2014/main" id="{8D28107B-35ED-4B9A-AAE6-7F4CA312AD8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8" cstate="print">
                <a:extLst>
                  <a:ext uri="{BEBA8EAE-BF5A-486C-A8C5-ECC9F3942E4B}">
                    <a14:imgProps xmlns:a14="http://schemas.microsoft.com/office/drawing/2010/main">
                      <a14:imgLayer r:embed="rId29">
                        <a14:imgEffect>
                          <a14:colorTemperature colorTemp="88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923625" y="3136360"/>
                <a:ext cx="1226480" cy="988199"/>
              </a:xfrm>
              <a:prstGeom prst="rect">
                <a:avLst/>
              </a:prstGeom>
            </p:spPr>
          </p:pic>
          <p:pic>
            <p:nvPicPr>
              <p:cNvPr id="213" name="Image 212">
                <a:extLst>
                  <a:ext uri="{FF2B5EF4-FFF2-40B4-BE49-F238E27FC236}">
                    <a16:creationId xmlns:a16="http://schemas.microsoft.com/office/drawing/2014/main" id="{CFC279F4-4A7A-4882-A8BF-766801E14A9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7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p:blipFill>
            <p:spPr>
              <a:xfrm rot="2063369">
                <a:off x="7433708" y="3554205"/>
                <a:ext cx="286728" cy="287597"/>
              </a:xfrm>
              <a:prstGeom prst="rect">
                <a:avLst/>
              </a:prstGeom>
            </p:spPr>
          </p:pic>
        </p:grpSp>
        <p:grpSp>
          <p:nvGrpSpPr>
            <p:cNvPr id="215" name="Groupe 214">
              <a:extLst>
                <a:ext uri="{FF2B5EF4-FFF2-40B4-BE49-F238E27FC236}">
                  <a16:creationId xmlns:a16="http://schemas.microsoft.com/office/drawing/2014/main" id="{B1135109-CD59-40F3-A87F-0D7F87099CF5}"/>
                </a:ext>
              </a:extLst>
            </p:cNvPr>
            <p:cNvGrpSpPr/>
            <p:nvPr/>
          </p:nvGrpSpPr>
          <p:grpSpPr>
            <a:xfrm>
              <a:off x="10463848" y="3380624"/>
              <a:ext cx="1226480" cy="988199"/>
              <a:chOff x="6923625" y="3136360"/>
              <a:chExt cx="1226480" cy="988199"/>
            </a:xfrm>
          </p:grpSpPr>
          <p:pic>
            <p:nvPicPr>
              <p:cNvPr id="216" name="Image 215">
                <a:extLst>
                  <a:ext uri="{FF2B5EF4-FFF2-40B4-BE49-F238E27FC236}">
                    <a16:creationId xmlns:a16="http://schemas.microsoft.com/office/drawing/2014/main" id="{61989326-C29E-4AE1-BFD8-F7A4777DA0C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8" cstate="print">
                <a:extLst>
                  <a:ext uri="{BEBA8EAE-BF5A-486C-A8C5-ECC9F3942E4B}">
                    <a14:imgProps xmlns:a14="http://schemas.microsoft.com/office/drawing/2010/main">
                      <a14:imgLayer r:embed="rId29">
                        <a14:imgEffect>
                          <a14:colorTemperature colorTemp="88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923625" y="3136360"/>
                <a:ext cx="1226480" cy="988199"/>
              </a:xfrm>
              <a:prstGeom prst="rect">
                <a:avLst/>
              </a:prstGeom>
            </p:spPr>
          </p:pic>
          <p:pic>
            <p:nvPicPr>
              <p:cNvPr id="217" name="Image 216">
                <a:extLst>
                  <a:ext uri="{FF2B5EF4-FFF2-40B4-BE49-F238E27FC236}">
                    <a16:creationId xmlns:a16="http://schemas.microsoft.com/office/drawing/2014/main" id="{F6AA3D70-C98E-40BE-AF26-79D26CF522D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7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p:blipFill>
            <p:spPr>
              <a:xfrm rot="2063369">
                <a:off x="7433708" y="3554205"/>
                <a:ext cx="286728" cy="287597"/>
              </a:xfrm>
              <a:prstGeom prst="rect">
                <a:avLst/>
              </a:prstGeom>
            </p:spPr>
          </p:pic>
        </p:grpSp>
        <p:pic>
          <p:nvPicPr>
            <p:cNvPr id="218" name="Image 217">
              <a:extLst>
                <a:ext uri="{FF2B5EF4-FFF2-40B4-BE49-F238E27FC236}">
                  <a16:creationId xmlns:a16="http://schemas.microsoft.com/office/drawing/2014/main" id="{7A726BAD-E959-404A-86E1-2DAF47C34418}"/>
                </a:ext>
              </a:extLst>
            </p:cNvPr>
            <p:cNvPicPr>
              <a:picLocks noChangeAspect="1"/>
            </p:cNvPicPr>
            <p:nvPr/>
          </p:nvPicPr>
          <p:blipFill>
            <a:blip r:embed="rId27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 rot="2063369">
              <a:off x="8526211" y="3798009"/>
              <a:ext cx="286728" cy="287597"/>
            </a:xfrm>
            <a:prstGeom prst="rect">
              <a:avLst/>
            </a:prstGeom>
          </p:spPr>
        </p:pic>
        <p:pic>
          <p:nvPicPr>
            <p:cNvPr id="219" name="Image 218">
              <a:extLst>
                <a:ext uri="{FF2B5EF4-FFF2-40B4-BE49-F238E27FC236}">
                  <a16:creationId xmlns:a16="http://schemas.microsoft.com/office/drawing/2014/main" id="{0A572D9C-28D8-48B4-BEEC-3EA22EDC1CEB}"/>
                </a:ext>
              </a:extLst>
            </p:cNvPr>
            <p:cNvPicPr>
              <a:picLocks noChangeAspect="1"/>
            </p:cNvPicPr>
            <p:nvPr/>
          </p:nvPicPr>
          <p:blipFill>
            <a:blip r:embed="rId27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 rot="2063369">
              <a:off x="9703243" y="3798009"/>
              <a:ext cx="286728" cy="287597"/>
            </a:xfrm>
            <a:prstGeom prst="rect">
              <a:avLst/>
            </a:prstGeom>
          </p:spPr>
        </p:pic>
        <p:grpSp>
          <p:nvGrpSpPr>
            <p:cNvPr id="222" name="Groupe 221">
              <a:extLst>
                <a:ext uri="{FF2B5EF4-FFF2-40B4-BE49-F238E27FC236}">
                  <a16:creationId xmlns:a16="http://schemas.microsoft.com/office/drawing/2014/main" id="{4B35A125-80A7-4254-ABD1-39C3E2C69CCA}"/>
                </a:ext>
              </a:extLst>
            </p:cNvPr>
            <p:cNvGrpSpPr/>
            <p:nvPr/>
          </p:nvGrpSpPr>
          <p:grpSpPr>
            <a:xfrm>
              <a:off x="7643835" y="4359553"/>
              <a:ext cx="366078" cy="707886"/>
              <a:chOff x="6304513" y="3181795"/>
              <a:chExt cx="843534" cy="1631143"/>
            </a:xfrm>
          </p:grpSpPr>
          <p:grpSp>
            <p:nvGrpSpPr>
              <p:cNvPr id="224" name="Groupe 223">
                <a:extLst>
                  <a:ext uri="{FF2B5EF4-FFF2-40B4-BE49-F238E27FC236}">
                    <a16:creationId xmlns:a16="http://schemas.microsoft.com/office/drawing/2014/main" id="{CC3FD40A-7A46-4EBF-8E83-50CE25437A8A}"/>
                  </a:ext>
                </a:extLst>
              </p:cNvPr>
              <p:cNvGrpSpPr/>
              <p:nvPr/>
            </p:nvGrpSpPr>
            <p:grpSpPr>
              <a:xfrm>
                <a:off x="6304513" y="3181795"/>
                <a:ext cx="843534" cy="1631143"/>
                <a:chOff x="6172950" y="1628775"/>
                <a:chExt cx="886058" cy="1713372"/>
              </a:xfrm>
            </p:grpSpPr>
            <p:pic>
              <p:nvPicPr>
                <p:cNvPr id="226" name="Image 225">
                  <a:extLst>
                    <a:ext uri="{FF2B5EF4-FFF2-40B4-BE49-F238E27FC236}">
                      <a16:creationId xmlns:a16="http://schemas.microsoft.com/office/drawing/2014/main" id="{C5F4AB20-184B-4609-8C22-0BD5A016FDA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6172950" y="1628775"/>
                  <a:ext cx="886058" cy="1713372"/>
                </a:xfrm>
                <a:prstGeom prst="rect">
                  <a:avLst/>
                </a:prstGeom>
              </p:spPr>
            </p:pic>
            <p:sp>
              <p:nvSpPr>
                <p:cNvPr id="227" name="Ellipse 226">
                  <a:extLst>
                    <a:ext uri="{FF2B5EF4-FFF2-40B4-BE49-F238E27FC236}">
                      <a16:creationId xmlns:a16="http://schemas.microsoft.com/office/drawing/2014/main" id="{0921B181-D2F0-40CA-A2DB-979CFEDB2E56}"/>
                    </a:ext>
                  </a:extLst>
                </p:cNvPr>
                <p:cNvSpPr/>
                <p:nvPr/>
              </p:nvSpPr>
              <p:spPr>
                <a:xfrm>
                  <a:off x="6385263" y="2397172"/>
                  <a:ext cx="470000" cy="745978"/>
                </a:xfrm>
                <a:prstGeom prst="ellipse">
                  <a:avLst/>
                </a:prstGeom>
                <a:solidFill>
                  <a:srgbClr val="F6F0E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225" name="Cylindre 224">
                <a:extLst>
                  <a:ext uri="{FF2B5EF4-FFF2-40B4-BE49-F238E27FC236}">
                    <a16:creationId xmlns:a16="http://schemas.microsoft.com/office/drawing/2014/main" id="{9C3A4DF1-E15D-428A-988B-68B19F0AE94B}"/>
                  </a:ext>
                </a:extLst>
              </p:cNvPr>
              <p:cNvSpPr/>
              <p:nvPr/>
            </p:nvSpPr>
            <p:spPr>
              <a:xfrm>
                <a:off x="6416553" y="3721295"/>
                <a:ext cx="616309" cy="1035435"/>
              </a:xfrm>
              <a:prstGeom prst="can">
                <a:avLst/>
              </a:prstGeom>
              <a:solidFill>
                <a:srgbClr val="C4E1F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242" name="Groupe 241">
              <a:extLst>
                <a:ext uri="{FF2B5EF4-FFF2-40B4-BE49-F238E27FC236}">
                  <a16:creationId xmlns:a16="http://schemas.microsoft.com/office/drawing/2014/main" id="{1185BF83-7EF1-45C1-8555-CB9C3F5C26CF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831842" y="4343476"/>
              <a:ext cx="546447" cy="1056666"/>
              <a:chOff x="9975929" y="4202688"/>
              <a:chExt cx="843534" cy="1631143"/>
            </a:xfrm>
          </p:grpSpPr>
          <p:grpSp>
            <p:nvGrpSpPr>
              <p:cNvPr id="243" name="Groupe 242">
                <a:extLst>
                  <a:ext uri="{FF2B5EF4-FFF2-40B4-BE49-F238E27FC236}">
                    <a16:creationId xmlns:a16="http://schemas.microsoft.com/office/drawing/2014/main" id="{F6737845-B5F9-425B-B1AB-DD52CCA9A864}"/>
                  </a:ext>
                </a:extLst>
              </p:cNvPr>
              <p:cNvGrpSpPr/>
              <p:nvPr/>
            </p:nvGrpSpPr>
            <p:grpSpPr>
              <a:xfrm>
                <a:off x="9975929" y="4202688"/>
                <a:ext cx="843534" cy="1631143"/>
                <a:chOff x="6304513" y="3181795"/>
                <a:chExt cx="843534" cy="1631143"/>
              </a:xfrm>
            </p:grpSpPr>
            <p:grpSp>
              <p:nvGrpSpPr>
                <p:cNvPr id="245" name="Groupe 244">
                  <a:extLst>
                    <a:ext uri="{FF2B5EF4-FFF2-40B4-BE49-F238E27FC236}">
                      <a16:creationId xmlns:a16="http://schemas.microsoft.com/office/drawing/2014/main" id="{53B8B0DC-6390-495F-A2BE-71719E5EF8E4}"/>
                    </a:ext>
                  </a:extLst>
                </p:cNvPr>
                <p:cNvGrpSpPr/>
                <p:nvPr/>
              </p:nvGrpSpPr>
              <p:grpSpPr>
                <a:xfrm>
                  <a:off x="6304513" y="3181795"/>
                  <a:ext cx="843534" cy="1631143"/>
                  <a:chOff x="6172950" y="1628775"/>
                  <a:chExt cx="886058" cy="1713372"/>
                </a:xfrm>
              </p:grpSpPr>
              <p:pic>
                <p:nvPicPr>
                  <p:cNvPr id="247" name="Image 246">
                    <a:extLst>
                      <a:ext uri="{FF2B5EF4-FFF2-40B4-BE49-F238E27FC236}">
                        <a16:creationId xmlns:a16="http://schemas.microsoft.com/office/drawing/2014/main" id="{8D8615C0-8D22-4BCD-B06B-114604A56F2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3"/>
                  <a:stretch>
                    <a:fillRect/>
                  </a:stretch>
                </p:blipFill>
                <p:spPr>
                  <a:xfrm>
                    <a:off x="6172950" y="1628775"/>
                    <a:ext cx="886058" cy="1713372"/>
                  </a:xfrm>
                  <a:prstGeom prst="rect">
                    <a:avLst/>
                  </a:prstGeom>
                </p:spPr>
              </p:pic>
              <p:sp>
                <p:nvSpPr>
                  <p:cNvPr id="248" name="Ellipse 247">
                    <a:extLst>
                      <a:ext uri="{FF2B5EF4-FFF2-40B4-BE49-F238E27FC236}">
                        <a16:creationId xmlns:a16="http://schemas.microsoft.com/office/drawing/2014/main" id="{B6F2DD64-3C59-4E20-9DB6-82C0FBD20443}"/>
                      </a:ext>
                    </a:extLst>
                  </p:cNvPr>
                  <p:cNvSpPr/>
                  <p:nvPr/>
                </p:nvSpPr>
                <p:spPr>
                  <a:xfrm>
                    <a:off x="6385263" y="2397172"/>
                    <a:ext cx="470000" cy="745978"/>
                  </a:xfrm>
                  <a:prstGeom prst="ellipse">
                    <a:avLst/>
                  </a:prstGeom>
                  <a:solidFill>
                    <a:srgbClr val="F6F0E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246" name="Cylindre 245">
                  <a:extLst>
                    <a:ext uri="{FF2B5EF4-FFF2-40B4-BE49-F238E27FC236}">
                      <a16:creationId xmlns:a16="http://schemas.microsoft.com/office/drawing/2014/main" id="{E10A38E2-17E2-4398-B897-BD28FE327DF6}"/>
                    </a:ext>
                  </a:extLst>
                </p:cNvPr>
                <p:cNvSpPr/>
                <p:nvPr/>
              </p:nvSpPr>
              <p:spPr>
                <a:xfrm>
                  <a:off x="6416553" y="3721295"/>
                  <a:ext cx="616309" cy="1035435"/>
                </a:xfrm>
                <a:prstGeom prst="can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244" name="Cylindre 243">
                <a:extLst>
                  <a:ext uri="{FF2B5EF4-FFF2-40B4-BE49-F238E27FC236}">
                    <a16:creationId xmlns:a16="http://schemas.microsoft.com/office/drawing/2014/main" id="{C9ED1EDC-2978-4F03-A47C-9CCAEB508C0D}"/>
                  </a:ext>
                </a:extLst>
              </p:cNvPr>
              <p:cNvSpPr/>
              <p:nvPr/>
            </p:nvSpPr>
            <p:spPr>
              <a:xfrm>
                <a:off x="10086696" y="4719391"/>
                <a:ext cx="616309" cy="1114439"/>
              </a:xfrm>
              <a:prstGeom prst="can">
                <a:avLst/>
              </a:prstGeom>
              <a:solidFill>
                <a:srgbClr val="F6F0E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249" name="ZoneTexte 248">
              <a:extLst>
                <a:ext uri="{FF2B5EF4-FFF2-40B4-BE49-F238E27FC236}">
                  <a16:creationId xmlns:a16="http://schemas.microsoft.com/office/drawing/2014/main" id="{E701DC0E-AFB1-4393-A80A-76E2830B0E7C}"/>
                </a:ext>
              </a:extLst>
            </p:cNvPr>
            <p:cNvSpPr txBox="1"/>
            <p:nvPr/>
          </p:nvSpPr>
          <p:spPr>
            <a:xfrm>
              <a:off x="7555672" y="4718442"/>
              <a:ext cx="54103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+</a:t>
              </a:r>
              <a:r>
                <a:rPr lang="fr-FR" sz="1200" b="1" dirty="0">
                  <a:solidFill>
                    <a:srgbClr val="000000"/>
                  </a:solidFill>
                  <a:latin typeface="Calibri" panose="020F0502020204030204"/>
                </a:rPr>
                <a:t>2</a:t>
              </a:r>
              <a:r>
                <a:rPr kumimoji="0" lang="fr-FR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00</a:t>
              </a:r>
            </a:p>
          </p:txBody>
        </p:sp>
        <p:sp>
          <p:nvSpPr>
            <p:cNvPr id="250" name="ZoneTexte 249">
              <a:extLst>
                <a:ext uri="{FF2B5EF4-FFF2-40B4-BE49-F238E27FC236}">
                  <a16:creationId xmlns:a16="http://schemas.microsoft.com/office/drawing/2014/main" id="{12398720-084B-45B7-9D51-2D8FF0920BF3}"/>
                </a:ext>
              </a:extLst>
            </p:cNvPr>
            <p:cNvSpPr txBox="1"/>
            <p:nvPr/>
          </p:nvSpPr>
          <p:spPr>
            <a:xfrm>
              <a:off x="8860837" y="4939140"/>
              <a:ext cx="54103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+</a:t>
              </a:r>
              <a:r>
                <a:rPr lang="fr-FR" sz="1200" b="1" noProof="0" dirty="0">
                  <a:solidFill>
                    <a:srgbClr val="000000"/>
                  </a:solidFill>
                  <a:latin typeface="Calibri" panose="020F0502020204030204"/>
                </a:rPr>
                <a:t>5</a:t>
              </a:r>
              <a:r>
                <a:rPr kumimoji="0" lang="fr-FR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00</a:t>
              </a:r>
            </a:p>
          </p:txBody>
        </p:sp>
        <p:sp>
          <p:nvSpPr>
            <p:cNvPr id="181" name="Multiplier 30">
              <a:extLst>
                <a:ext uri="{FF2B5EF4-FFF2-40B4-BE49-F238E27FC236}">
                  <a16:creationId xmlns:a16="http://schemas.microsoft.com/office/drawing/2014/main" id="{8222CAAA-D92E-48FB-9D29-958250731B2C}"/>
                </a:ext>
              </a:extLst>
            </p:cNvPr>
            <p:cNvSpPr/>
            <p:nvPr/>
          </p:nvSpPr>
          <p:spPr>
            <a:xfrm>
              <a:off x="7070521" y="3561483"/>
              <a:ext cx="508920" cy="926639"/>
            </a:xfrm>
            <a:prstGeom prst="mathMultiply">
              <a:avLst>
                <a:gd name="adj1" fmla="val 15736"/>
              </a:avLst>
            </a:prstGeom>
            <a:solidFill>
              <a:srgbClr val="C50169"/>
            </a:solidFill>
            <a:ln>
              <a:solidFill>
                <a:srgbClr val="C501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1" name="ZoneTexte 250">
              <a:extLst>
                <a:ext uri="{FF2B5EF4-FFF2-40B4-BE49-F238E27FC236}">
                  <a16:creationId xmlns:a16="http://schemas.microsoft.com/office/drawing/2014/main" id="{585503A9-41B1-48A5-B634-7AE367AFA48A}"/>
                </a:ext>
              </a:extLst>
            </p:cNvPr>
            <p:cNvSpPr txBox="1"/>
            <p:nvPr/>
          </p:nvSpPr>
          <p:spPr>
            <a:xfrm>
              <a:off x="10098654" y="4995441"/>
              <a:ext cx="54103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+</a:t>
              </a:r>
              <a:r>
                <a:rPr lang="fr-FR" sz="1200" b="1" dirty="0">
                  <a:solidFill>
                    <a:srgbClr val="000000"/>
                  </a:solidFill>
                  <a:latin typeface="Calibri" panose="020F0502020204030204"/>
                </a:rPr>
                <a:t>6</a:t>
              </a:r>
              <a:r>
                <a:rPr kumimoji="0" lang="fr-FR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00</a:t>
              </a:r>
            </a:p>
          </p:txBody>
        </p:sp>
        <p:pic>
          <p:nvPicPr>
            <p:cNvPr id="146" name="Image 145">
              <a:extLst>
                <a:ext uri="{FF2B5EF4-FFF2-40B4-BE49-F238E27FC236}">
                  <a16:creationId xmlns:a16="http://schemas.microsoft.com/office/drawing/2014/main" id="{E4FE3CDA-3C69-4CBB-A2BB-CD5670B89C52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/>
            <a:stretch>
              <a:fillRect/>
            </a:stretch>
          </p:blipFill>
          <p:spPr>
            <a:xfrm>
              <a:off x="11512713" y="3497077"/>
              <a:ext cx="317869" cy="316456"/>
            </a:xfrm>
            <a:prstGeom prst="rect">
              <a:avLst/>
            </a:prstGeom>
          </p:spPr>
        </p:pic>
        <p:sp>
          <p:nvSpPr>
            <p:cNvPr id="252" name="ZoneTexte 251">
              <a:extLst>
                <a:ext uri="{FF2B5EF4-FFF2-40B4-BE49-F238E27FC236}">
                  <a16:creationId xmlns:a16="http://schemas.microsoft.com/office/drawing/2014/main" id="{28B402A7-0F3C-4BDA-8DCA-C7FCC4FEBE8B}"/>
                </a:ext>
              </a:extLst>
            </p:cNvPr>
            <p:cNvSpPr txBox="1"/>
            <p:nvPr/>
          </p:nvSpPr>
          <p:spPr>
            <a:xfrm>
              <a:off x="11427453" y="5161476"/>
              <a:ext cx="54103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+700</a:t>
              </a:r>
            </a:p>
          </p:txBody>
        </p:sp>
      </p:grpSp>
      <p:grpSp>
        <p:nvGrpSpPr>
          <p:cNvPr id="2" name="Group 60">
            <a:extLst>
              <a:ext uri="{FF2B5EF4-FFF2-40B4-BE49-F238E27FC236}">
                <a16:creationId xmlns:a16="http://schemas.microsoft.com/office/drawing/2014/main" id="{83CA6899-C136-CDC5-8A32-D535569C7902}"/>
              </a:ext>
            </a:extLst>
          </p:cNvPr>
          <p:cNvGrpSpPr/>
          <p:nvPr/>
        </p:nvGrpSpPr>
        <p:grpSpPr>
          <a:xfrm>
            <a:off x="6875995" y="551886"/>
            <a:ext cx="4943931" cy="1062570"/>
            <a:chOff x="1071318" y="5111713"/>
            <a:chExt cx="5852279" cy="725212"/>
          </a:xfrm>
        </p:grpSpPr>
        <p:sp>
          <p:nvSpPr>
            <p:cNvPr id="3" name="TextBox 61">
              <a:extLst>
                <a:ext uri="{FF2B5EF4-FFF2-40B4-BE49-F238E27FC236}">
                  <a16:creationId xmlns:a16="http://schemas.microsoft.com/office/drawing/2014/main" id="{BAFD138A-278F-8137-9390-F94BCC9883BF}"/>
                </a:ext>
              </a:extLst>
            </p:cNvPr>
            <p:cNvSpPr txBox="1"/>
            <p:nvPr/>
          </p:nvSpPr>
          <p:spPr>
            <a:xfrm>
              <a:off x="1071320" y="5111713"/>
              <a:ext cx="4174702" cy="2310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sz="1600" b="1" dirty="0">
                  <a:solidFill>
                    <a:srgbClr val="00B05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Zkreslení v důsledku předvýběru</a:t>
              </a:r>
              <a:endParaRPr lang="en-US" sz="1600" b="1" dirty="0">
                <a:solidFill>
                  <a:srgbClr val="00B05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" name="TextBox 62">
              <a:extLst>
                <a:ext uri="{FF2B5EF4-FFF2-40B4-BE49-F238E27FC236}">
                  <a16:creationId xmlns:a16="http://schemas.microsoft.com/office/drawing/2014/main" id="{935871A6-4EE6-C093-6793-573088CF5ED5}"/>
                </a:ext>
              </a:extLst>
            </p:cNvPr>
            <p:cNvSpPr txBox="1"/>
            <p:nvPr/>
          </p:nvSpPr>
          <p:spPr>
            <a:xfrm>
              <a:off x="1071318" y="5332781"/>
              <a:ext cx="5852279" cy="5041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Nezohlednění užitkovosti </a:t>
              </a:r>
              <a:r>
                <a:rPr lang="fr-FR" sz="1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vy</a:t>
              </a:r>
              <a:r>
                <a:rPr lang="cs-CZ" sz="1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loučených zvířat a</a:t>
              </a:r>
              <a:r>
                <a:rPr lang="en-US" sz="1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cs-CZ" sz="1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zkreslení vnesené do</a:t>
              </a:r>
              <a:r>
                <a:rPr lang="en-US" sz="1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m</a:t>
              </a:r>
              <a:r>
                <a:rPr lang="cs-CZ" sz="1400" dirty="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etody</a:t>
              </a:r>
              <a:r>
                <a:rPr lang="en-US" sz="1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BLUP</a:t>
              </a:r>
              <a:r>
                <a:rPr lang="cs-CZ" sz="1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tím, že je</a:t>
              </a:r>
              <a:r>
                <a:rPr lang="en-US" sz="1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cs-CZ" sz="1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přičtena vyšší genetická významnost (nadřazenost) efektu prostředí</a:t>
              </a:r>
              <a:endParaRPr lang="en-US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531556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8">
            <a:extLst>
              <a:ext uri="{FF2B5EF4-FFF2-40B4-BE49-F238E27FC236}">
                <a16:creationId xmlns:a16="http://schemas.microsoft.com/office/drawing/2014/main" id="{8E504BC7-9954-4BAA-9ECB-F301D8027D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Vývoj genomiky ve Francii</a:t>
            </a:r>
            <a:endParaRPr lang="fr-FR" dirty="0"/>
          </a:p>
        </p:txBody>
      </p:sp>
      <p:graphicFrame>
        <p:nvGraphicFramePr>
          <p:cNvPr id="9" name="Diagram 7">
            <a:extLst>
              <a:ext uri="{FF2B5EF4-FFF2-40B4-BE49-F238E27FC236}">
                <a16:creationId xmlns:a16="http://schemas.microsoft.com/office/drawing/2014/main" id="{C0BA236E-946A-49E7-6C9A-D609671CAA1C}"/>
              </a:ext>
            </a:extLst>
          </p:cNvPr>
          <p:cNvGraphicFramePr/>
          <p:nvPr/>
        </p:nvGraphicFramePr>
        <p:xfrm>
          <a:off x="145587" y="1412776"/>
          <a:ext cx="7774781" cy="7372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23" name="Groupe 22">
            <a:extLst>
              <a:ext uri="{FF2B5EF4-FFF2-40B4-BE49-F238E27FC236}">
                <a16:creationId xmlns:a16="http://schemas.microsoft.com/office/drawing/2014/main" id="{ACF1F66A-B85F-4402-97F5-0DD911D98080}"/>
              </a:ext>
            </a:extLst>
          </p:cNvPr>
          <p:cNvGrpSpPr/>
          <p:nvPr/>
        </p:nvGrpSpPr>
        <p:grpSpPr>
          <a:xfrm>
            <a:off x="388331" y="1988840"/>
            <a:ext cx="685263" cy="1087487"/>
            <a:chOff x="504355" y="2615906"/>
            <a:chExt cx="685263" cy="1087487"/>
          </a:xfrm>
        </p:grpSpPr>
        <p:grpSp>
          <p:nvGrpSpPr>
            <p:cNvPr id="10" name="Group 28">
              <a:extLst>
                <a:ext uri="{FF2B5EF4-FFF2-40B4-BE49-F238E27FC236}">
                  <a16:creationId xmlns:a16="http://schemas.microsoft.com/office/drawing/2014/main" id="{B07D649E-573D-4CCD-823D-ADF814DED92F}"/>
                </a:ext>
              </a:extLst>
            </p:cNvPr>
            <p:cNvGrpSpPr/>
            <p:nvPr/>
          </p:nvGrpSpPr>
          <p:grpSpPr>
            <a:xfrm>
              <a:off x="551105" y="2615906"/>
              <a:ext cx="594066" cy="1027324"/>
              <a:chOff x="1379476" y="3717032"/>
              <a:chExt cx="792088" cy="1369765"/>
            </a:xfrm>
          </p:grpSpPr>
          <p:cxnSp>
            <p:nvCxnSpPr>
              <p:cNvPr id="11" name="Straight Connector 9">
                <a:extLst>
                  <a:ext uri="{FF2B5EF4-FFF2-40B4-BE49-F238E27FC236}">
                    <a16:creationId xmlns:a16="http://schemas.microsoft.com/office/drawing/2014/main" id="{556D8765-E1F3-D5BD-1C6C-AD478C412792}"/>
                  </a:ext>
                </a:extLst>
              </p:cNvPr>
              <p:cNvCxnSpPr/>
              <p:nvPr/>
            </p:nvCxnSpPr>
            <p:spPr>
              <a:xfrm>
                <a:off x="1775520" y="3789040"/>
                <a:ext cx="0" cy="720080"/>
              </a:xfrm>
              <a:prstGeom prst="line">
                <a:avLst/>
              </a:prstGeom>
              <a:ln>
                <a:solidFill>
                  <a:srgbClr val="2D3E5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Oval 10">
                <a:extLst>
                  <a:ext uri="{FF2B5EF4-FFF2-40B4-BE49-F238E27FC236}">
                    <a16:creationId xmlns:a16="http://schemas.microsoft.com/office/drawing/2014/main" id="{658658B5-9B4D-C1A4-C2F4-465A68EE3009}"/>
                  </a:ext>
                </a:extLst>
              </p:cNvPr>
              <p:cNvSpPr/>
              <p:nvPr/>
            </p:nvSpPr>
            <p:spPr>
              <a:xfrm>
                <a:off x="1716084" y="3717032"/>
                <a:ext cx="118872" cy="118872"/>
              </a:xfrm>
              <a:prstGeom prst="ellipse">
                <a:avLst/>
              </a:prstGeom>
              <a:solidFill>
                <a:schemeClr val="bg1"/>
              </a:solidFill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350"/>
              </a:p>
            </p:txBody>
          </p:sp>
          <p:sp>
            <p:nvSpPr>
              <p:cNvPr id="13" name="Oval 11">
                <a:hlinkClick r:id="rId7" action="ppaction://hlinkfile"/>
                <a:extLst>
                  <a:ext uri="{FF2B5EF4-FFF2-40B4-BE49-F238E27FC236}">
                    <a16:creationId xmlns:a16="http://schemas.microsoft.com/office/drawing/2014/main" id="{1BAEE992-5C30-8B54-237B-DF9600E6670C}"/>
                  </a:ext>
                </a:extLst>
              </p:cNvPr>
              <p:cNvSpPr/>
              <p:nvPr/>
            </p:nvSpPr>
            <p:spPr>
              <a:xfrm>
                <a:off x="1379476" y="4294709"/>
                <a:ext cx="792088" cy="79208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rgbClr val="2D3E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3000" dirty="0">
                  <a:solidFill>
                    <a:srgbClr val="2D3E50"/>
                  </a:solidFill>
                  <a:latin typeface="FontAwesome" pitchFamily="2" charset="0"/>
                </a:endParaRPr>
              </a:p>
            </p:txBody>
          </p:sp>
        </p:grpSp>
        <p:pic>
          <p:nvPicPr>
            <p:cNvPr id="17" name="Espace réservé du contenu 93">
              <a:extLst>
                <a:ext uri="{FF2B5EF4-FFF2-40B4-BE49-F238E27FC236}">
                  <a16:creationId xmlns:a16="http://schemas.microsoft.com/office/drawing/2014/main" id="{4B03E78A-284C-FC7D-81CD-95FA2240F6A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696" r="10566"/>
            <a:stretch/>
          </p:blipFill>
          <p:spPr>
            <a:xfrm>
              <a:off x="504355" y="2989000"/>
              <a:ext cx="685263" cy="714393"/>
            </a:xfrm>
            <a:prstGeom prst="ellipse">
              <a:avLst/>
            </a:prstGeom>
          </p:spPr>
        </p:pic>
      </p:grpSp>
      <p:grpSp>
        <p:nvGrpSpPr>
          <p:cNvPr id="106" name="Groupe 105">
            <a:extLst>
              <a:ext uri="{FF2B5EF4-FFF2-40B4-BE49-F238E27FC236}">
                <a16:creationId xmlns:a16="http://schemas.microsoft.com/office/drawing/2014/main" id="{4862E55C-7161-4602-AF01-869133A9D81A}"/>
              </a:ext>
            </a:extLst>
          </p:cNvPr>
          <p:cNvGrpSpPr/>
          <p:nvPr/>
        </p:nvGrpSpPr>
        <p:grpSpPr>
          <a:xfrm>
            <a:off x="6787406" y="2009584"/>
            <a:ext cx="796099" cy="4177198"/>
            <a:chOff x="6842841" y="2656710"/>
            <a:chExt cx="796099" cy="4177198"/>
          </a:xfrm>
        </p:grpSpPr>
        <p:grpSp>
          <p:nvGrpSpPr>
            <p:cNvPr id="26" name="Group 41">
              <a:extLst>
                <a:ext uri="{FF2B5EF4-FFF2-40B4-BE49-F238E27FC236}">
                  <a16:creationId xmlns:a16="http://schemas.microsoft.com/office/drawing/2014/main" id="{0EDB2103-2121-0078-3535-5E0AD4B44FAC}"/>
                </a:ext>
              </a:extLst>
            </p:cNvPr>
            <p:cNvGrpSpPr/>
            <p:nvPr/>
          </p:nvGrpSpPr>
          <p:grpSpPr>
            <a:xfrm rot="10800000">
              <a:off x="6930385" y="2656710"/>
              <a:ext cx="594066" cy="3979357"/>
              <a:chOff x="2570677" y="3717032"/>
              <a:chExt cx="792088" cy="6440690"/>
            </a:xfrm>
          </p:grpSpPr>
          <p:cxnSp>
            <p:nvCxnSpPr>
              <p:cNvPr id="27" name="Straight Connector 42">
                <a:extLst>
                  <a:ext uri="{FF2B5EF4-FFF2-40B4-BE49-F238E27FC236}">
                    <a16:creationId xmlns:a16="http://schemas.microsoft.com/office/drawing/2014/main" id="{49814C4C-DF00-CF87-2A6E-93A0B6A16FBD}"/>
                  </a:ext>
                </a:extLst>
              </p:cNvPr>
              <p:cNvCxnSpPr>
                <a:cxnSpLocks/>
                <a:endCxn id="28" idx="4"/>
              </p:cNvCxnSpPr>
              <p:nvPr/>
            </p:nvCxnSpPr>
            <p:spPr>
              <a:xfrm rot="10800000" flipH="1" flipV="1">
                <a:off x="2981929" y="4411670"/>
                <a:ext cx="16896" cy="5746052"/>
              </a:xfrm>
              <a:prstGeom prst="line">
                <a:avLst/>
              </a:prstGeom>
              <a:ln>
                <a:solidFill>
                  <a:srgbClr val="F39C1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Oval 43">
                <a:extLst>
                  <a:ext uri="{FF2B5EF4-FFF2-40B4-BE49-F238E27FC236}">
                    <a16:creationId xmlns:a16="http://schemas.microsoft.com/office/drawing/2014/main" id="{05638151-51F7-4C88-F1C9-E97C71F3481C}"/>
                  </a:ext>
                </a:extLst>
              </p:cNvPr>
              <p:cNvSpPr/>
              <p:nvPr/>
            </p:nvSpPr>
            <p:spPr>
              <a:xfrm>
                <a:off x="2939389" y="10038850"/>
                <a:ext cx="118872" cy="118872"/>
              </a:xfrm>
              <a:prstGeom prst="ellipse">
                <a:avLst/>
              </a:prstGeom>
              <a:solidFill>
                <a:schemeClr val="bg1"/>
              </a:solidFill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350" dirty="0"/>
              </a:p>
            </p:txBody>
          </p:sp>
          <p:sp>
            <p:nvSpPr>
              <p:cNvPr id="29" name="Oval 44">
                <a:extLst>
                  <a:ext uri="{FF2B5EF4-FFF2-40B4-BE49-F238E27FC236}">
                    <a16:creationId xmlns:a16="http://schemas.microsoft.com/office/drawing/2014/main" id="{21BFD90B-7860-A89E-0E84-1BB6C5D8E507}"/>
                  </a:ext>
                </a:extLst>
              </p:cNvPr>
              <p:cNvSpPr/>
              <p:nvPr/>
            </p:nvSpPr>
            <p:spPr>
              <a:xfrm>
                <a:off x="2570677" y="3717032"/>
                <a:ext cx="792088" cy="79208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rgbClr val="F39C1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3000" dirty="0">
                  <a:solidFill>
                    <a:srgbClr val="F39C11"/>
                  </a:solidFill>
                  <a:latin typeface="FontAwesome" pitchFamily="2" charset="0"/>
                </a:endParaRPr>
              </a:p>
            </p:txBody>
          </p:sp>
        </p:grpSp>
        <p:pic>
          <p:nvPicPr>
            <p:cNvPr id="30" name="Image 29" descr="Une image contenant texte, signe&#10;&#10;Description générée automatiquement">
              <a:extLst>
                <a:ext uri="{FF2B5EF4-FFF2-40B4-BE49-F238E27FC236}">
                  <a16:creationId xmlns:a16="http://schemas.microsoft.com/office/drawing/2014/main" id="{087FEF6A-C8AA-3A84-CE87-ADDFD6BF8C5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349" t="2386" r="10750" b="6800"/>
            <a:stretch/>
          </p:blipFill>
          <p:spPr>
            <a:xfrm>
              <a:off x="6842841" y="6119516"/>
              <a:ext cx="796099" cy="714392"/>
            </a:xfrm>
            <a:prstGeom prst="ellipse">
              <a:avLst/>
            </a:prstGeom>
          </p:spPr>
        </p:pic>
      </p:grpSp>
      <p:grpSp>
        <p:nvGrpSpPr>
          <p:cNvPr id="35" name="Group 60">
            <a:extLst>
              <a:ext uri="{FF2B5EF4-FFF2-40B4-BE49-F238E27FC236}">
                <a16:creationId xmlns:a16="http://schemas.microsoft.com/office/drawing/2014/main" id="{E5FA0593-37E7-DE7B-7A82-1822010A3C85}"/>
              </a:ext>
            </a:extLst>
          </p:cNvPr>
          <p:cNvGrpSpPr/>
          <p:nvPr/>
        </p:nvGrpSpPr>
        <p:grpSpPr>
          <a:xfrm>
            <a:off x="1199456" y="4581128"/>
            <a:ext cx="2611313" cy="1062570"/>
            <a:chOff x="1071319" y="5111713"/>
            <a:chExt cx="3091088" cy="725212"/>
          </a:xfrm>
        </p:grpSpPr>
        <p:sp>
          <p:nvSpPr>
            <p:cNvPr id="36" name="TextBox 61">
              <a:extLst>
                <a:ext uri="{FF2B5EF4-FFF2-40B4-BE49-F238E27FC236}">
                  <a16:creationId xmlns:a16="http://schemas.microsoft.com/office/drawing/2014/main" id="{21B3E535-E99B-C12B-133C-A4BFAC4C19D5}"/>
                </a:ext>
              </a:extLst>
            </p:cNvPr>
            <p:cNvSpPr txBox="1"/>
            <p:nvPr/>
          </p:nvSpPr>
          <p:spPr>
            <a:xfrm>
              <a:off x="1071320" y="5111713"/>
              <a:ext cx="2913911" cy="2310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sz="1600" b="1" dirty="0" err="1">
                  <a:solidFill>
                    <a:srgbClr val="00B05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Genomické</a:t>
              </a:r>
              <a:r>
                <a:rPr lang="cs-CZ" sz="1600" b="1" dirty="0">
                  <a:solidFill>
                    <a:srgbClr val="00B05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hodnocení</a:t>
              </a:r>
              <a:endParaRPr lang="en-US" sz="1600" b="1" dirty="0">
                <a:solidFill>
                  <a:srgbClr val="00B05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7" name="TextBox 62">
              <a:extLst>
                <a:ext uri="{FF2B5EF4-FFF2-40B4-BE49-F238E27FC236}">
                  <a16:creationId xmlns:a16="http://schemas.microsoft.com/office/drawing/2014/main" id="{39F4169A-4CB2-9BD4-CE21-412318F2ED25}"/>
                </a:ext>
              </a:extLst>
            </p:cNvPr>
            <p:cNvSpPr txBox="1"/>
            <p:nvPr/>
          </p:nvSpPr>
          <p:spPr>
            <a:xfrm>
              <a:off x="1071319" y="5332781"/>
              <a:ext cx="3091088" cy="5041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Zohlednění genomu zvířete při hodnocení jeho genetické hodnoty</a:t>
              </a:r>
              <a:endParaRPr lang="en-US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4" name="Groupe 23">
            <a:extLst>
              <a:ext uri="{FF2B5EF4-FFF2-40B4-BE49-F238E27FC236}">
                <a16:creationId xmlns:a16="http://schemas.microsoft.com/office/drawing/2014/main" id="{E605D6F7-E9C2-4CBD-8456-25A9CD5CF98F}"/>
              </a:ext>
            </a:extLst>
          </p:cNvPr>
          <p:cNvGrpSpPr/>
          <p:nvPr/>
        </p:nvGrpSpPr>
        <p:grpSpPr>
          <a:xfrm>
            <a:off x="2817751" y="1988840"/>
            <a:ext cx="698448" cy="2609838"/>
            <a:chOff x="3246649" y="2424936"/>
            <a:chExt cx="698448" cy="2609838"/>
          </a:xfrm>
        </p:grpSpPr>
        <p:grpSp>
          <p:nvGrpSpPr>
            <p:cNvPr id="31" name="Group 33">
              <a:extLst>
                <a:ext uri="{FF2B5EF4-FFF2-40B4-BE49-F238E27FC236}">
                  <a16:creationId xmlns:a16="http://schemas.microsoft.com/office/drawing/2014/main" id="{A7F322B6-D61A-929F-4647-0C802F81AF25}"/>
                </a:ext>
              </a:extLst>
            </p:cNvPr>
            <p:cNvGrpSpPr/>
            <p:nvPr/>
          </p:nvGrpSpPr>
          <p:grpSpPr>
            <a:xfrm rot="10800000">
              <a:off x="3298842" y="2424936"/>
              <a:ext cx="594066" cy="2578055"/>
              <a:chOff x="2570677" y="3717032"/>
              <a:chExt cx="792088" cy="3437402"/>
            </a:xfrm>
          </p:grpSpPr>
          <p:cxnSp>
            <p:nvCxnSpPr>
              <p:cNvPr id="32" name="Straight Connector 34">
                <a:extLst>
                  <a:ext uri="{FF2B5EF4-FFF2-40B4-BE49-F238E27FC236}">
                    <a16:creationId xmlns:a16="http://schemas.microsoft.com/office/drawing/2014/main" id="{80910D2C-47ED-EB95-7B56-E2440F192C9A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 flipV="1">
                <a:off x="2966721" y="4238306"/>
                <a:ext cx="0" cy="2789967"/>
              </a:xfrm>
              <a:prstGeom prst="line">
                <a:avLst/>
              </a:prstGeom>
              <a:ln>
                <a:solidFill>
                  <a:srgbClr val="0070C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Oval 35">
                <a:extLst>
                  <a:ext uri="{FF2B5EF4-FFF2-40B4-BE49-F238E27FC236}">
                    <a16:creationId xmlns:a16="http://schemas.microsoft.com/office/drawing/2014/main" id="{8A1D8ADA-D39E-8597-BCB1-8E228306989A}"/>
                  </a:ext>
                </a:extLst>
              </p:cNvPr>
              <p:cNvSpPr/>
              <p:nvPr/>
            </p:nvSpPr>
            <p:spPr>
              <a:xfrm flipV="1">
                <a:off x="2913909" y="7041581"/>
                <a:ext cx="105627" cy="11285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350" dirty="0"/>
              </a:p>
            </p:txBody>
          </p:sp>
          <p:sp>
            <p:nvSpPr>
              <p:cNvPr id="34" name="Oval 36">
                <a:extLst>
                  <a:ext uri="{FF2B5EF4-FFF2-40B4-BE49-F238E27FC236}">
                    <a16:creationId xmlns:a16="http://schemas.microsoft.com/office/drawing/2014/main" id="{1A970F3D-A0B2-3696-408B-47B899F4F8DA}"/>
                  </a:ext>
                </a:extLst>
              </p:cNvPr>
              <p:cNvSpPr/>
              <p:nvPr/>
            </p:nvSpPr>
            <p:spPr>
              <a:xfrm>
                <a:off x="2570677" y="3717032"/>
                <a:ext cx="792088" cy="79208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3000" dirty="0">
                  <a:solidFill>
                    <a:srgbClr val="27AE61"/>
                  </a:solidFill>
                  <a:latin typeface="FontAwesome" pitchFamily="2" charset="0"/>
                </a:endParaRPr>
              </a:p>
            </p:txBody>
          </p:sp>
        </p:grpSp>
        <p:pic>
          <p:nvPicPr>
            <p:cNvPr id="38" name="Image 37" descr="Une image contenant jouet&#10;&#10;Description générée automatiquement">
              <a:extLst>
                <a:ext uri="{FF2B5EF4-FFF2-40B4-BE49-F238E27FC236}">
                  <a16:creationId xmlns:a16="http://schemas.microsoft.com/office/drawing/2014/main" id="{F2F8AEF2-77F0-9905-BBB1-F6CA64A647D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19" t="4893" r="16600" b="4476"/>
            <a:stretch/>
          </p:blipFill>
          <p:spPr>
            <a:xfrm>
              <a:off x="3246649" y="4377144"/>
              <a:ext cx="698448" cy="657630"/>
            </a:xfrm>
            <a:prstGeom prst="ellipse">
              <a:avLst/>
            </a:prstGeom>
          </p:spPr>
        </p:pic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024B1033-74BE-E128-40F2-5F96F8DBC650}"/>
              </a:ext>
            </a:extLst>
          </p:cNvPr>
          <p:cNvGrpSpPr/>
          <p:nvPr/>
        </p:nvGrpSpPr>
        <p:grpSpPr>
          <a:xfrm>
            <a:off x="7674409" y="5588957"/>
            <a:ext cx="3337284" cy="1004913"/>
            <a:chOff x="1071318" y="5111713"/>
            <a:chExt cx="2225188" cy="1868518"/>
          </a:xfrm>
        </p:grpSpPr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9BB1C82F-DE64-6FB6-AD16-F707A63E4BB1}"/>
                </a:ext>
              </a:extLst>
            </p:cNvPr>
            <p:cNvSpPr txBox="1"/>
            <p:nvPr/>
          </p:nvSpPr>
          <p:spPr>
            <a:xfrm>
              <a:off x="1071320" y="5111713"/>
              <a:ext cx="1626243" cy="62950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sz="1600" b="1" dirty="0">
                  <a:solidFill>
                    <a:srgbClr val="F0925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Jednokroková metoda</a:t>
              </a:r>
              <a:endParaRPr lang="en-US" sz="1600" b="1" dirty="0">
                <a:solidFill>
                  <a:srgbClr val="F0925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1B68E403-2E22-19D7-DCF4-BCD0826731F2}"/>
                </a:ext>
              </a:extLst>
            </p:cNvPr>
            <p:cNvSpPr txBox="1"/>
            <p:nvPr/>
          </p:nvSpPr>
          <p:spPr>
            <a:xfrm>
              <a:off x="1071318" y="5606772"/>
              <a:ext cx="2225188" cy="13734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Hodnocení zvířat na základě všech dostupných informací v jedné jediné operaci</a:t>
              </a:r>
              <a:r>
                <a:rPr lang="en-US" sz="1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. </a:t>
              </a:r>
            </a:p>
          </p:txBody>
        </p:sp>
      </p:grpSp>
      <p:grpSp>
        <p:nvGrpSpPr>
          <p:cNvPr id="21" name="Groupe 20">
            <a:extLst>
              <a:ext uri="{FF2B5EF4-FFF2-40B4-BE49-F238E27FC236}">
                <a16:creationId xmlns:a16="http://schemas.microsoft.com/office/drawing/2014/main" id="{72F8D217-3FE0-425F-BA1E-7EDF62493D22}"/>
              </a:ext>
            </a:extLst>
          </p:cNvPr>
          <p:cNvGrpSpPr/>
          <p:nvPr/>
        </p:nvGrpSpPr>
        <p:grpSpPr>
          <a:xfrm>
            <a:off x="4158833" y="692696"/>
            <a:ext cx="998608" cy="874437"/>
            <a:chOff x="4359593" y="1293959"/>
            <a:chExt cx="998608" cy="874437"/>
          </a:xfrm>
        </p:grpSpPr>
        <p:pic>
          <p:nvPicPr>
            <p:cNvPr id="60" name="Image 59">
              <a:extLst>
                <a:ext uri="{FF2B5EF4-FFF2-40B4-BE49-F238E27FC236}">
                  <a16:creationId xmlns:a16="http://schemas.microsoft.com/office/drawing/2014/main" id="{5561EBF6-8A9D-18EF-D2D2-C61524451EB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1481"/>
            <a:stretch/>
          </p:blipFill>
          <p:spPr>
            <a:xfrm>
              <a:off x="4359593" y="1543943"/>
              <a:ext cx="568821" cy="529554"/>
            </a:xfrm>
            <a:prstGeom prst="rect">
              <a:avLst/>
            </a:prstGeom>
          </p:spPr>
        </p:pic>
        <p:pic>
          <p:nvPicPr>
            <p:cNvPr id="61" name="Image 60">
              <a:extLst>
                <a:ext uri="{FF2B5EF4-FFF2-40B4-BE49-F238E27FC236}">
                  <a16:creationId xmlns:a16="http://schemas.microsoft.com/office/drawing/2014/main" id="{4C879064-97E6-832D-F9FC-45CBEFDE413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1481"/>
            <a:stretch/>
          </p:blipFill>
          <p:spPr>
            <a:xfrm>
              <a:off x="4407266" y="1293959"/>
              <a:ext cx="495018" cy="460846"/>
            </a:xfrm>
            <a:prstGeom prst="rect">
              <a:avLst/>
            </a:prstGeom>
          </p:spPr>
        </p:pic>
        <p:sp>
          <p:nvSpPr>
            <p:cNvPr id="62" name="Flèche : courbe vers le bas 61">
              <a:extLst>
                <a:ext uri="{FF2B5EF4-FFF2-40B4-BE49-F238E27FC236}">
                  <a16:creationId xmlns:a16="http://schemas.microsoft.com/office/drawing/2014/main" id="{9D322E38-7284-CF4A-3A49-5A63F6096322}"/>
                </a:ext>
              </a:extLst>
            </p:cNvPr>
            <p:cNvSpPr/>
            <p:nvPr/>
          </p:nvSpPr>
          <p:spPr>
            <a:xfrm rot="2979794">
              <a:off x="4898300" y="1708494"/>
              <a:ext cx="698448" cy="221355"/>
            </a:xfrm>
            <a:prstGeom prst="curved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</p:grpSp>
      <p:grpSp>
        <p:nvGrpSpPr>
          <p:cNvPr id="22" name="Groupe 21">
            <a:extLst>
              <a:ext uri="{FF2B5EF4-FFF2-40B4-BE49-F238E27FC236}">
                <a16:creationId xmlns:a16="http://schemas.microsoft.com/office/drawing/2014/main" id="{4F6B39F7-5068-4F01-9A02-8BC1F7131DD9}"/>
              </a:ext>
            </a:extLst>
          </p:cNvPr>
          <p:cNvGrpSpPr/>
          <p:nvPr/>
        </p:nvGrpSpPr>
        <p:grpSpPr>
          <a:xfrm>
            <a:off x="1252440" y="980728"/>
            <a:ext cx="757719" cy="530537"/>
            <a:chOff x="1581486" y="1405002"/>
            <a:chExt cx="757719" cy="530537"/>
          </a:xfrm>
        </p:grpSpPr>
        <p:pic>
          <p:nvPicPr>
            <p:cNvPr id="65" name="Image 64">
              <a:extLst>
                <a:ext uri="{FF2B5EF4-FFF2-40B4-BE49-F238E27FC236}">
                  <a16:creationId xmlns:a16="http://schemas.microsoft.com/office/drawing/2014/main" id="{B0EFF4EB-920F-22C3-CEA3-3171E5A9318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1481"/>
            <a:stretch/>
          </p:blipFill>
          <p:spPr>
            <a:xfrm>
              <a:off x="1581486" y="1524382"/>
              <a:ext cx="218515" cy="203430"/>
            </a:xfrm>
            <a:prstGeom prst="rect">
              <a:avLst/>
            </a:prstGeom>
          </p:spPr>
        </p:pic>
        <p:pic>
          <p:nvPicPr>
            <p:cNvPr id="66" name="Image 65">
              <a:extLst>
                <a:ext uri="{FF2B5EF4-FFF2-40B4-BE49-F238E27FC236}">
                  <a16:creationId xmlns:a16="http://schemas.microsoft.com/office/drawing/2014/main" id="{D5749FE9-0D54-902C-BCBF-512B74593F2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1481"/>
            <a:stretch/>
          </p:blipFill>
          <p:spPr>
            <a:xfrm>
              <a:off x="1663188" y="1559511"/>
              <a:ext cx="382215" cy="355830"/>
            </a:xfrm>
            <a:prstGeom prst="rect">
              <a:avLst/>
            </a:prstGeom>
          </p:spPr>
        </p:pic>
        <p:sp>
          <p:nvSpPr>
            <p:cNvPr id="67" name="Flèche : courbe vers le bas 66">
              <a:extLst>
                <a:ext uri="{FF2B5EF4-FFF2-40B4-BE49-F238E27FC236}">
                  <a16:creationId xmlns:a16="http://schemas.microsoft.com/office/drawing/2014/main" id="{CAB93EE2-6679-50D5-68A6-BEF472A3FCA0}"/>
                </a:ext>
              </a:extLst>
            </p:cNvPr>
            <p:cNvSpPr/>
            <p:nvPr/>
          </p:nvSpPr>
          <p:spPr>
            <a:xfrm rot="2979794">
              <a:off x="1981725" y="1578059"/>
              <a:ext cx="530537" cy="184423"/>
            </a:xfrm>
            <a:prstGeom prst="curved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CFFAB3E6-E806-4D6B-ADE2-C5FE489DC060}"/>
              </a:ext>
            </a:extLst>
          </p:cNvPr>
          <p:cNvGrpSpPr/>
          <p:nvPr/>
        </p:nvGrpSpPr>
        <p:grpSpPr>
          <a:xfrm>
            <a:off x="5800756" y="908720"/>
            <a:ext cx="79220" cy="624701"/>
            <a:chOff x="5800756" y="1138306"/>
            <a:chExt cx="79220" cy="624701"/>
          </a:xfrm>
        </p:grpSpPr>
        <p:cxnSp>
          <p:nvCxnSpPr>
            <p:cNvPr id="63" name="Straight Connector 34">
              <a:extLst>
                <a:ext uri="{FF2B5EF4-FFF2-40B4-BE49-F238E27FC236}">
                  <a16:creationId xmlns:a16="http://schemas.microsoft.com/office/drawing/2014/main" id="{E2D071AD-0B08-49A5-DDF6-017997067767}"/>
                </a:ext>
              </a:extLst>
            </p:cNvPr>
            <p:cNvCxnSpPr/>
            <p:nvPr/>
          </p:nvCxnSpPr>
          <p:spPr>
            <a:xfrm>
              <a:off x="5843417" y="1138306"/>
              <a:ext cx="0" cy="540060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Oval 35">
              <a:extLst>
                <a:ext uri="{FF2B5EF4-FFF2-40B4-BE49-F238E27FC236}">
                  <a16:creationId xmlns:a16="http://schemas.microsoft.com/office/drawing/2014/main" id="{B8589A6F-C0D3-DECA-05D3-A20CA3CD5E58}"/>
                </a:ext>
              </a:extLst>
            </p:cNvPr>
            <p:cNvSpPr/>
            <p:nvPr/>
          </p:nvSpPr>
          <p:spPr>
            <a:xfrm rot="10800000" flipV="1">
              <a:off x="5800756" y="1678367"/>
              <a:ext cx="79220" cy="8464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0" dirty="0"/>
            </a:p>
          </p:txBody>
        </p:sp>
      </p:grpSp>
      <p:pic>
        <p:nvPicPr>
          <p:cNvPr id="64" name="Image 63" descr="Une image contenant texte, carte de visite&#10;&#10;Description générée automatiquement">
            <a:extLst>
              <a:ext uri="{FF2B5EF4-FFF2-40B4-BE49-F238E27FC236}">
                <a16:creationId xmlns:a16="http://schemas.microsoft.com/office/drawing/2014/main" id="{AB0A9755-6C3A-6E52-7991-B5E9AB999B17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4067" y="620688"/>
            <a:ext cx="692597" cy="692597"/>
          </a:xfrm>
          <a:prstGeom prst="flowChartConnector">
            <a:avLst/>
          </a:prstGeom>
        </p:spPr>
      </p:pic>
      <p:grpSp>
        <p:nvGrpSpPr>
          <p:cNvPr id="69" name="Groupe 68">
            <a:extLst>
              <a:ext uri="{FF2B5EF4-FFF2-40B4-BE49-F238E27FC236}">
                <a16:creationId xmlns:a16="http://schemas.microsoft.com/office/drawing/2014/main" id="{0A84906B-D3A9-4869-86DA-F3B50A2F6914}"/>
              </a:ext>
            </a:extLst>
          </p:cNvPr>
          <p:cNvGrpSpPr/>
          <p:nvPr/>
        </p:nvGrpSpPr>
        <p:grpSpPr>
          <a:xfrm>
            <a:off x="3356797" y="2531749"/>
            <a:ext cx="3287876" cy="1644190"/>
            <a:chOff x="-429520" y="426541"/>
            <a:chExt cx="2865687" cy="1385815"/>
          </a:xfrm>
        </p:grpSpPr>
        <p:sp>
          <p:nvSpPr>
            <p:cNvPr id="70" name="Ellipse 69">
              <a:extLst>
                <a:ext uri="{FF2B5EF4-FFF2-40B4-BE49-F238E27FC236}">
                  <a16:creationId xmlns:a16="http://schemas.microsoft.com/office/drawing/2014/main" id="{740301CB-2661-4F29-A412-A03200E20898}"/>
                </a:ext>
              </a:extLst>
            </p:cNvPr>
            <p:cNvSpPr/>
            <p:nvPr/>
          </p:nvSpPr>
          <p:spPr>
            <a:xfrm>
              <a:off x="39644" y="501012"/>
              <a:ext cx="1524824" cy="1311344"/>
            </a:xfrm>
            <a:prstGeom prst="ellipse">
              <a:avLst/>
            </a:prstGeom>
            <a:solidFill>
              <a:srgbClr val="AECA0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/>
            </a:p>
          </p:txBody>
        </p:sp>
        <p:pic>
          <p:nvPicPr>
            <p:cNvPr id="71" name="Image 70">
              <a:extLst>
                <a:ext uri="{FF2B5EF4-FFF2-40B4-BE49-F238E27FC236}">
                  <a16:creationId xmlns:a16="http://schemas.microsoft.com/office/drawing/2014/main" id="{6E966266-DDF7-4A8D-993C-C0C6F4EDF1F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361" t="26250" r="25278" b="25555"/>
            <a:stretch/>
          </p:blipFill>
          <p:spPr>
            <a:xfrm>
              <a:off x="639954" y="1304179"/>
              <a:ext cx="208241" cy="366799"/>
            </a:xfrm>
            <a:prstGeom prst="rect">
              <a:avLst/>
            </a:prstGeom>
          </p:spPr>
        </p:pic>
        <p:pic>
          <p:nvPicPr>
            <p:cNvPr id="72" name="Image 71">
              <a:extLst>
                <a:ext uri="{FF2B5EF4-FFF2-40B4-BE49-F238E27FC236}">
                  <a16:creationId xmlns:a16="http://schemas.microsoft.com/office/drawing/2014/main" id="{19A7BA9F-E0A8-45BE-BE97-543E0126907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361" t="26250" r="25278" b="25555"/>
            <a:stretch/>
          </p:blipFill>
          <p:spPr>
            <a:xfrm>
              <a:off x="891001" y="1180149"/>
              <a:ext cx="208241" cy="366799"/>
            </a:xfrm>
            <a:prstGeom prst="rect">
              <a:avLst/>
            </a:prstGeom>
          </p:spPr>
        </p:pic>
        <p:pic>
          <p:nvPicPr>
            <p:cNvPr id="73" name="Image 72">
              <a:extLst>
                <a:ext uri="{FF2B5EF4-FFF2-40B4-BE49-F238E27FC236}">
                  <a16:creationId xmlns:a16="http://schemas.microsoft.com/office/drawing/2014/main" id="{ACA085CB-E37D-43C4-8F89-26B6A610F11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361" t="26250" r="25278" b="25555"/>
            <a:stretch/>
          </p:blipFill>
          <p:spPr>
            <a:xfrm>
              <a:off x="828239" y="1425564"/>
              <a:ext cx="208241" cy="366799"/>
            </a:xfrm>
            <a:prstGeom prst="rect">
              <a:avLst/>
            </a:prstGeom>
          </p:spPr>
        </p:pic>
        <p:sp>
          <p:nvSpPr>
            <p:cNvPr id="75" name="ZoneTexte 10">
              <a:extLst>
                <a:ext uri="{FF2B5EF4-FFF2-40B4-BE49-F238E27FC236}">
                  <a16:creationId xmlns:a16="http://schemas.microsoft.com/office/drawing/2014/main" id="{D0E62BEA-60C2-4C85-993E-89997201D4D3}"/>
                </a:ext>
              </a:extLst>
            </p:cNvPr>
            <p:cNvSpPr txBox="1"/>
            <p:nvPr/>
          </p:nvSpPr>
          <p:spPr>
            <a:xfrm>
              <a:off x="-429520" y="426541"/>
              <a:ext cx="869525" cy="237188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fontAlgn="base">
                <a:lnSpc>
                  <a:spcPct val="107000"/>
                </a:lnSpc>
                <a:spcAft>
                  <a:spcPts val="800"/>
                </a:spcAft>
              </a:pPr>
              <a:r>
                <a:rPr lang="fr-FR" sz="1400" dirty="0" err="1">
                  <a:solidFill>
                    <a:srgbClr val="004494"/>
                  </a:solidFill>
                  <a:latin typeface="Interstate"/>
                  <a:ea typeface="Calibri" panose="020F0502020204030204" pitchFamily="34" charset="0"/>
                  <a:cs typeface="Times New Roman" panose="02020603050405020304" pitchFamily="18" charset="0"/>
                </a:rPr>
                <a:t>Rodokmen</a:t>
              </a:r>
              <a:endParaRPr lang="fr-F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6" name="ZoneTexte 315">
              <a:extLst>
                <a:ext uri="{FF2B5EF4-FFF2-40B4-BE49-F238E27FC236}">
                  <a16:creationId xmlns:a16="http://schemas.microsoft.com/office/drawing/2014/main" id="{AE4BEF18-0C6B-4716-9680-90EE74B1DAEB}"/>
                </a:ext>
              </a:extLst>
            </p:cNvPr>
            <p:cNvSpPr txBox="1"/>
            <p:nvPr/>
          </p:nvSpPr>
          <p:spPr>
            <a:xfrm>
              <a:off x="1401495" y="1345091"/>
              <a:ext cx="1034672" cy="257658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fontAlgn="base">
                <a:lnSpc>
                  <a:spcPct val="107000"/>
                </a:lnSpc>
                <a:spcAft>
                  <a:spcPts val="800"/>
                </a:spcAft>
              </a:pPr>
              <a:r>
                <a:rPr lang="fr-FR" sz="1400" dirty="0">
                  <a:solidFill>
                    <a:srgbClr val="004494"/>
                  </a:solidFill>
                  <a:latin typeface="Interstate"/>
                  <a:ea typeface="Calibri" panose="020F0502020204030204" pitchFamily="34" charset="0"/>
                  <a:cs typeface="Times New Roman" panose="02020603050405020304" pitchFamily="18" charset="0"/>
                </a:rPr>
                <a:t>U</a:t>
              </a:r>
              <a:r>
                <a:rPr lang="cs-CZ" sz="1400" dirty="0" err="1">
                  <a:solidFill>
                    <a:srgbClr val="004494"/>
                  </a:solidFill>
                  <a:latin typeface="Interstate"/>
                  <a:ea typeface="Calibri" panose="020F0502020204030204" pitchFamily="34" charset="0"/>
                  <a:cs typeface="Times New Roman" panose="02020603050405020304" pitchFamily="18" charset="0"/>
                </a:rPr>
                <a:t>žitkovost</a:t>
              </a:r>
              <a:endParaRPr lang="fr-F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78" name="Arrondir un rectangle avec un coin diagonal 13">
            <a:extLst>
              <a:ext uri="{FF2B5EF4-FFF2-40B4-BE49-F238E27FC236}">
                <a16:creationId xmlns:a16="http://schemas.microsoft.com/office/drawing/2014/main" id="{47794371-EBD4-4FED-8BB9-99B704F6773F}"/>
              </a:ext>
            </a:extLst>
          </p:cNvPr>
          <p:cNvSpPr/>
          <p:nvPr/>
        </p:nvSpPr>
        <p:spPr>
          <a:xfrm>
            <a:off x="4188323" y="4221088"/>
            <a:ext cx="1936917" cy="364102"/>
          </a:xfrm>
          <a:prstGeom prst="round2DiagRect">
            <a:avLst/>
          </a:prstGeom>
          <a:solidFill>
            <a:srgbClr val="AECA0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/>
              <a:t>Polygenní PH a i</a:t>
            </a:r>
            <a:r>
              <a:rPr lang="fr-FR" sz="1600" dirty="0" err="1"/>
              <a:t>ndex</a:t>
            </a:r>
            <a:endParaRPr lang="fr-FR" sz="1600" dirty="0"/>
          </a:p>
        </p:txBody>
      </p:sp>
      <p:pic>
        <p:nvPicPr>
          <p:cNvPr id="80" name="Picture 2" descr="Une image contenant carte&#10;&#10;Description générée automatiquement">
            <a:extLst>
              <a:ext uri="{FF2B5EF4-FFF2-40B4-BE49-F238E27FC236}">
                <a16:creationId xmlns:a16="http://schemas.microsoft.com/office/drawing/2014/main" id="{18D63FD9-1B9D-4D19-A010-6BBB2F2F95E5}"/>
              </a:ext>
            </a:extLst>
          </p:cNvPr>
          <p:cNvPicPr>
            <a:picLocks noChangeAspect="1"/>
          </p:cNvPicPr>
          <p:nvPr/>
        </p:nvPicPr>
        <p:blipFill>
          <a:blip r:embed="rId17" cstate="screen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ackgroundRemoval t="0" b="94872" l="2632" r="92105">
                        <a14:foregroundMark x1="3947" y1="24359" x2="7237" y2="28205"/>
                        <a14:foregroundMark x1="51974" y1="5128" x2="49342" y2="3846"/>
                        <a14:foregroundMark x1="92763" y1="86538" x2="92105" y2="87179"/>
                        <a14:foregroundMark x1="48684" y1="89103" x2="52632" y2="89103"/>
                        <a14:foregroundMark x1="92763" y1="94872" x2="91447" y2="92308"/>
                        <a14:foregroundMark x1="45395" y1="641" x2="53289" y2="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70632" y="2403956"/>
            <a:ext cx="844023" cy="865183"/>
          </a:xfrm>
          <a:prstGeom prst="rect">
            <a:avLst/>
          </a:prstGeom>
          <a:ln/>
        </p:spPr>
      </p:pic>
      <p:pic>
        <p:nvPicPr>
          <p:cNvPr id="81" name="Image 80" descr="Une image contenant texte, horloge&#10;&#10;Description générée automatiquement">
            <a:extLst>
              <a:ext uri="{FF2B5EF4-FFF2-40B4-BE49-F238E27FC236}">
                <a16:creationId xmlns:a16="http://schemas.microsoft.com/office/drawing/2014/main" id="{DA7F1289-F88A-41AB-BDD8-690F90B04035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9865" y="2306051"/>
            <a:ext cx="556732" cy="474092"/>
          </a:xfrm>
          <a:prstGeom prst="rect">
            <a:avLst/>
          </a:prstGeom>
        </p:spPr>
      </p:pic>
      <p:sp>
        <p:nvSpPr>
          <p:cNvPr id="82" name="Flèche : droite rayée 81">
            <a:extLst>
              <a:ext uri="{FF2B5EF4-FFF2-40B4-BE49-F238E27FC236}">
                <a16:creationId xmlns:a16="http://schemas.microsoft.com/office/drawing/2014/main" id="{77A52A63-2D6C-458D-A39E-BB526C54325B}"/>
              </a:ext>
            </a:extLst>
          </p:cNvPr>
          <p:cNvSpPr/>
          <p:nvPr/>
        </p:nvSpPr>
        <p:spPr>
          <a:xfrm rot="8596089">
            <a:off x="5508690" y="2926616"/>
            <a:ext cx="303628" cy="120036"/>
          </a:xfrm>
          <a:prstGeom prst="stripedRightArrow">
            <a:avLst>
              <a:gd name="adj1" fmla="val 53670"/>
              <a:gd name="adj2" fmla="val 53399"/>
            </a:avLst>
          </a:prstGeom>
          <a:solidFill>
            <a:schemeClr val="accent4">
              <a:lumMod val="50000"/>
            </a:schemeClr>
          </a:solidFill>
          <a:ln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4" name="Image 83">
            <a:extLst>
              <a:ext uri="{FF2B5EF4-FFF2-40B4-BE49-F238E27FC236}">
                <a16:creationId xmlns:a16="http://schemas.microsoft.com/office/drawing/2014/main" id="{F646A8E7-3DAC-470B-8C8F-8FA0C6E5E971}"/>
              </a:ext>
            </a:extLst>
          </p:cNvPr>
          <p:cNvPicPr>
            <a:picLocks noChangeAspect="1"/>
          </p:cNvPicPr>
          <p:nvPr/>
        </p:nvPicPr>
        <p:blipFill rotWithShape="1">
          <a:blip r:embed="rId20"/>
          <a:srcRect l="11296" t="56389" r="76801" b="33611"/>
          <a:stretch/>
        </p:blipFill>
        <p:spPr>
          <a:xfrm>
            <a:off x="4216419" y="2769921"/>
            <a:ext cx="782234" cy="586304"/>
          </a:xfrm>
          <a:prstGeom prst="rect">
            <a:avLst/>
          </a:prstGeom>
        </p:spPr>
      </p:pic>
      <p:grpSp>
        <p:nvGrpSpPr>
          <p:cNvPr id="102" name="Groupe 101">
            <a:extLst>
              <a:ext uri="{FF2B5EF4-FFF2-40B4-BE49-F238E27FC236}">
                <a16:creationId xmlns:a16="http://schemas.microsoft.com/office/drawing/2014/main" id="{F3CCEC49-BCCB-44C1-9444-7A5FDDC1F78A}"/>
              </a:ext>
            </a:extLst>
          </p:cNvPr>
          <p:cNvGrpSpPr/>
          <p:nvPr/>
        </p:nvGrpSpPr>
        <p:grpSpPr>
          <a:xfrm>
            <a:off x="2749111" y="5014530"/>
            <a:ext cx="3919658" cy="1183740"/>
            <a:chOff x="3924121" y="5078965"/>
            <a:chExt cx="3919658" cy="1183740"/>
          </a:xfrm>
        </p:grpSpPr>
        <p:grpSp>
          <p:nvGrpSpPr>
            <p:cNvPr id="85" name="Groupe 84">
              <a:extLst>
                <a:ext uri="{FF2B5EF4-FFF2-40B4-BE49-F238E27FC236}">
                  <a16:creationId xmlns:a16="http://schemas.microsoft.com/office/drawing/2014/main" id="{2A2E625B-B4D0-43A3-96AB-418C7EC665D2}"/>
                </a:ext>
              </a:extLst>
            </p:cNvPr>
            <p:cNvGrpSpPr/>
            <p:nvPr/>
          </p:nvGrpSpPr>
          <p:grpSpPr>
            <a:xfrm>
              <a:off x="3924121" y="5078965"/>
              <a:ext cx="3919658" cy="1183740"/>
              <a:chOff x="-1453549" y="71514"/>
              <a:chExt cx="4427212" cy="1309991"/>
            </a:xfrm>
          </p:grpSpPr>
          <p:grpSp>
            <p:nvGrpSpPr>
              <p:cNvPr id="86" name="Groupe 85">
                <a:extLst>
                  <a:ext uri="{FF2B5EF4-FFF2-40B4-BE49-F238E27FC236}">
                    <a16:creationId xmlns:a16="http://schemas.microsoft.com/office/drawing/2014/main" id="{5063891A-892F-42B7-B5DD-BDC97466E474}"/>
                  </a:ext>
                </a:extLst>
              </p:cNvPr>
              <p:cNvGrpSpPr/>
              <p:nvPr/>
            </p:nvGrpSpPr>
            <p:grpSpPr>
              <a:xfrm>
                <a:off x="-1453549" y="71514"/>
                <a:ext cx="4427212" cy="1309991"/>
                <a:chOff x="-1453549" y="71514"/>
                <a:chExt cx="4427212" cy="1309991"/>
              </a:xfrm>
            </p:grpSpPr>
            <p:sp>
              <p:nvSpPr>
                <p:cNvPr id="88" name="Ellipse 87">
                  <a:extLst>
                    <a:ext uri="{FF2B5EF4-FFF2-40B4-BE49-F238E27FC236}">
                      <a16:creationId xmlns:a16="http://schemas.microsoft.com/office/drawing/2014/main" id="{EF67B927-6A65-49AA-9B9D-45E4B69AB254}"/>
                    </a:ext>
                  </a:extLst>
                </p:cNvPr>
                <p:cNvSpPr/>
                <p:nvPr/>
              </p:nvSpPr>
              <p:spPr>
                <a:xfrm>
                  <a:off x="366391" y="108775"/>
                  <a:ext cx="1679380" cy="1272730"/>
                </a:xfrm>
                <a:prstGeom prst="ellipse">
                  <a:avLst/>
                </a:prstGeom>
                <a:solidFill>
                  <a:srgbClr val="44A35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92" name="ZoneTexte 325">
                  <a:extLst>
                    <a:ext uri="{FF2B5EF4-FFF2-40B4-BE49-F238E27FC236}">
                      <a16:creationId xmlns:a16="http://schemas.microsoft.com/office/drawing/2014/main" id="{953C5AF1-1F74-48A0-BC2A-A377FEAA44C3}"/>
                    </a:ext>
                  </a:extLst>
                </p:cNvPr>
                <p:cNvSpPr txBox="1"/>
                <p:nvPr/>
              </p:nvSpPr>
              <p:spPr>
                <a:xfrm>
                  <a:off x="1135412" y="653160"/>
                  <a:ext cx="631824" cy="72834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lstStyle/>
                <a:p>
                  <a:pPr fontAlgn="base"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fr-FR" sz="3200" b="1" kern="1200" dirty="0">
                      <a:solidFill>
                        <a:srgbClr val="FFFFFF"/>
                      </a:solidFill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+</a:t>
                  </a:r>
                  <a:endParaRPr lang="fr-FR" sz="11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93" name="ZoneTexte 326">
                  <a:extLst>
                    <a:ext uri="{FF2B5EF4-FFF2-40B4-BE49-F238E27FC236}">
                      <a16:creationId xmlns:a16="http://schemas.microsoft.com/office/drawing/2014/main" id="{4CDC310C-BA0E-4D42-A9AB-5BA9551AC5FE}"/>
                    </a:ext>
                  </a:extLst>
                </p:cNvPr>
                <p:cNvSpPr txBox="1"/>
                <p:nvPr/>
              </p:nvSpPr>
              <p:spPr>
                <a:xfrm>
                  <a:off x="1755652" y="71514"/>
                  <a:ext cx="1218011" cy="33124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lstStyle/>
                <a:p>
                  <a:pPr fontAlgn="base"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cs-CZ" sz="1400" dirty="0">
                      <a:solidFill>
                        <a:srgbClr val="004494"/>
                      </a:solidFill>
                      <a:latin typeface="Interstate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Genotypy</a:t>
                  </a:r>
                  <a:endParaRPr lang="fr-FR" sz="12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94" name="ZoneTexte 327">
                  <a:extLst>
                    <a:ext uri="{FF2B5EF4-FFF2-40B4-BE49-F238E27FC236}">
                      <a16:creationId xmlns:a16="http://schemas.microsoft.com/office/drawing/2014/main" id="{0F38516B-11D2-4BD9-B02F-FBC6A7EBB586}"/>
                    </a:ext>
                  </a:extLst>
                </p:cNvPr>
                <p:cNvSpPr txBox="1"/>
                <p:nvPr/>
              </p:nvSpPr>
              <p:spPr>
                <a:xfrm>
                  <a:off x="-1453549" y="983611"/>
                  <a:ext cx="2187727" cy="3371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lstStyle/>
                <a:p>
                  <a:pPr fontAlgn="base">
                    <a:lnSpc>
                      <a:spcPts val="1700"/>
                    </a:lnSpc>
                    <a:spcAft>
                      <a:spcPts val="800"/>
                    </a:spcAft>
                  </a:pPr>
                  <a:r>
                    <a:rPr lang="cs-CZ" sz="1400" dirty="0">
                      <a:solidFill>
                        <a:srgbClr val="004494"/>
                      </a:solidFill>
                      <a:latin typeface="Interstate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Upravená užitkovost</a:t>
                  </a:r>
                  <a:endParaRPr lang="fr-FR" sz="14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p:grpSp>
          <p:pic>
            <p:nvPicPr>
              <p:cNvPr id="87" name="Image 86">
                <a:extLst>
                  <a:ext uri="{FF2B5EF4-FFF2-40B4-BE49-F238E27FC236}">
                    <a16:creationId xmlns:a16="http://schemas.microsoft.com/office/drawing/2014/main" id="{6F266B60-10BA-44CA-B593-C0B8EF12FCE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1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duotone>
                  <a:schemeClr val="accent5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31481"/>
              <a:stretch/>
            </p:blipFill>
            <p:spPr>
              <a:xfrm rot="16789105">
                <a:off x="1622788" y="443453"/>
                <a:ext cx="535385" cy="489567"/>
              </a:xfrm>
              <a:prstGeom prst="rect">
                <a:avLst/>
              </a:prstGeom>
            </p:spPr>
          </p:pic>
        </p:grpSp>
        <p:pic>
          <p:nvPicPr>
            <p:cNvPr id="98" name="Image 97">
              <a:extLst>
                <a:ext uri="{FF2B5EF4-FFF2-40B4-BE49-F238E27FC236}">
                  <a16:creationId xmlns:a16="http://schemas.microsoft.com/office/drawing/2014/main" id="{061CC88B-3D71-4421-8F23-28D3D6F2C2A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361" t="26250" r="25278" b="25555"/>
            <a:stretch/>
          </p:blipFill>
          <p:spPr>
            <a:xfrm>
              <a:off x="5867427" y="5483452"/>
              <a:ext cx="238920" cy="435186"/>
            </a:xfrm>
            <a:prstGeom prst="rect">
              <a:avLst/>
            </a:prstGeom>
          </p:spPr>
        </p:pic>
        <p:pic>
          <p:nvPicPr>
            <p:cNvPr id="99" name="Image 98">
              <a:extLst>
                <a:ext uri="{FF2B5EF4-FFF2-40B4-BE49-F238E27FC236}">
                  <a16:creationId xmlns:a16="http://schemas.microsoft.com/office/drawing/2014/main" id="{25345628-A479-42E5-8CB3-6EA03EF1EB6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361" t="26250" r="25278" b="25555"/>
            <a:stretch/>
          </p:blipFill>
          <p:spPr>
            <a:xfrm>
              <a:off x="6085105" y="5342551"/>
              <a:ext cx="238920" cy="435186"/>
            </a:xfrm>
            <a:prstGeom prst="rect">
              <a:avLst/>
            </a:prstGeom>
          </p:spPr>
        </p:pic>
        <p:pic>
          <p:nvPicPr>
            <p:cNvPr id="100" name="Image 99">
              <a:extLst>
                <a:ext uri="{FF2B5EF4-FFF2-40B4-BE49-F238E27FC236}">
                  <a16:creationId xmlns:a16="http://schemas.microsoft.com/office/drawing/2014/main" id="{36DF9FC6-9A0E-4B0D-834F-16E2D2D0D12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361" t="26250" r="25278" b="25555"/>
            <a:stretch/>
          </p:blipFill>
          <p:spPr>
            <a:xfrm>
              <a:off x="6040652" y="5691004"/>
              <a:ext cx="238920" cy="435186"/>
            </a:xfrm>
            <a:prstGeom prst="rect">
              <a:avLst/>
            </a:prstGeom>
          </p:spPr>
        </p:pic>
      </p:grpSp>
      <p:pic>
        <p:nvPicPr>
          <p:cNvPr id="101" name="Image 100">
            <a:extLst>
              <a:ext uri="{FF2B5EF4-FFF2-40B4-BE49-F238E27FC236}">
                <a16:creationId xmlns:a16="http://schemas.microsoft.com/office/drawing/2014/main" id="{144EC202-40B7-4727-8304-88A0D1833162}"/>
              </a:ext>
            </a:extLst>
          </p:cNvPr>
          <p:cNvPicPr>
            <a:picLocks noChangeAspect="1"/>
          </p:cNvPicPr>
          <p:nvPr/>
        </p:nvPicPr>
        <p:blipFill rotWithShape="1">
          <a:blip r:embed="rId2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481"/>
          <a:stretch/>
        </p:blipFill>
        <p:spPr>
          <a:xfrm rot="16789105">
            <a:off x="5262384" y="5618815"/>
            <a:ext cx="384581" cy="344558"/>
          </a:xfrm>
          <a:prstGeom prst="rect">
            <a:avLst/>
          </a:prstGeom>
        </p:spPr>
      </p:pic>
      <p:sp>
        <p:nvSpPr>
          <p:cNvPr id="103" name="Flèche : bas 102">
            <a:extLst>
              <a:ext uri="{FF2B5EF4-FFF2-40B4-BE49-F238E27FC236}">
                <a16:creationId xmlns:a16="http://schemas.microsoft.com/office/drawing/2014/main" id="{510B01D3-C29A-4941-B16A-BCE8A27F9B4A}"/>
              </a:ext>
            </a:extLst>
          </p:cNvPr>
          <p:cNvSpPr/>
          <p:nvPr/>
        </p:nvSpPr>
        <p:spPr>
          <a:xfrm>
            <a:off x="4954572" y="4652784"/>
            <a:ext cx="181515" cy="34892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/>
          </a:p>
        </p:txBody>
      </p:sp>
      <p:sp>
        <p:nvSpPr>
          <p:cNvPr id="105" name="Arrondir un rectangle avec un coin diagonal 13">
            <a:extLst>
              <a:ext uri="{FF2B5EF4-FFF2-40B4-BE49-F238E27FC236}">
                <a16:creationId xmlns:a16="http://schemas.microsoft.com/office/drawing/2014/main" id="{2D22C5A1-C03D-4C78-A0BB-F09B3B3159FB}"/>
              </a:ext>
            </a:extLst>
          </p:cNvPr>
          <p:cNvSpPr/>
          <p:nvPr/>
        </p:nvSpPr>
        <p:spPr>
          <a:xfrm>
            <a:off x="4007768" y="6308414"/>
            <a:ext cx="2117471" cy="364102"/>
          </a:xfrm>
          <a:prstGeom prst="round2Diag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err="1"/>
              <a:t>Genomické</a:t>
            </a:r>
            <a:r>
              <a:rPr lang="cs-CZ" sz="1600" dirty="0"/>
              <a:t> PH a index</a:t>
            </a:r>
            <a:endParaRPr lang="fr-FR" sz="1600" dirty="0"/>
          </a:p>
        </p:txBody>
      </p:sp>
      <p:grpSp>
        <p:nvGrpSpPr>
          <p:cNvPr id="109" name="Groupe 108">
            <a:extLst>
              <a:ext uri="{FF2B5EF4-FFF2-40B4-BE49-F238E27FC236}">
                <a16:creationId xmlns:a16="http://schemas.microsoft.com/office/drawing/2014/main" id="{9B0F0B67-0E26-4369-9C56-0FE4115A383C}"/>
              </a:ext>
            </a:extLst>
          </p:cNvPr>
          <p:cNvGrpSpPr/>
          <p:nvPr/>
        </p:nvGrpSpPr>
        <p:grpSpPr>
          <a:xfrm>
            <a:off x="7360096" y="1200607"/>
            <a:ext cx="4752250" cy="3949543"/>
            <a:chOff x="7329513" y="522803"/>
            <a:chExt cx="4752250" cy="3949543"/>
          </a:xfrm>
        </p:grpSpPr>
        <p:pic>
          <p:nvPicPr>
            <p:cNvPr id="40" name="Image 39" descr="Une image contenant texte, horloge&#10;&#10;Description générée automatiquement">
              <a:extLst>
                <a:ext uri="{FF2B5EF4-FFF2-40B4-BE49-F238E27FC236}">
                  <a16:creationId xmlns:a16="http://schemas.microsoft.com/office/drawing/2014/main" id="{10CADE4B-B542-71B5-E356-B94028564084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90481" y="522803"/>
              <a:ext cx="556732" cy="474092"/>
            </a:xfrm>
            <a:prstGeom prst="rect">
              <a:avLst/>
            </a:prstGeom>
          </p:spPr>
        </p:pic>
        <p:grpSp>
          <p:nvGrpSpPr>
            <p:cNvPr id="41" name="Groupe 40">
              <a:extLst>
                <a:ext uri="{FF2B5EF4-FFF2-40B4-BE49-F238E27FC236}">
                  <a16:creationId xmlns:a16="http://schemas.microsoft.com/office/drawing/2014/main" id="{000F68B7-6875-4F5E-E2D8-3FDDD8D8CB0E}"/>
                </a:ext>
              </a:extLst>
            </p:cNvPr>
            <p:cNvGrpSpPr/>
            <p:nvPr/>
          </p:nvGrpSpPr>
          <p:grpSpPr>
            <a:xfrm>
              <a:off x="7831622" y="1268385"/>
              <a:ext cx="4250141" cy="2588673"/>
              <a:chOff x="-2117662" y="-800604"/>
              <a:chExt cx="6733266" cy="2518076"/>
            </a:xfrm>
          </p:grpSpPr>
          <p:sp>
            <p:nvSpPr>
              <p:cNvPr id="42" name="Ellipse 41">
                <a:extLst>
                  <a:ext uri="{FF2B5EF4-FFF2-40B4-BE49-F238E27FC236}">
                    <a16:creationId xmlns:a16="http://schemas.microsoft.com/office/drawing/2014/main" id="{7BC8BD8C-84D2-207E-9CF7-53191A1ACA13}"/>
                  </a:ext>
                </a:extLst>
              </p:cNvPr>
              <p:cNvSpPr/>
              <p:nvPr/>
            </p:nvSpPr>
            <p:spPr>
              <a:xfrm>
                <a:off x="-1108811" y="-800604"/>
                <a:ext cx="4325625" cy="2425949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43" name="ZoneTexte 340">
                <a:extLst>
                  <a:ext uri="{FF2B5EF4-FFF2-40B4-BE49-F238E27FC236}">
                    <a16:creationId xmlns:a16="http://schemas.microsoft.com/office/drawing/2014/main" id="{DDCA43D5-022E-03B6-A4E9-9E9149A7285F}"/>
                  </a:ext>
                </a:extLst>
              </p:cNvPr>
              <p:cNvSpPr txBox="1"/>
              <p:nvPr/>
            </p:nvSpPr>
            <p:spPr>
              <a:xfrm>
                <a:off x="-2117662" y="-703711"/>
                <a:ext cx="2113642" cy="307514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fontAlgn="base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cs-CZ" sz="1600" dirty="0">
                    <a:solidFill>
                      <a:srgbClr val="004494"/>
                    </a:solidFill>
                    <a:latin typeface="Interstate"/>
                    <a:ea typeface="Calibri" panose="020F0502020204030204" pitchFamily="34" charset="0"/>
                    <a:cs typeface="Times New Roman" panose="02020603050405020304" pitchFamily="18" charset="0"/>
                  </a:rPr>
                  <a:t>Rodokmen</a:t>
                </a:r>
                <a:endParaRPr lang="fr-FR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4" name="ZoneTexte 341">
                <a:extLst>
                  <a:ext uri="{FF2B5EF4-FFF2-40B4-BE49-F238E27FC236}">
                    <a16:creationId xmlns:a16="http://schemas.microsoft.com/office/drawing/2014/main" id="{6D6C0942-E980-7AEA-C2A5-7794AB489DB7}"/>
                  </a:ext>
                </a:extLst>
              </p:cNvPr>
              <p:cNvSpPr txBox="1"/>
              <p:nvPr/>
            </p:nvSpPr>
            <p:spPr>
              <a:xfrm>
                <a:off x="-1203701" y="1371879"/>
                <a:ext cx="2369443" cy="345593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fontAlgn="base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cs-CZ" sz="1600" dirty="0">
                    <a:solidFill>
                      <a:srgbClr val="004494"/>
                    </a:solidFill>
                    <a:latin typeface="Interstate"/>
                    <a:ea typeface="Calibri" panose="020F0502020204030204" pitchFamily="34" charset="0"/>
                    <a:cs typeface="Times New Roman" panose="02020603050405020304" pitchFamily="18" charset="0"/>
                  </a:rPr>
                  <a:t>Užitkovost</a:t>
                </a:r>
                <a:endParaRPr lang="fr-FR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5" name="ZoneTexte 355">
                <a:extLst>
                  <a:ext uri="{FF2B5EF4-FFF2-40B4-BE49-F238E27FC236}">
                    <a16:creationId xmlns:a16="http://schemas.microsoft.com/office/drawing/2014/main" id="{00567B71-BA24-4144-02E3-F7C50B7560EA}"/>
                  </a:ext>
                </a:extLst>
              </p:cNvPr>
              <p:cNvSpPr txBox="1"/>
              <p:nvPr/>
            </p:nvSpPr>
            <p:spPr>
              <a:xfrm>
                <a:off x="2587173" y="826039"/>
                <a:ext cx="2028431" cy="374740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fontAlgn="base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fr-FR" sz="1600" kern="1200" dirty="0">
                    <a:solidFill>
                      <a:srgbClr val="004494"/>
                    </a:solidFill>
                    <a:effectLst/>
                    <a:latin typeface="Interstate"/>
                    <a:ea typeface="Calibri" panose="020F0502020204030204" pitchFamily="34" charset="0"/>
                    <a:cs typeface="Times New Roman" panose="02020603050405020304" pitchFamily="18" charset="0"/>
                  </a:rPr>
                  <a:t>G</a:t>
                </a:r>
                <a:r>
                  <a:rPr lang="cs-CZ" sz="1600" kern="1200" dirty="0" err="1">
                    <a:solidFill>
                      <a:srgbClr val="004494"/>
                    </a:solidFill>
                    <a:effectLst/>
                    <a:latin typeface="Interstate"/>
                    <a:ea typeface="Calibri" panose="020F0502020204030204" pitchFamily="34" charset="0"/>
                    <a:cs typeface="Times New Roman" panose="02020603050405020304" pitchFamily="18" charset="0"/>
                  </a:rPr>
                  <a:t>enotypy</a:t>
                </a:r>
                <a:endParaRPr lang="fr-FR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pic>
            <p:nvPicPr>
              <p:cNvPr id="46" name="Image 45">
                <a:extLst>
                  <a:ext uri="{FF2B5EF4-FFF2-40B4-BE49-F238E27FC236}">
                    <a16:creationId xmlns:a16="http://schemas.microsoft.com/office/drawing/2014/main" id="{3901474F-D742-5135-D83C-EA3AEC82ADD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0"/>
              <a:srcRect l="11296" t="56389" r="76801" b="33611"/>
              <a:stretch/>
            </p:blipFill>
            <p:spPr>
              <a:xfrm>
                <a:off x="-401164" y="-443461"/>
                <a:ext cx="2004409" cy="947290"/>
              </a:xfrm>
              <a:prstGeom prst="rect">
                <a:avLst/>
              </a:prstGeom>
            </p:spPr>
          </p:pic>
        </p:grpSp>
        <p:sp>
          <p:nvSpPr>
            <p:cNvPr id="49" name="Flèche : droite rayée 48">
              <a:extLst>
                <a:ext uri="{FF2B5EF4-FFF2-40B4-BE49-F238E27FC236}">
                  <a16:creationId xmlns:a16="http://schemas.microsoft.com/office/drawing/2014/main" id="{DC0B8B64-67D2-58F2-302E-5DA258D24A9B}"/>
                </a:ext>
              </a:extLst>
            </p:cNvPr>
            <p:cNvSpPr/>
            <p:nvPr/>
          </p:nvSpPr>
          <p:spPr>
            <a:xfrm rot="7404083">
              <a:off x="10542253" y="1380414"/>
              <a:ext cx="502048" cy="271554"/>
            </a:xfrm>
            <a:prstGeom prst="stripedRightArrow">
              <a:avLst>
                <a:gd name="adj1" fmla="val 53670"/>
                <a:gd name="adj2" fmla="val 53399"/>
              </a:avLst>
            </a:prstGeom>
            <a:solidFill>
              <a:schemeClr val="accent4">
                <a:lumMod val="50000"/>
              </a:schemeClr>
            </a:solidFill>
            <a:ln>
              <a:solidFill>
                <a:srgbClr val="9966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0" name="Flèche : courbe vers la droite 49">
              <a:extLst>
                <a:ext uri="{FF2B5EF4-FFF2-40B4-BE49-F238E27FC236}">
                  <a16:creationId xmlns:a16="http://schemas.microsoft.com/office/drawing/2014/main" id="{680216BF-77A9-3A5A-0684-0E575E461735}"/>
                </a:ext>
              </a:extLst>
            </p:cNvPr>
            <p:cNvSpPr/>
            <p:nvPr/>
          </p:nvSpPr>
          <p:spPr>
            <a:xfrm>
              <a:off x="7715012" y="2259247"/>
              <a:ext cx="780730" cy="2213099"/>
            </a:xfrm>
            <a:prstGeom prst="curvedRightArrow">
              <a:avLst/>
            </a:prstGeom>
            <a:solidFill>
              <a:schemeClr val="accent4"/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51" name="ZoneTexte 50">
              <a:extLst>
                <a:ext uri="{FF2B5EF4-FFF2-40B4-BE49-F238E27FC236}">
                  <a16:creationId xmlns:a16="http://schemas.microsoft.com/office/drawing/2014/main" id="{04E24D46-C606-19F5-AEFB-1EFFF0BFAB95}"/>
                </a:ext>
              </a:extLst>
            </p:cNvPr>
            <p:cNvSpPr txBox="1"/>
            <p:nvPr/>
          </p:nvSpPr>
          <p:spPr>
            <a:xfrm>
              <a:off x="7329513" y="2519371"/>
              <a:ext cx="461665" cy="1493455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cs-CZ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Jediný krok</a:t>
              </a:r>
              <a:endParaRPr lang="fr-FR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55" name="Image 54">
              <a:extLst>
                <a:ext uri="{FF2B5EF4-FFF2-40B4-BE49-F238E27FC236}">
                  <a16:creationId xmlns:a16="http://schemas.microsoft.com/office/drawing/2014/main" id="{0598321C-9635-6C0C-E3A9-55BD8597281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361" t="26250" r="25278" b="25555"/>
            <a:stretch/>
          </p:blipFill>
          <p:spPr>
            <a:xfrm>
              <a:off x="9756946" y="2833620"/>
              <a:ext cx="255270" cy="522605"/>
            </a:xfrm>
            <a:prstGeom prst="rect">
              <a:avLst/>
            </a:prstGeom>
          </p:spPr>
        </p:pic>
        <p:pic>
          <p:nvPicPr>
            <p:cNvPr id="56" name="Image 55">
              <a:extLst>
                <a:ext uri="{FF2B5EF4-FFF2-40B4-BE49-F238E27FC236}">
                  <a16:creationId xmlns:a16="http://schemas.microsoft.com/office/drawing/2014/main" id="{A62B7043-2D66-12DB-6789-5F440167584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361" t="26250" r="25278" b="25555"/>
            <a:stretch/>
          </p:blipFill>
          <p:spPr>
            <a:xfrm>
              <a:off x="9555418" y="3057354"/>
              <a:ext cx="255270" cy="522605"/>
            </a:xfrm>
            <a:prstGeom prst="rect">
              <a:avLst/>
            </a:prstGeom>
          </p:spPr>
        </p:pic>
        <p:pic>
          <p:nvPicPr>
            <p:cNvPr id="57" name="Image 56">
              <a:extLst>
                <a:ext uri="{FF2B5EF4-FFF2-40B4-BE49-F238E27FC236}">
                  <a16:creationId xmlns:a16="http://schemas.microsoft.com/office/drawing/2014/main" id="{19940BAD-F5FE-42B3-02C8-69DDCE38141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361" t="26250" r="25278" b="25555"/>
            <a:stretch/>
          </p:blipFill>
          <p:spPr>
            <a:xfrm>
              <a:off x="9371374" y="2832696"/>
              <a:ext cx="255270" cy="522605"/>
            </a:xfrm>
            <a:prstGeom prst="rect">
              <a:avLst/>
            </a:prstGeom>
          </p:spPr>
        </p:pic>
        <p:pic>
          <p:nvPicPr>
            <p:cNvPr id="58" name="Image 57">
              <a:extLst>
                <a:ext uri="{FF2B5EF4-FFF2-40B4-BE49-F238E27FC236}">
                  <a16:creationId xmlns:a16="http://schemas.microsoft.com/office/drawing/2014/main" id="{CA6AD1DE-33CB-9037-2C94-B4967366677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1481"/>
            <a:stretch/>
          </p:blipFill>
          <p:spPr>
            <a:xfrm>
              <a:off x="10241765" y="2499513"/>
              <a:ext cx="643890" cy="599440"/>
            </a:xfrm>
            <a:prstGeom prst="rect">
              <a:avLst/>
            </a:prstGeom>
          </p:spPr>
        </p:pic>
        <p:pic>
          <p:nvPicPr>
            <p:cNvPr id="59" name="Image 58">
              <a:extLst>
                <a:ext uri="{FF2B5EF4-FFF2-40B4-BE49-F238E27FC236}">
                  <a16:creationId xmlns:a16="http://schemas.microsoft.com/office/drawing/2014/main" id="{3D77AD46-FE03-B94E-6190-140892A13F3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1481"/>
            <a:stretch/>
          </p:blipFill>
          <p:spPr>
            <a:xfrm>
              <a:off x="10497714" y="2712645"/>
              <a:ext cx="532218" cy="495477"/>
            </a:xfrm>
            <a:prstGeom prst="rect">
              <a:avLst/>
            </a:prstGeom>
          </p:spPr>
        </p:pic>
        <p:sp>
          <p:nvSpPr>
            <p:cNvPr id="107" name="Arrondir un rectangle avec un coin diagonal 13">
              <a:extLst>
                <a:ext uri="{FF2B5EF4-FFF2-40B4-BE49-F238E27FC236}">
                  <a16:creationId xmlns:a16="http://schemas.microsoft.com/office/drawing/2014/main" id="{E1FF26B0-BA0C-4B19-A8A0-6595A21E5ED7}"/>
                </a:ext>
              </a:extLst>
            </p:cNvPr>
            <p:cNvSpPr/>
            <p:nvPr/>
          </p:nvSpPr>
          <p:spPr>
            <a:xfrm>
              <a:off x="8739034" y="4206786"/>
              <a:ext cx="2117130" cy="264454"/>
            </a:xfrm>
            <a:prstGeom prst="round2Diag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dirty="0"/>
                <a:t>Jednokrokový i</a:t>
              </a:r>
              <a:r>
                <a:rPr lang="fr-FR" dirty="0" err="1"/>
                <a:t>ndex</a:t>
              </a:r>
              <a:endParaRPr lang="fr-FR" dirty="0"/>
            </a:p>
          </p:txBody>
        </p:sp>
        <p:pic>
          <p:nvPicPr>
            <p:cNvPr id="108" name="Picture 2" descr="Une image contenant carte&#10;&#10;Description générée automatiquement">
              <a:extLst>
                <a:ext uri="{FF2B5EF4-FFF2-40B4-BE49-F238E27FC236}">
                  <a16:creationId xmlns:a16="http://schemas.microsoft.com/office/drawing/2014/main" id="{11619A39-A1E7-4674-BADB-3A2F41F688D9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 cstate="screen">
              <a:extLst>
                <a:ext uri="{BEBA8EAE-BF5A-486C-A8C5-ECC9F3942E4B}">
                  <a14:imgProps xmlns:a14="http://schemas.microsoft.com/office/drawing/2010/main">
                    <a14:imgLayer r:embed="rId18">
                      <a14:imgEffect>
                        <a14:backgroundRemoval t="0" b="94872" l="2632" r="92105">
                          <a14:foregroundMark x1="3947" y1="24359" x2="7237" y2="28205"/>
                          <a14:foregroundMark x1="51974" y1="5128" x2="49342" y2="3846"/>
                          <a14:foregroundMark x1="92763" y1="86538" x2="92105" y2="87179"/>
                          <a14:foregroundMark x1="48684" y1="89103" x2="52632" y2="89103"/>
                          <a14:foregroundMark x1="92763" y1="94872" x2="91447" y2="92308"/>
                          <a14:foregroundMark x1="45395" y1="641" x2="53289" y2="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0952314" y="791671"/>
              <a:ext cx="1094099" cy="1121529"/>
            </a:xfrm>
            <a:prstGeom prst="rect">
              <a:avLst/>
            </a:prstGeom>
            <a:ln/>
          </p:spPr>
        </p:pic>
      </p:grpSp>
      <p:grpSp>
        <p:nvGrpSpPr>
          <p:cNvPr id="2" name="Group 47">
            <a:extLst>
              <a:ext uri="{FF2B5EF4-FFF2-40B4-BE49-F238E27FC236}">
                <a16:creationId xmlns:a16="http://schemas.microsoft.com/office/drawing/2014/main" id="{C4E0B31D-9607-2143-2C4E-E5FA346E2A19}"/>
              </a:ext>
            </a:extLst>
          </p:cNvPr>
          <p:cNvGrpSpPr/>
          <p:nvPr/>
        </p:nvGrpSpPr>
        <p:grpSpPr>
          <a:xfrm>
            <a:off x="138953" y="3068961"/>
            <a:ext cx="2778290" cy="1075087"/>
            <a:chOff x="1071319" y="5111713"/>
            <a:chExt cx="1960904" cy="606771"/>
          </a:xfrm>
        </p:grpSpPr>
        <p:sp>
          <p:nvSpPr>
            <p:cNvPr id="3" name="TextBox 45">
              <a:extLst>
                <a:ext uri="{FF2B5EF4-FFF2-40B4-BE49-F238E27FC236}">
                  <a16:creationId xmlns:a16="http://schemas.microsoft.com/office/drawing/2014/main" id="{8D92B40A-EE7C-4648-5060-E06319B02D51}"/>
                </a:ext>
              </a:extLst>
            </p:cNvPr>
            <p:cNvSpPr txBox="1"/>
            <p:nvPr/>
          </p:nvSpPr>
          <p:spPr>
            <a:xfrm>
              <a:off x="1071320" y="5111713"/>
              <a:ext cx="1888710" cy="1910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600" b="1" dirty="0">
                  <a:solidFill>
                    <a:srgbClr val="92D05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Polygenní hodnocení</a:t>
              </a:r>
              <a:endParaRPr lang="en-US" sz="1600" b="1" dirty="0">
                <a:solidFill>
                  <a:srgbClr val="92D05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" name="TextBox 46">
              <a:extLst>
                <a:ext uri="{FF2B5EF4-FFF2-40B4-BE49-F238E27FC236}">
                  <a16:creationId xmlns:a16="http://schemas.microsoft.com/office/drawing/2014/main" id="{FED9F601-FD89-CCE3-4EA1-7012606FADFB}"/>
                </a:ext>
              </a:extLst>
            </p:cNvPr>
            <p:cNvSpPr txBox="1"/>
            <p:nvPr/>
          </p:nvSpPr>
          <p:spPr>
            <a:xfrm>
              <a:off x="1071319" y="5301588"/>
              <a:ext cx="1960904" cy="4168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Odhad plemenných hodnot zvířat prostřednictvím jejich užitkovosti v chovu (fenotyp)</a:t>
              </a:r>
              <a:endParaRPr lang="en-US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981526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8DF67420-F672-4532-AD03-B68F011ABB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800" dirty="0">
                <a:latin typeface="Abadi" panose="020B0604020104020204" pitchFamily="34" charset="0"/>
              </a:rPr>
              <a:t>Využití a dopad genomiky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4294967295"/>
          </p:nvPr>
        </p:nvSpPr>
        <p:spPr>
          <a:xfrm>
            <a:off x="2433940" y="1724939"/>
            <a:ext cx="8558604" cy="1704061"/>
          </a:xfrm>
          <a:prstGeom prst="rect">
            <a:avLst/>
          </a:prstGeom>
        </p:spPr>
        <p:txBody>
          <a:bodyPr>
            <a:noAutofit/>
          </a:bodyPr>
          <a:lstStyle/>
          <a:p>
            <a:pPr marL="266700" indent="-266700">
              <a:lnSpc>
                <a:spcPct val="100000"/>
              </a:lnSpc>
              <a:spcBef>
                <a:spcPts val="0"/>
              </a:spcBef>
            </a:pPr>
            <a:r>
              <a:rPr lang="cs-CZ" sz="2000" b="1" dirty="0">
                <a:solidFill>
                  <a:schemeClr val="accent1"/>
                </a:solidFill>
                <a:latin typeface="Abadi" panose="020B0604020104020204" pitchFamily="34" charset="0"/>
              </a:rPr>
              <a:t>Šlechtitelské podniky</a:t>
            </a:r>
            <a:r>
              <a:rPr lang="fr-FR" sz="2000" b="1" dirty="0">
                <a:solidFill>
                  <a:schemeClr val="accent1"/>
                </a:solidFill>
                <a:latin typeface="Abadi" panose="020B0604020104020204" pitchFamily="34" charset="0"/>
              </a:rPr>
              <a:t> </a:t>
            </a:r>
            <a:r>
              <a:rPr lang="fr-FR" sz="2000" dirty="0">
                <a:solidFill>
                  <a:schemeClr val="tx1">
                    <a:lumMod val="50000"/>
                  </a:schemeClr>
                </a:solidFill>
                <a:latin typeface="Abadi" panose="020B0604020104020204" pitchFamily="34" charset="0"/>
              </a:rPr>
              <a:t>g</a:t>
            </a:r>
            <a:r>
              <a:rPr lang="cs-CZ" sz="2000" dirty="0" err="1">
                <a:solidFill>
                  <a:schemeClr val="tx1">
                    <a:lumMod val="50000"/>
                  </a:schemeClr>
                </a:solidFill>
                <a:latin typeface="Abadi" panose="020B0604020104020204" pitchFamily="34" charset="0"/>
              </a:rPr>
              <a:t>enotypují</a:t>
            </a:r>
            <a:r>
              <a:rPr lang="cs-CZ" sz="2000" dirty="0">
                <a:solidFill>
                  <a:schemeClr val="tx1">
                    <a:lumMod val="50000"/>
                  </a:schemeClr>
                </a:solidFill>
                <a:latin typeface="Abadi" panose="020B0604020104020204" pitchFamily="34" charset="0"/>
              </a:rPr>
              <a:t> všechny své býky a plemenice </a:t>
            </a:r>
            <a:r>
              <a:rPr lang="fr-FR" sz="2000" dirty="0">
                <a:solidFill>
                  <a:schemeClr val="tx1">
                    <a:lumMod val="50000"/>
                  </a:schemeClr>
                </a:solidFill>
                <a:latin typeface="Abadi" panose="020B0604020104020204" pitchFamily="34" charset="0"/>
              </a:rPr>
              <a:t>(</a:t>
            </a:r>
            <a:r>
              <a:rPr lang="cs-CZ" sz="2000" dirty="0">
                <a:solidFill>
                  <a:schemeClr val="tx1">
                    <a:lumMod val="50000"/>
                  </a:schemeClr>
                </a:solidFill>
                <a:latin typeface="Abadi" panose="020B0604020104020204" pitchFamily="34" charset="0"/>
              </a:rPr>
              <a:t>především pro potřebu selekce - šlechtitelského programu</a:t>
            </a:r>
            <a:r>
              <a:rPr lang="fr-FR" sz="2000" dirty="0">
                <a:solidFill>
                  <a:schemeClr val="tx1">
                    <a:lumMod val="50000"/>
                  </a:schemeClr>
                </a:solidFill>
                <a:latin typeface="Abadi" panose="020B0604020104020204" pitchFamily="34" charset="0"/>
              </a:rPr>
              <a:t>)</a:t>
            </a:r>
          </a:p>
          <a:p>
            <a:pPr marL="266700" indent="-266700">
              <a:lnSpc>
                <a:spcPct val="100000"/>
              </a:lnSpc>
              <a:spcBef>
                <a:spcPts val="3000"/>
              </a:spcBef>
            </a:pPr>
            <a:r>
              <a:rPr lang="cs-CZ" sz="2000" b="1" dirty="0">
                <a:solidFill>
                  <a:schemeClr val="accent1"/>
                </a:solidFill>
                <a:latin typeface="Abadi" panose="020B0604020104020204" pitchFamily="34" charset="0"/>
              </a:rPr>
              <a:t>Chovatelé</a:t>
            </a:r>
            <a:r>
              <a:rPr lang="fr-FR" sz="2000" dirty="0">
                <a:solidFill>
                  <a:schemeClr val="tx1">
                    <a:lumMod val="50000"/>
                  </a:schemeClr>
                </a:solidFill>
                <a:latin typeface="Abadi" panose="020B0604020104020204" pitchFamily="34" charset="0"/>
              </a:rPr>
              <a:t> </a:t>
            </a:r>
            <a:r>
              <a:rPr lang="cs-CZ" sz="2000" dirty="0">
                <a:solidFill>
                  <a:schemeClr val="tx1">
                    <a:lumMod val="50000"/>
                  </a:schemeClr>
                </a:solidFill>
                <a:latin typeface="Abadi" panose="020B0604020104020204" pitchFamily="34" charset="0"/>
              </a:rPr>
              <a:t>si mohou nechat </a:t>
            </a:r>
            <a:r>
              <a:rPr lang="cs-CZ" sz="2000" dirty="0" err="1">
                <a:solidFill>
                  <a:schemeClr val="tx1">
                    <a:lumMod val="50000"/>
                  </a:schemeClr>
                </a:solidFill>
                <a:latin typeface="Abadi" panose="020B0604020104020204" pitchFamily="34" charset="0"/>
              </a:rPr>
              <a:t>ogenotypovat</a:t>
            </a:r>
            <a:r>
              <a:rPr lang="cs-CZ" sz="2000" dirty="0">
                <a:solidFill>
                  <a:schemeClr val="tx1">
                    <a:lumMod val="50000"/>
                  </a:schemeClr>
                </a:solidFill>
                <a:latin typeface="Abadi" panose="020B0604020104020204" pitchFamily="34" charset="0"/>
              </a:rPr>
              <a:t> své plemenice </a:t>
            </a:r>
            <a:r>
              <a:rPr lang="cs-CZ" sz="2000" b="1" dirty="0">
                <a:solidFill>
                  <a:schemeClr val="accent1"/>
                </a:solidFill>
                <a:latin typeface="Abadi" panose="020B0604020104020204" pitchFamily="34" charset="0"/>
              </a:rPr>
              <a:t>prostřednictvím</a:t>
            </a:r>
            <a:r>
              <a:rPr lang="fr-FR" sz="2000" b="1" dirty="0">
                <a:solidFill>
                  <a:schemeClr val="accent1"/>
                </a:solidFill>
                <a:latin typeface="Abadi" panose="020B0604020104020204" pitchFamily="34" charset="0"/>
              </a:rPr>
              <a:t> </a:t>
            </a:r>
            <a:r>
              <a:rPr lang="cs-CZ" sz="2000" b="1" dirty="0">
                <a:solidFill>
                  <a:schemeClr val="accent1"/>
                </a:solidFill>
                <a:latin typeface="Abadi" panose="020B0604020104020204" pitchFamily="34" charset="0"/>
              </a:rPr>
              <a:t>oprávněné organizace</a:t>
            </a:r>
            <a:r>
              <a:rPr lang="fr-FR" sz="2000" dirty="0">
                <a:solidFill>
                  <a:schemeClr val="tx1">
                    <a:lumMod val="50000"/>
                  </a:schemeClr>
                </a:solidFill>
                <a:latin typeface="Abadi" panose="020B0604020104020204" pitchFamily="34" charset="0"/>
              </a:rPr>
              <a:t> (</a:t>
            </a:r>
            <a:r>
              <a:rPr lang="cs-CZ" sz="2000" dirty="0">
                <a:solidFill>
                  <a:schemeClr val="tx1">
                    <a:lumMod val="50000"/>
                  </a:schemeClr>
                </a:solidFill>
                <a:latin typeface="Abadi" panose="020B0604020104020204" pitchFamily="34" charset="0"/>
              </a:rPr>
              <a:t>například </a:t>
            </a:r>
            <a:r>
              <a:rPr lang="fr-FR" sz="2000" dirty="0">
                <a:solidFill>
                  <a:schemeClr val="tx1">
                    <a:lumMod val="50000"/>
                  </a:schemeClr>
                </a:solidFill>
                <a:latin typeface="Abadi" panose="020B0604020104020204" pitchFamily="34" charset="0"/>
              </a:rPr>
              <a:t>PHF)</a:t>
            </a:r>
          </a:p>
          <a:p>
            <a:pPr>
              <a:lnSpc>
                <a:spcPct val="100000"/>
              </a:lnSpc>
              <a:spcBef>
                <a:spcPts val="600"/>
              </a:spcBef>
              <a:buClr>
                <a:schemeClr val="bg2"/>
              </a:buClr>
            </a:pPr>
            <a:endParaRPr lang="fr-FR" sz="2000" dirty="0">
              <a:solidFill>
                <a:schemeClr val="tx1">
                  <a:lumMod val="50000"/>
                </a:schemeClr>
              </a:solidFill>
              <a:latin typeface="Abadi" panose="020B0604020104020204" pitchFamily="34" charset="0"/>
            </a:endParaRPr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335360" y="1000932"/>
            <a:ext cx="5352538" cy="388632"/>
          </a:xfrm>
          <a:prstGeom prst="rect">
            <a:avLst/>
          </a:prstGeom>
        </p:spPr>
        <p:txBody>
          <a:bodyPr lIns="38398" tIns="19198" rIns="38398" bIns="19198">
            <a:noAutofit/>
          </a:bodyPr>
          <a:lstStyle>
            <a:lvl1pPr algn="l" defTabSz="76790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Kdo</a:t>
            </a:r>
            <a:r>
              <a:rPr lang="fr-FR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?</a:t>
            </a:r>
            <a:endParaRPr lang="fr-FR" sz="3200" b="1" i="1" dirty="0">
              <a:solidFill>
                <a:schemeClr val="accent2"/>
              </a:solidFill>
              <a:latin typeface="Abadi" panose="020B0604020104020204" pitchFamily="34" charset="0"/>
            </a:endParaRPr>
          </a:p>
        </p:txBody>
      </p:sp>
      <p:pic>
        <p:nvPicPr>
          <p:cNvPr id="8196" name="Picture 4" descr="Résultat de recherche d'images pour &quot;Gènes Diffusionlogo bovin&quot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916" y="1922149"/>
            <a:ext cx="1368152" cy="446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0C73D67C-79DB-43B8-A7D2-16E3D6BBD26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64" t="6194" r="3850" b="7224"/>
          <a:stretch/>
        </p:blipFill>
        <p:spPr>
          <a:xfrm>
            <a:off x="771901" y="2630740"/>
            <a:ext cx="1294606" cy="824882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5C4D8C68-C001-49AF-B8A5-092DBC5A350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37400" b="40680"/>
          <a:stretch/>
        </p:blipFill>
        <p:spPr>
          <a:xfrm>
            <a:off x="618876" y="1578992"/>
            <a:ext cx="1499398" cy="328668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66D28719-849E-462E-974F-EB7230B9B82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68852" y="1578992"/>
            <a:ext cx="682611" cy="910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7344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8DF67420-F672-4532-AD03-B68F011ABB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800" dirty="0">
                <a:latin typeface="Abadi" panose="020B0604020104020204" pitchFamily="34" charset="0"/>
              </a:rPr>
              <a:t>Využití a dopad genomiky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4294967295"/>
          </p:nvPr>
        </p:nvSpPr>
        <p:spPr>
          <a:xfrm>
            <a:off x="2433940" y="1724939"/>
            <a:ext cx="8558604" cy="1568543"/>
          </a:xfrm>
          <a:prstGeom prst="rect">
            <a:avLst/>
          </a:prstGeom>
        </p:spPr>
        <p:txBody>
          <a:bodyPr>
            <a:noAutofit/>
          </a:bodyPr>
          <a:lstStyle/>
          <a:p>
            <a:pPr marL="266700" indent="-266700">
              <a:lnSpc>
                <a:spcPct val="100000"/>
              </a:lnSpc>
              <a:spcBef>
                <a:spcPts val="0"/>
              </a:spcBef>
            </a:pPr>
            <a:r>
              <a:rPr lang="cs-CZ" sz="2000" b="1" dirty="0">
                <a:solidFill>
                  <a:schemeClr val="accent1"/>
                </a:solidFill>
                <a:latin typeface="Abadi" panose="020B0604020104020204" pitchFamily="34" charset="0"/>
              </a:rPr>
              <a:t>Šlechtitelské podniky</a:t>
            </a:r>
            <a:r>
              <a:rPr lang="fr-FR" sz="2000" b="1" dirty="0">
                <a:solidFill>
                  <a:schemeClr val="accent1"/>
                </a:solidFill>
                <a:latin typeface="Abadi" panose="020B0604020104020204" pitchFamily="34" charset="0"/>
              </a:rPr>
              <a:t> </a:t>
            </a:r>
            <a:r>
              <a:rPr lang="fr-FR" sz="2000" dirty="0">
                <a:solidFill>
                  <a:schemeClr val="tx1">
                    <a:lumMod val="50000"/>
                  </a:schemeClr>
                </a:solidFill>
                <a:latin typeface="Abadi" panose="020B0604020104020204" pitchFamily="34" charset="0"/>
              </a:rPr>
              <a:t>g</a:t>
            </a:r>
            <a:r>
              <a:rPr lang="cs-CZ" sz="2000" dirty="0" err="1">
                <a:solidFill>
                  <a:schemeClr val="tx1">
                    <a:lumMod val="50000"/>
                  </a:schemeClr>
                </a:solidFill>
                <a:latin typeface="Abadi" panose="020B0604020104020204" pitchFamily="34" charset="0"/>
              </a:rPr>
              <a:t>enotypují</a:t>
            </a:r>
            <a:r>
              <a:rPr lang="cs-CZ" sz="2000" dirty="0">
                <a:solidFill>
                  <a:schemeClr val="tx1">
                    <a:lumMod val="50000"/>
                  </a:schemeClr>
                </a:solidFill>
                <a:latin typeface="Abadi" panose="020B0604020104020204" pitchFamily="34" charset="0"/>
              </a:rPr>
              <a:t> všechny své býky a plemenice </a:t>
            </a:r>
            <a:r>
              <a:rPr lang="fr-FR" sz="2000" dirty="0">
                <a:solidFill>
                  <a:schemeClr val="tx1">
                    <a:lumMod val="50000"/>
                  </a:schemeClr>
                </a:solidFill>
                <a:latin typeface="Abadi" panose="020B0604020104020204" pitchFamily="34" charset="0"/>
              </a:rPr>
              <a:t>(</a:t>
            </a:r>
            <a:r>
              <a:rPr lang="cs-CZ" sz="2000" dirty="0">
                <a:solidFill>
                  <a:schemeClr val="tx1">
                    <a:lumMod val="50000"/>
                  </a:schemeClr>
                </a:solidFill>
                <a:latin typeface="Abadi" panose="020B0604020104020204" pitchFamily="34" charset="0"/>
              </a:rPr>
              <a:t>především pro potřebu selekce - šlechtitelského programu</a:t>
            </a:r>
            <a:r>
              <a:rPr lang="fr-FR" sz="2000" dirty="0">
                <a:solidFill>
                  <a:schemeClr val="tx1">
                    <a:lumMod val="50000"/>
                  </a:schemeClr>
                </a:solidFill>
                <a:latin typeface="Abadi" panose="020B0604020104020204" pitchFamily="34" charset="0"/>
              </a:rPr>
              <a:t>)</a:t>
            </a:r>
          </a:p>
          <a:p>
            <a:pPr marL="266700" indent="-266700">
              <a:lnSpc>
                <a:spcPct val="100000"/>
              </a:lnSpc>
              <a:spcBef>
                <a:spcPts val="3000"/>
              </a:spcBef>
            </a:pPr>
            <a:r>
              <a:rPr lang="cs-CZ" sz="2000" b="1" dirty="0">
                <a:solidFill>
                  <a:schemeClr val="accent1"/>
                </a:solidFill>
                <a:latin typeface="Abadi" panose="020B0604020104020204" pitchFamily="34" charset="0"/>
              </a:rPr>
              <a:t>Chovatelé</a:t>
            </a:r>
            <a:r>
              <a:rPr lang="fr-FR" sz="2000" dirty="0">
                <a:solidFill>
                  <a:schemeClr val="tx1">
                    <a:lumMod val="50000"/>
                  </a:schemeClr>
                </a:solidFill>
                <a:latin typeface="Abadi" panose="020B0604020104020204" pitchFamily="34" charset="0"/>
              </a:rPr>
              <a:t> </a:t>
            </a:r>
            <a:r>
              <a:rPr lang="cs-CZ" sz="2000" dirty="0">
                <a:solidFill>
                  <a:schemeClr val="tx1">
                    <a:lumMod val="50000"/>
                  </a:schemeClr>
                </a:solidFill>
                <a:latin typeface="Abadi" panose="020B0604020104020204" pitchFamily="34" charset="0"/>
              </a:rPr>
              <a:t>si mohou nechat </a:t>
            </a:r>
            <a:r>
              <a:rPr lang="cs-CZ" sz="2000" dirty="0" err="1">
                <a:solidFill>
                  <a:schemeClr val="tx1">
                    <a:lumMod val="50000"/>
                  </a:schemeClr>
                </a:solidFill>
                <a:latin typeface="Abadi" panose="020B0604020104020204" pitchFamily="34" charset="0"/>
              </a:rPr>
              <a:t>ogenotypovat</a:t>
            </a:r>
            <a:r>
              <a:rPr lang="cs-CZ" sz="2000" dirty="0">
                <a:solidFill>
                  <a:schemeClr val="tx1">
                    <a:lumMod val="50000"/>
                  </a:schemeClr>
                </a:solidFill>
                <a:latin typeface="Abadi" panose="020B0604020104020204" pitchFamily="34" charset="0"/>
              </a:rPr>
              <a:t> své plemenice </a:t>
            </a:r>
            <a:r>
              <a:rPr lang="cs-CZ" sz="2000" b="1" dirty="0" err="1">
                <a:solidFill>
                  <a:schemeClr val="accent1"/>
                </a:solidFill>
                <a:latin typeface="Abadi" panose="020B0604020104020204" pitchFamily="34" charset="0"/>
              </a:rPr>
              <a:t>prostředníctvím</a:t>
            </a:r>
            <a:r>
              <a:rPr lang="fr-FR" sz="2000" b="1" dirty="0">
                <a:solidFill>
                  <a:schemeClr val="accent1"/>
                </a:solidFill>
                <a:latin typeface="Abadi" panose="020B0604020104020204" pitchFamily="34" charset="0"/>
              </a:rPr>
              <a:t> </a:t>
            </a:r>
            <a:r>
              <a:rPr lang="cs-CZ" sz="2000" b="1" dirty="0">
                <a:solidFill>
                  <a:schemeClr val="accent1"/>
                </a:solidFill>
                <a:latin typeface="Abadi" panose="020B0604020104020204" pitchFamily="34" charset="0"/>
              </a:rPr>
              <a:t>oprávněné organizace</a:t>
            </a:r>
            <a:r>
              <a:rPr lang="fr-FR" sz="2000" dirty="0">
                <a:solidFill>
                  <a:schemeClr val="tx1">
                    <a:lumMod val="50000"/>
                  </a:schemeClr>
                </a:solidFill>
                <a:latin typeface="Abadi" panose="020B0604020104020204" pitchFamily="34" charset="0"/>
              </a:rPr>
              <a:t> (</a:t>
            </a:r>
            <a:r>
              <a:rPr lang="cs-CZ" sz="2000" dirty="0">
                <a:solidFill>
                  <a:schemeClr val="tx1">
                    <a:lumMod val="50000"/>
                  </a:schemeClr>
                </a:solidFill>
                <a:latin typeface="Abadi" panose="020B0604020104020204" pitchFamily="34" charset="0"/>
              </a:rPr>
              <a:t>například </a:t>
            </a:r>
            <a:r>
              <a:rPr lang="fr-FR" sz="2000" dirty="0">
                <a:solidFill>
                  <a:schemeClr val="tx1">
                    <a:lumMod val="50000"/>
                  </a:schemeClr>
                </a:solidFill>
                <a:latin typeface="Abadi" panose="020B0604020104020204" pitchFamily="34" charset="0"/>
              </a:rPr>
              <a:t>PHF)</a:t>
            </a:r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>
          <a:xfrm>
            <a:off x="2433939" y="4265712"/>
            <a:ext cx="9417523" cy="2187624"/>
          </a:xfrm>
          <a:prstGeom prst="rect">
            <a:avLst/>
          </a:prstGeom>
        </p:spPr>
        <p:txBody>
          <a:bodyPr lIns="38398" tIns="19198" rIns="38398" bIns="19198">
            <a:noAutofit/>
          </a:bodyPr>
          <a:lstStyle>
            <a:lvl1pPr marL="191976" indent="-191976" algn="l" defTabSz="767904" rtl="0" eaLnBrk="1" latinLnBrk="0" hangingPunct="1">
              <a:lnSpc>
                <a:spcPct val="90000"/>
              </a:lnSpc>
              <a:spcBef>
                <a:spcPts val="84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5928" indent="-191976" algn="l" defTabSz="767904" rtl="0" eaLnBrk="1" latinLnBrk="0" hangingPunct="1">
              <a:lnSpc>
                <a:spcPct val="90000"/>
              </a:lnSpc>
              <a:spcBef>
                <a:spcPts val="42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59880" indent="-191976" algn="l" defTabSz="767904" rtl="0" eaLnBrk="1" latinLnBrk="0" hangingPunct="1">
              <a:lnSpc>
                <a:spcPct val="90000"/>
              </a:lnSpc>
              <a:spcBef>
                <a:spcPts val="420"/>
              </a:spcBef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43832" indent="-191976" algn="l" defTabSz="767904" rtl="0" eaLnBrk="1" latinLnBrk="0" hangingPunct="1">
              <a:lnSpc>
                <a:spcPct val="90000"/>
              </a:lnSpc>
              <a:spcBef>
                <a:spcPts val="42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27784" indent="-191976" algn="l" defTabSz="767904" rtl="0" eaLnBrk="1" latinLnBrk="0" hangingPunct="1">
              <a:lnSpc>
                <a:spcPct val="90000"/>
              </a:lnSpc>
              <a:spcBef>
                <a:spcPts val="42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11736" indent="-191976" algn="l" defTabSz="767904" rtl="0" eaLnBrk="1" latinLnBrk="0" hangingPunct="1">
              <a:lnSpc>
                <a:spcPct val="90000"/>
              </a:lnSpc>
              <a:spcBef>
                <a:spcPts val="42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95688" indent="-191976" algn="l" defTabSz="767904" rtl="0" eaLnBrk="1" latinLnBrk="0" hangingPunct="1">
              <a:lnSpc>
                <a:spcPct val="90000"/>
              </a:lnSpc>
              <a:spcBef>
                <a:spcPts val="42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79640" indent="-191976" algn="l" defTabSz="767904" rtl="0" eaLnBrk="1" latinLnBrk="0" hangingPunct="1">
              <a:lnSpc>
                <a:spcPct val="90000"/>
              </a:lnSpc>
              <a:spcBef>
                <a:spcPts val="42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63592" indent="-191976" algn="l" defTabSz="767904" rtl="0" eaLnBrk="1" latinLnBrk="0" hangingPunct="1">
              <a:lnSpc>
                <a:spcPct val="90000"/>
              </a:lnSpc>
              <a:spcBef>
                <a:spcPts val="42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6700" lvl="1" indent="-244475">
              <a:spcBef>
                <a:spcPts val="600"/>
              </a:spcBef>
              <a:buSzPct val="100000"/>
            </a:pPr>
            <a:r>
              <a:rPr lang="cs-CZ" b="1" dirty="0">
                <a:solidFill>
                  <a:schemeClr val="accent1"/>
                </a:solidFill>
                <a:latin typeface="Abadi" panose="020B0604020104020204" pitchFamily="34" charset="0"/>
              </a:rPr>
              <a:t>Dřívější informace</a:t>
            </a:r>
            <a:r>
              <a:rPr lang="cs-CZ" b="1" dirty="0">
                <a:solidFill>
                  <a:schemeClr val="tx1">
                    <a:lumMod val="50000"/>
                  </a:schemeClr>
                </a:solidFill>
                <a:latin typeface="Abadi" panose="020B0604020104020204" pitchFamily="34" charset="0"/>
              </a:rPr>
              <a:t>:</a:t>
            </a:r>
            <a:r>
              <a:rPr lang="fr-FR" dirty="0">
                <a:solidFill>
                  <a:schemeClr val="tx1">
                    <a:lumMod val="50000"/>
                  </a:schemeClr>
                </a:solidFill>
                <a:latin typeface="Abadi" panose="020B0604020104020204" pitchFamily="34" charset="0"/>
              </a:rPr>
              <a:t> </a:t>
            </a:r>
            <a:r>
              <a:rPr lang="cs-CZ" dirty="0">
                <a:solidFill>
                  <a:schemeClr val="tx1">
                    <a:lumMod val="50000"/>
                  </a:schemeClr>
                </a:solidFill>
                <a:latin typeface="Abadi" panose="020B0604020104020204" pitchFamily="34" charset="0"/>
              </a:rPr>
              <a:t>od prvních měsíců života zvířete</a:t>
            </a:r>
            <a:r>
              <a:rPr lang="fr-FR" dirty="0">
                <a:solidFill>
                  <a:schemeClr val="tx1">
                    <a:lumMod val="50000"/>
                  </a:schemeClr>
                </a:solidFill>
                <a:latin typeface="Abadi" panose="020B0604020104020204" pitchFamily="34" charset="0"/>
              </a:rPr>
              <a:t> ;</a:t>
            </a:r>
          </a:p>
          <a:p>
            <a:pPr marL="691927" lvl="2" indent="-285750">
              <a:spcBef>
                <a:spcPts val="600"/>
              </a:spcBef>
              <a:buSzPct val="100000"/>
              <a:buFont typeface="Symbol" panose="05050102010706020507" pitchFamily="18" charset="2"/>
              <a:buChar char="Þ"/>
            </a:pPr>
            <a:r>
              <a:rPr lang="cs-CZ" sz="1800" dirty="0">
                <a:solidFill>
                  <a:schemeClr val="tx1">
                    <a:lumMod val="50000"/>
                  </a:schemeClr>
                </a:solidFill>
                <a:latin typeface="Abadi" panose="020B0604020104020204" pitchFamily="34" charset="0"/>
              </a:rPr>
              <a:t>Šlechtitelé</a:t>
            </a:r>
            <a:r>
              <a:rPr lang="fr-FR" sz="1800" dirty="0">
                <a:solidFill>
                  <a:schemeClr val="tx1">
                    <a:lumMod val="50000"/>
                  </a:schemeClr>
                </a:solidFill>
                <a:latin typeface="Abadi" panose="020B0604020104020204" pitchFamily="34" charset="0"/>
              </a:rPr>
              <a:t> : </a:t>
            </a:r>
            <a:r>
              <a:rPr lang="cs-CZ" sz="1800" dirty="0">
                <a:solidFill>
                  <a:schemeClr val="tx1">
                    <a:lumMod val="50000"/>
                  </a:schemeClr>
                </a:solidFill>
                <a:latin typeface="Abadi" panose="020B0604020104020204" pitchFamily="34" charset="0"/>
              </a:rPr>
              <a:t>výběr</a:t>
            </a:r>
            <a:r>
              <a:rPr lang="fr-FR" sz="1800" dirty="0">
                <a:solidFill>
                  <a:schemeClr val="tx1">
                    <a:lumMod val="50000"/>
                  </a:schemeClr>
                </a:solidFill>
                <a:latin typeface="Abadi" panose="020B0604020104020204" pitchFamily="34" charset="0"/>
              </a:rPr>
              <a:t> </a:t>
            </a:r>
            <a:r>
              <a:rPr lang="cs-CZ" sz="1800" b="1" dirty="0">
                <a:solidFill>
                  <a:schemeClr val="accent1"/>
                </a:solidFill>
                <a:latin typeface="Abadi" panose="020B0604020104020204" pitchFamily="34" charset="0"/>
              </a:rPr>
              <a:t>býků</a:t>
            </a:r>
            <a:r>
              <a:rPr lang="fr-FR" sz="1800" b="1" dirty="0">
                <a:solidFill>
                  <a:schemeClr val="accent1"/>
                </a:solidFill>
                <a:latin typeface="Abadi" panose="020B0604020104020204" pitchFamily="34" charset="0"/>
              </a:rPr>
              <a:t> </a:t>
            </a:r>
            <a:r>
              <a:rPr lang="cs-CZ" sz="1800" b="1" dirty="0">
                <a:solidFill>
                  <a:schemeClr val="accent1"/>
                </a:solidFill>
                <a:latin typeface="Abadi" panose="020B0604020104020204" pitchFamily="34" charset="0"/>
              </a:rPr>
              <a:t>pro využití </a:t>
            </a:r>
            <a:r>
              <a:rPr lang="cs-CZ" sz="1800" dirty="0">
                <a:solidFill>
                  <a:schemeClr val="tx1">
                    <a:lumMod val="50000"/>
                  </a:schemeClr>
                </a:solidFill>
                <a:latin typeface="Abadi" panose="020B0604020104020204" pitchFamily="34" charset="0"/>
              </a:rPr>
              <a:t>v selekčním programu</a:t>
            </a:r>
            <a:endParaRPr lang="fr-FR" sz="1800" dirty="0">
              <a:solidFill>
                <a:schemeClr val="tx1">
                  <a:lumMod val="50000"/>
                </a:schemeClr>
              </a:solidFill>
              <a:latin typeface="Abadi" panose="020B0604020104020204" pitchFamily="34" charset="0"/>
            </a:endParaRPr>
          </a:p>
          <a:p>
            <a:pPr marL="691927" lvl="2" indent="-285750">
              <a:spcBef>
                <a:spcPts val="600"/>
              </a:spcBef>
              <a:buSzPct val="100000"/>
              <a:buFont typeface="Symbol" panose="05050102010706020507" pitchFamily="18" charset="2"/>
              <a:buChar char="Þ"/>
            </a:pPr>
            <a:r>
              <a:rPr lang="cs-CZ" sz="1800" dirty="0">
                <a:solidFill>
                  <a:schemeClr val="tx1">
                    <a:lumMod val="50000"/>
                  </a:schemeClr>
                </a:solidFill>
                <a:latin typeface="Abadi" panose="020B0604020104020204" pitchFamily="34" charset="0"/>
              </a:rPr>
              <a:t>Chovatelé</a:t>
            </a:r>
            <a:r>
              <a:rPr lang="fr-FR" sz="1800" dirty="0">
                <a:solidFill>
                  <a:schemeClr val="tx1">
                    <a:lumMod val="50000"/>
                  </a:schemeClr>
                </a:solidFill>
                <a:latin typeface="Abadi" panose="020B0604020104020204" pitchFamily="34" charset="0"/>
              </a:rPr>
              <a:t> : </a:t>
            </a:r>
            <a:r>
              <a:rPr lang="cs-CZ" sz="1800" b="1" dirty="0">
                <a:solidFill>
                  <a:schemeClr val="accent1"/>
                </a:solidFill>
                <a:latin typeface="Abadi" panose="020B0604020104020204" pitchFamily="34" charset="0"/>
              </a:rPr>
              <a:t>výběr jalovic </a:t>
            </a:r>
            <a:r>
              <a:rPr lang="cs-CZ" sz="1800" dirty="0">
                <a:solidFill>
                  <a:schemeClr val="tx1">
                    <a:lumMod val="50000"/>
                  </a:schemeClr>
                </a:solidFill>
                <a:latin typeface="Abadi" panose="020B0604020104020204" pitchFamily="34" charset="0"/>
              </a:rPr>
              <a:t>pro potřebu chovu a obnovu stáda</a:t>
            </a:r>
            <a:endParaRPr lang="fr-FR" sz="1800" dirty="0">
              <a:solidFill>
                <a:schemeClr val="tx1">
                  <a:lumMod val="50000"/>
                </a:schemeClr>
              </a:solidFill>
              <a:latin typeface="Abadi" panose="020B0604020104020204" pitchFamily="34" charset="0"/>
            </a:endParaRPr>
          </a:p>
          <a:p>
            <a:pPr marL="266700" lvl="1" indent="-244475">
              <a:spcBef>
                <a:spcPts val="1200"/>
              </a:spcBef>
              <a:buSzPct val="100000"/>
            </a:pPr>
            <a:r>
              <a:rPr lang="cs-CZ" b="1" dirty="0">
                <a:solidFill>
                  <a:schemeClr val="accent1"/>
                </a:solidFill>
                <a:latin typeface="Abadi" panose="020B0604020104020204" pitchFamily="34" charset="0"/>
              </a:rPr>
              <a:t>Úplnější informace:</a:t>
            </a:r>
            <a:r>
              <a:rPr lang="fr-FR" dirty="0">
                <a:solidFill>
                  <a:schemeClr val="tx1">
                    <a:lumMod val="50000"/>
                  </a:schemeClr>
                </a:solidFill>
                <a:latin typeface="Abadi" panose="020B0604020104020204" pitchFamily="34" charset="0"/>
              </a:rPr>
              <a:t> </a:t>
            </a:r>
            <a:r>
              <a:rPr lang="cs-CZ" dirty="0">
                <a:solidFill>
                  <a:schemeClr val="tx1">
                    <a:lumMod val="50000"/>
                  </a:schemeClr>
                </a:solidFill>
                <a:latin typeface="Abadi" panose="020B0604020104020204" pitchFamily="34" charset="0"/>
              </a:rPr>
              <a:t>okamžitý přístup ke </a:t>
            </a:r>
            <a:r>
              <a:rPr lang="cs-CZ" b="1" dirty="0">
                <a:solidFill>
                  <a:schemeClr val="accent1"/>
                </a:solidFill>
                <a:latin typeface="Abadi" panose="020B0604020104020204" pitchFamily="34" charset="0"/>
              </a:rPr>
              <a:t>všem indexům</a:t>
            </a:r>
            <a:r>
              <a:rPr lang="cs-CZ" dirty="0">
                <a:solidFill>
                  <a:schemeClr val="tx1">
                    <a:lumMod val="50000"/>
                  </a:schemeClr>
                </a:solidFill>
                <a:latin typeface="Abadi" panose="020B0604020104020204" pitchFamily="34" charset="0"/>
              </a:rPr>
              <a:t>, včetně funkčních</a:t>
            </a:r>
            <a:r>
              <a:rPr lang="fr-FR" dirty="0">
                <a:solidFill>
                  <a:schemeClr val="tx1">
                    <a:lumMod val="50000"/>
                  </a:schemeClr>
                </a:solidFill>
                <a:latin typeface="Abadi" panose="020B0604020104020204" pitchFamily="34" charset="0"/>
              </a:rPr>
              <a:t> ;</a:t>
            </a:r>
          </a:p>
          <a:p>
            <a:pPr marL="266700" lvl="1" indent="-244475">
              <a:spcBef>
                <a:spcPts val="1200"/>
              </a:spcBef>
              <a:buSzPct val="100000"/>
            </a:pPr>
            <a:r>
              <a:rPr lang="cs-CZ" b="1" dirty="0">
                <a:solidFill>
                  <a:schemeClr val="accent1"/>
                </a:solidFill>
                <a:latin typeface="Abadi" panose="020B0604020104020204" pitchFamily="34" charset="0"/>
              </a:rPr>
              <a:t>Přesnější informace</a:t>
            </a:r>
            <a:r>
              <a:rPr lang="cs-CZ" b="1" dirty="0">
                <a:solidFill>
                  <a:schemeClr val="tx1">
                    <a:lumMod val="50000"/>
                  </a:schemeClr>
                </a:solidFill>
                <a:latin typeface="Abadi" panose="020B0604020104020204" pitchFamily="34" charset="0"/>
              </a:rPr>
              <a:t>:</a:t>
            </a:r>
            <a:r>
              <a:rPr lang="fr-FR" dirty="0">
                <a:solidFill>
                  <a:schemeClr val="tx1">
                    <a:lumMod val="50000"/>
                  </a:schemeClr>
                </a:solidFill>
                <a:latin typeface="Abadi" panose="020B0604020104020204" pitchFamily="34" charset="0"/>
              </a:rPr>
              <a:t> </a:t>
            </a:r>
            <a:r>
              <a:rPr lang="cs-CZ" dirty="0">
                <a:solidFill>
                  <a:schemeClr val="tx1">
                    <a:lumMod val="50000"/>
                  </a:schemeClr>
                </a:solidFill>
                <a:latin typeface="Abadi" panose="020B0604020104020204" pitchFamily="34" charset="0"/>
              </a:rPr>
              <a:t>vysoký koeficient determinace </a:t>
            </a:r>
            <a:r>
              <a:rPr lang="cs-CZ" dirty="0">
                <a:latin typeface="Abadi" panose="020B0604020104020204" pitchFamily="34" charset="0"/>
              </a:rPr>
              <a:t>R</a:t>
            </a:r>
            <a:r>
              <a:rPr lang="cs-CZ" baseline="30000" dirty="0">
                <a:latin typeface="Abadi" panose="020B0604020104020204" pitchFamily="34" charset="0"/>
              </a:rPr>
              <a:t>2</a:t>
            </a:r>
            <a:r>
              <a:rPr lang="fr-FR" dirty="0">
                <a:latin typeface="Abadi" panose="020B0604020104020204" pitchFamily="34" charset="0"/>
              </a:rPr>
              <a:t> </a:t>
            </a:r>
            <a:r>
              <a:rPr lang="cs-CZ" dirty="0">
                <a:latin typeface="Abadi" panose="020B0604020104020204" pitchFamily="34" charset="0"/>
              </a:rPr>
              <a:t>od raného věku zvířete ve srovnání s rodokmenovou plemennou hodnotou.</a:t>
            </a:r>
            <a:endParaRPr lang="fr-FR" dirty="0">
              <a:solidFill>
                <a:schemeClr val="tx1">
                  <a:lumMod val="50000"/>
                </a:schemeClr>
              </a:solidFill>
              <a:highlight>
                <a:srgbClr val="FFFF00"/>
              </a:highlight>
              <a:latin typeface="Abadi" panose="020B0604020104020204" pitchFamily="34" charset="0"/>
            </a:endParaRPr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335360" y="1000932"/>
            <a:ext cx="5352538" cy="388632"/>
          </a:xfrm>
          <a:prstGeom prst="rect">
            <a:avLst/>
          </a:prstGeom>
        </p:spPr>
        <p:txBody>
          <a:bodyPr lIns="38398" tIns="19198" rIns="38398" bIns="19198">
            <a:noAutofit/>
          </a:bodyPr>
          <a:lstStyle>
            <a:lvl1pPr algn="l" defTabSz="76790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Kdo</a:t>
            </a:r>
            <a:r>
              <a:rPr lang="fr-FR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?</a:t>
            </a:r>
            <a:endParaRPr lang="fr-FR" sz="3200" b="1" i="1" dirty="0">
              <a:solidFill>
                <a:schemeClr val="accent2"/>
              </a:solidFill>
              <a:latin typeface="Abadi" panose="020B0604020104020204" pitchFamily="34" charset="0"/>
            </a:endParaRPr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335360" y="3813705"/>
            <a:ext cx="5352538" cy="626364"/>
          </a:xfrm>
          <a:prstGeom prst="rect">
            <a:avLst/>
          </a:prstGeom>
        </p:spPr>
        <p:txBody>
          <a:bodyPr lIns="38398" tIns="19198" rIns="38398" bIns="19198">
            <a:noAutofit/>
          </a:bodyPr>
          <a:lstStyle>
            <a:lvl1pPr algn="l" defTabSz="76790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P</a:t>
            </a:r>
            <a:r>
              <a:rPr lang="cs-CZ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roč</a:t>
            </a:r>
            <a:r>
              <a:rPr lang="fr-FR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 </a:t>
            </a:r>
            <a:r>
              <a:rPr lang="cs-CZ" sz="2400" b="1" i="1" dirty="0" err="1">
                <a:solidFill>
                  <a:schemeClr val="accent2"/>
                </a:solidFill>
                <a:latin typeface="Abadi" panose="020B0604020104020204" pitchFamily="34" charset="0"/>
              </a:rPr>
              <a:t>genotypovat</a:t>
            </a:r>
            <a:r>
              <a:rPr lang="fr-FR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?</a:t>
            </a:r>
            <a:endParaRPr lang="fr-FR" sz="3200" b="1" i="1" dirty="0">
              <a:solidFill>
                <a:schemeClr val="accent2"/>
              </a:solidFill>
              <a:latin typeface="Abadi" panose="020B0604020104020204" pitchFamily="34" charset="0"/>
            </a:endParaRPr>
          </a:p>
        </p:txBody>
      </p:sp>
      <p:pic>
        <p:nvPicPr>
          <p:cNvPr id="8196" name="Picture 4" descr="Résultat de recherche d'images pour &quot;Gènes Diffusionlogo bovin&quot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916" y="1922149"/>
            <a:ext cx="1368152" cy="446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0C73D67C-79DB-43B8-A7D2-16E3D6BBD26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64" t="6194" r="3850" b="7224"/>
          <a:stretch/>
        </p:blipFill>
        <p:spPr>
          <a:xfrm>
            <a:off x="771901" y="2630740"/>
            <a:ext cx="1294606" cy="824882"/>
          </a:xfrm>
          <a:prstGeom prst="rect">
            <a:avLst/>
          </a:prstGeom>
        </p:spPr>
      </p:pic>
      <p:pic>
        <p:nvPicPr>
          <p:cNvPr id="12" name="Picture 2" descr="http://www.youstudio.fr/wp-content/uploads/2012/12/Point-dinterrogation.png"/>
          <p:cNvPicPr>
            <a:picLocks noChangeAspect="1" noChangeArrowheads="1"/>
          </p:cNvPicPr>
          <p:nvPr/>
        </p:nvPicPr>
        <p:blipFill>
          <a:blip r:embed="rId5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269972">
            <a:off x="840945" y="4621950"/>
            <a:ext cx="1538636" cy="1488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5C4D8C68-C001-49AF-B8A5-092DBC5A3507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37400" b="40680"/>
          <a:stretch/>
        </p:blipFill>
        <p:spPr>
          <a:xfrm>
            <a:off x="618876" y="1578992"/>
            <a:ext cx="1499398" cy="328668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66D28719-849E-462E-974F-EB7230B9B82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168852" y="1578992"/>
            <a:ext cx="682611" cy="910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91119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ZoneTexte 97"/>
          <p:cNvSpPr txBox="1"/>
          <p:nvPr/>
        </p:nvSpPr>
        <p:spPr>
          <a:xfrm>
            <a:off x="221054" y="4235733"/>
            <a:ext cx="24624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err="1">
                <a:solidFill>
                  <a:schemeClr val="accent2"/>
                </a:solidFill>
              </a:rPr>
              <a:t>Genomická</a:t>
            </a:r>
            <a:r>
              <a:rPr lang="cs-CZ" sz="2000" b="1" dirty="0">
                <a:solidFill>
                  <a:schemeClr val="accent2"/>
                </a:solidFill>
              </a:rPr>
              <a:t> selekce</a:t>
            </a:r>
            <a:endParaRPr lang="fr-FR" sz="2000" b="1" dirty="0">
              <a:solidFill>
                <a:schemeClr val="accent2"/>
              </a:solidFill>
            </a:endParaRPr>
          </a:p>
        </p:txBody>
      </p:sp>
      <p:sp>
        <p:nvSpPr>
          <p:cNvPr id="97" name="ZoneTexte 96"/>
          <p:cNvSpPr txBox="1"/>
          <p:nvPr/>
        </p:nvSpPr>
        <p:spPr>
          <a:xfrm>
            <a:off x="342409" y="905375"/>
            <a:ext cx="28680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chemeClr val="accent2"/>
                </a:solidFill>
              </a:rPr>
              <a:t>Testa</a:t>
            </a:r>
            <a:r>
              <a:rPr lang="cs-CZ" sz="2000" b="1" dirty="0" err="1">
                <a:solidFill>
                  <a:schemeClr val="accent2"/>
                </a:solidFill>
              </a:rPr>
              <a:t>ce</a:t>
            </a:r>
            <a:endParaRPr lang="fr-FR" sz="2000" b="1" dirty="0">
              <a:solidFill>
                <a:schemeClr val="accent2"/>
              </a:solidFill>
            </a:endParaRPr>
          </a:p>
        </p:txBody>
      </p:sp>
      <p:grpSp>
        <p:nvGrpSpPr>
          <p:cNvPr id="2" name="Groupe 1">
            <a:extLst>
              <a:ext uri="{FF2B5EF4-FFF2-40B4-BE49-F238E27FC236}">
                <a16:creationId xmlns:a16="http://schemas.microsoft.com/office/drawing/2014/main" id="{1F859962-C8E2-425B-80E3-0CF37EFE6063}"/>
              </a:ext>
            </a:extLst>
          </p:cNvPr>
          <p:cNvGrpSpPr>
            <a:grpSpLocks noChangeAspect="1"/>
          </p:cNvGrpSpPr>
          <p:nvPr/>
        </p:nvGrpSpPr>
        <p:grpSpPr>
          <a:xfrm>
            <a:off x="543470" y="296103"/>
            <a:ext cx="11339233" cy="2787462"/>
            <a:chOff x="597171" y="975686"/>
            <a:chExt cx="8301025" cy="2040596"/>
          </a:xfrm>
        </p:grpSpPr>
        <p:sp>
          <p:nvSpPr>
            <p:cNvPr id="16" name="Flèche en arc 15"/>
            <p:cNvSpPr/>
            <p:nvPr/>
          </p:nvSpPr>
          <p:spPr>
            <a:xfrm flipV="1">
              <a:off x="5004048" y="975686"/>
              <a:ext cx="1597009" cy="1661226"/>
            </a:xfrm>
            <a:prstGeom prst="circularArrow">
              <a:avLst>
                <a:gd name="adj1" fmla="val 11210"/>
                <a:gd name="adj2" fmla="val 1053845"/>
                <a:gd name="adj3" fmla="val 20231858"/>
                <a:gd name="adj4" fmla="val 16825256"/>
                <a:gd name="adj5" fmla="val 14638"/>
              </a:avLst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grpSp>
          <p:nvGrpSpPr>
            <p:cNvPr id="21" name="Groupe 20"/>
            <p:cNvGrpSpPr/>
            <p:nvPr/>
          </p:nvGrpSpPr>
          <p:grpSpPr>
            <a:xfrm>
              <a:off x="597171" y="1396529"/>
              <a:ext cx="8301025" cy="1619753"/>
              <a:chOff x="597171" y="1113590"/>
              <a:chExt cx="8301025" cy="1619753"/>
            </a:xfrm>
          </p:grpSpPr>
          <p:sp>
            <p:nvSpPr>
              <p:cNvPr id="58" name="ZoneTexte 57"/>
              <p:cNvSpPr txBox="1"/>
              <p:nvPr/>
            </p:nvSpPr>
            <p:spPr>
              <a:xfrm>
                <a:off x="5257962" y="2327367"/>
                <a:ext cx="1255759" cy="2253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cs-CZ" sz="1400" b="1" dirty="0">
                    <a:solidFill>
                      <a:schemeClr val="tx1">
                        <a:lumMod val="50000"/>
                      </a:schemeClr>
                    </a:solidFill>
                  </a:rPr>
                  <a:t>Produkce dcer</a:t>
                </a:r>
                <a:endParaRPr lang="fr-FR" sz="14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66" name="ZoneTexte 65"/>
              <p:cNvSpPr txBox="1"/>
              <p:nvPr/>
            </p:nvSpPr>
            <p:spPr>
              <a:xfrm>
                <a:off x="1775014" y="2322522"/>
                <a:ext cx="1404000" cy="2253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cs-CZ" sz="1400" b="1" dirty="0">
                    <a:solidFill>
                      <a:schemeClr val="tx1">
                        <a:lumMod val="50000"/>
                      </a:schemeClr>
                    </a:solidFill>
                  </a:rPr>
                  <a:t>Inseminace</a:t>
                </a:r>
                <a:endParaRPr lang="fr-FR" sz="14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57" name="ZoneTexte 56"/>
              <p:cNvSpPr txBox="1"/>
              <p:nvPr/>
            </p:nvSpPr>
            <p:spPr>
              <a:xfrm>
                <a:off x="3107318" y="2312910"/>
                <a:ext cx="1404000" cy="2253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cs-CZ" sz="1400" b="1" dirty="0">
                    <a:solidFill>
                      <a:schemeClr val="tx1">
                        <a:lumMod val="50000"/>
                      </a:schemeClr>
                    </a:solidFill>
                  </a:rPr>
                  <a:t>Dcery</a:t>
                </a:r>
                <a:endParaRPr lang="fr-FR" sz="14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grpSp>
            <p:nvGrpSpPr>
              <p:cNvPr id="18" name="Groupe 17"/>
              <p:cNvGrpSpPr/>
              <p:nvPr/>
            </p:nvGrpSpPr>
            <p:grpSpPr>
              <a:xfrm>
                <a:off x="597171" y="1113590"/>
                <a:ext cx="8301025" cy="1619753"/>
                <a:chOff x="597171" y="1113590"/>
                <a:chExt cx="8301025" cy="1619753"/>
              </a:xfrm>
            </p:grpSpPr>
            <p:grpSp>
              <p:nvGrpSpPr>
                <p:cNvPr id="3" name="Groupe 4"/>
                <p:cNvGrpSpPr/>
                <p:nvPr/>
              </p:nvGrpSpPr>
              <p:grpSpPr>
                <a:xfrm>
                  <a:off x="4961551" y="1468828"/>
                  <a:ext cx="1038348" cy="512607"/>
                  <a:chOff x="-1934886" y="3580308"/>
                  <a:chExt cx="1038348" cy="512607"/>
                </a:xfrm>
              </p:grpSpPr>
              <p:pic>
                <p:nvPicPr>
                  <p:cNvPr id="29" name="Picture 3" descr="vache, silhouette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>
                    <a:extLst>
                      <a:ext uri="{BEBA8EAE-BF5A-486C-A8C5-ECC9F3942E4B}">
                        <a14:imgProps xmlns:a14="http://schemas.microsoft.com/office/drawing/2010/main">
                          <a14:imgLayer r:embed="rId4">
                            <a14:imgEffect>
                              <a14:backgroundRemoval t="10000" b="93000" l="4667" r="94667">
                                <a14:foregroundMark x1="28667" y1="47000" x2="28667" y2="47000"/>
                                <a14:foregroundMark x1="36000" y1="57000" x2="36000" y2="57000"/>
                                <a14:foregroundMark x1="38000" y1="35000" x2="38000" y2="35000"/>
                                <a14:foregroundMark x1="38667" y1="26000" x2="38667" y2="26000"/>
                                <a14:foregroundMark x1="46667" y1="20000" x2="46667" y2="20000"/>
                                <a14:foregroundMark x1="55333" y1="23000" x2="55333" y2="23000"/>
                                <a14:foregroundMark x1="72667" y1="29000" x2="72667" y2="29000"/>
                                <a14:foregroundMark x1="68667" y1="41000" x2="68667" y2="41000"/>
                                <a14:foregroundMark x1="81333" y1="29000" x2="81333" y2="29000"/>
                                <a14:foregroundMark x1="85333" y1="46000" x2="85333" y2="46000"/>
                                <a14:foregroundMark x1="80000" y1="60000" x2="80000" y2="60000"/>
                                <a14:foregroundMark x1="81333" y1="66000" x2="81333" y2="66000"/>
                                <a14:foregroundMark x1="80667" y1="77000" x2="80667" y2="77000"/>
                                <a14:foregroundMark x1="88000" y1="76000" x2="88000" y2="76000"/>
                                <a14:foregroundMark x1="67333" y1="23000" x2="67333" y2="23000"/>
                                <a14:foregroundMark x1="49333" y1="18000" x2="49333" y2="18000"/>
                                <a14:foregroundMark x1="64000" y1="19000" x2="64000" y2="19000"/>
                                <a14:foregroundMark x1="22667" y1="64000" x2="22667" y2="64000"/>
                                <a14:foregroundMark x1="10667" y1="77000" x2="10667" y2="77000"/>
                                <a14:foregroundMark x1="39333" y1="81000" x2="39333" y2="81000"/>
                                <a14:foregroundMark x1="39333" y1="77000" x2="39333" y2="77000"/>
                                <a14:foregroundMark x1="40000" y1="74000" x2="40000" y2="74000"/>
                                <a14:foregroundMark x1="50000" y1="63000" x2="50000" y2="63000"/>
                                <a14:foregroundMark x1="52000" y1="72000" x2="52000" y2="72000"/>
                                <a14:foregroundMark x1="54667" y1="79000" x2="54667" y2="79000"/>
                                <a14:foregroundMark x1="54000" y1="83000" x2="54000" y2="83000"/>
                                <a14:foregroundMark x1="26000" y1="38000" x2="26000" y2="38000"/>
                                <a14:foregroundMark x1="70667" y1="60000" x2="70667" y2="60000"/>
                                <a14:foregroundMark x1="41333" y1="20000" x2="41333" y2="20000"/>
                                <a14:foregroundMark x1="27333" y1="35000" x2="27333" y2="35000"/>
                              </a14:backgroundRemoval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-1934886" y="3580308"/>
                    <a:ext cx="860025" cy="512607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pic>
                <p:nvPicPr>
                  <p:cNvPr id="30" name="Picture 5" descr="https://encrypted-tbn3.gstatic.com/images?q=tbn:ANd9GcRrMBY1sVON66KGkWhF1TQ9uHFgCetNBdGSycy4SyQAj5kraQ-L"/>
                  <p:cNvPicPr>
                    <a:picLocks noChangeAspect="1" noChangeArrowheads="1"/>
                  </p:cNvPicPr>
                  <p:nvPr/>
                </p:nvPicPr>
                <p:blipFill>
                  <a:blip r:embed="rId5" cstate="screen">
                    <a:extLst>
                      <a:ext uri="{BEBA8EAE-BF5A-486C-A8C5-ECC9F3942E4B}">
                        <a14:imgProps xmlns:a14="http://schemas.microsoft.com/office/drawing/2010/main">
                          <a14:imgLayer r:embed="rId6">
                            <a14:imgEffect>
                              <a14:backgroundRemoval t="1613" b="95161" l="3030" r="96970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-1124651" y="3808121"/>
                    <a:ext cx="228113" cy="215369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</p:grpSp>
            <p:pic>
              <p:nvPicPr>
                <p:cNvPr id="35" name="Picture 16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BEBA8EAE-BF5A-486C-A8C5-ECC9F3942E4B}">
                      <a14:imgProps xmlns:a14="http://schemas.microsoft.com/office/drawing/2010/main">
                        <a14:imgLayer r:embed="rId8">
                          <a14:imgEffect>
                            <a14:backgroundRemoval t="4082" b="95918" l="0" r="94828">
                              <a14:foregroundMark x1="41379" y1="32653" x2="41379" y2="32653"/>
                              <a14:foregroundMark x1="51724" y1="24490" x2="51724" y2="24490"/>
                              <a14:foregroundMark x1="82759" y1="53061" x2="82759" y2="53061"/>
                              <a14:foregroundMark x1="86207" y1="73469" x2="86207" y2="73469"/>
                              <a14:foregroundMark x1="82759" y1="85714" x2="82759" y2="85714"/>
                              <a14:foregroundMark x1="36207" y1="65306" x2="36207" y2="65306"/>
                              <a14:foregroundMark x1="36207" y1="73469" x2="36207" y2="73469"/>
                              <a14:foregroundMark x1="68966" y1="22449" x2="68966" y2="22449"/>
                              <a14:backgroundMark x1="89655" y1="73469" x2="89655" y2="73469"/>
                              <a14:backgroundMark x1="51724" y1="18367" x2="51724" y2="18367"/>
                            </a14:backgroundRemoval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97171" y="1888418"/>
                  <a:ext cx="496195" cy="41944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12" name="ZoneTexte 11"/>
                <p:cNvSpPr txBox="1"/>
                <p:nvPr/>
              </p:nvSpPr>
              <p:spPr>
                <a:xfrm>
                  <a:off x="1109350" y="1976926"/>
                  <a:ext cx="1367671" cy="307777"/>
                </a:xfrm>
                <a:prstGeom prst="rect">
                  <a:avLst/>
                </a:prstGeom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endParaRPr lang="fr-FR" sz="1400" dirty="0">
                    <a:solidFill>
                      <a:schemeClr val="tx1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53" name="ZoneTexte 52"/>
                <p:cNvSpPr txBox="1"/>
                <p:nvPr/>
              </p:nvSpPr>
              <p:spPr>
                <a:xfrm>
                  <a:off x="2485195" y="1976929"/>
                  <a:ext cx="2985635" cy="225312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FR" sz="1400" dirty="0">
                      <a:solidFill>
                        <a:schemeClr val="tx1">
                          <a:lumMod val="50000"/>
                        </a:schemeClr>
                      </a:solidFill>
                    </a:rPr>
                    <a:t>Test</a:t>
                  </a:r>
                  <a:r>
                    <a:rPr lang="cs-CZ" sz="1400" dirty="0">
                      <a:solidFill>
                        <a:schemeClr val="tx1">
                          <a:lumMod val="50000"/>
                        </a:schemeClr>
                      </a:solidFill>
                    </a:rPr>
                    <a:t>ování na potomstvu</a:t>
                  </a:r>
                  <a:endParaRPr lang="fr-FR" sz="1400" dirty="0">
                    <a:solidFill>
                      <a:schemeClr val="tx1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89" name="ZoneTexte 88"/>
                <p:cNvSpPr txBox="1"/>
                <p:nvPr/>
              </p:nvSpPr>
              <p:spPr>
                <a:xfrm>
                  <a:off x="5470830" y="1823575"/>
                  <a:ext cx="1633111" cy="447573"/>
                </a:xfrm>
                <a:prstGeom prst="rightArrow">
                  <a:avLst/>
                </a:prstGeom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wrap="square" lIns="0" rIns="0" rtlCol="0">
                  <a:spAutoFit/>
                </a:bodyPr>
                <a:lstStyle/>
                <a:p>
                  <a:pPr algn="ctr"/>
                  <a:r>
                    <a:rPr lang="cs-CZ" sz="1400" dirty="0">
                      <a:solidFill>
                        <a:schemeClr val="tx1">
                          <a:lumMod val="50000"/>
                        </a:schemeClr>
                      </a:solidFill>
                    </a:rPr>
                    <a:t>PH</a:t>
                  </a:r>
                  <a:endParaRPr lang="fr-FR" sz="1400" dirty="0">
                    <a:solidFill>
                      <a:schemeClr val="tx1">
                        <a:lumMod val="50000"/>
                      </a:schemeClr>
                    </a:solidFill>
                  </a:endParaRPr>
                </a:p>
              </p:txBody>
            </p:sp>
            <p:pic>
              <p:nvPicPr>
                <p:cNvPr id="53253" name="Picture 5"/>
                <p:cNvPicPr>
                  <a:picLocks noChangeAspect="1" noChangeArrowheads="1"/>
                </p:cNvPicPr>
                <p:nvPr/>
              </p:nvPicPr>
              <p:blipFill rotWithShape="1">
                <a:blip r:embed="rId9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l="50000" t="-7570" b="-2"/>
                <a:stretch/>
              </p:blipFill>
              <p:spPr bwMode="auto">
                <a:xfrm>
                  <a:off x="6109809" y="1113590"/>
                  <a:ext cx="469991" cy="38477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05" name="Picture 5"/>
                <p:cNvPicPr>
                  <a:picLocks noChangeAspect="1" noChangeArrowheads="1"/>
                </p:cNvPicPr>
                <p:nvPr/>
              </p:nvPicPr>
              <p:blipFill rotWithShape="1">
                <a:blip r:embed="rId9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l="1" t="1" r="50225" b="-13693"/>
                <a:stretch/>
              </p:blipFill>
              <p:spPr bwMode="auto">
                <a:xfrm>
                  <a:off x="7089696" y="1970339"/>
                  <a:ext cx="506724" cy="40074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42" name="Picture 16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BEBA8EAE-BF5A-486C-A8C5-ECC9F3942E4B}">
                      <a14:imgProps xmlns:a14="http://schemas.microsoft.com/office/drawing/2010/main">
                        <a14:imgLayer r:embed="rId8">
                          <a14:imgEffect>
                            <a14:backgroundRemoval t="4082" b="95918" l="0" r="94828">
                              <a14:foregroundMark x1="41379" y1="32653" x2="41379" y2="32653"/>
                              <a14:foregroundMark x1="51724" y1="24490" x2="51724" y2="24490"/>
                              <a14:foregroundMark x1="82759" y1="53061" x2="82759" y2="53061"/>
                              <a14:foregroundMark x1="86207" y1="73469" x2="86207" y2="73469"/>
                              <a14:foregroundMark x1="82759" y1="85714" x2="82759" y2="85714"/>
                              <a14:foregroundMark x1="36207" y1="65306" x2="36207" y2="65306"/>
                              <a14:foregroundMark x1="36207" y1="73469" x2="36207" y2="73469"/>
                              <a14:foregroundMark x1="68966" y1="22449" x2="68966" y2="22449"/>
                              <a14:backgroundMark x1="89655" y1="73469" x2="89655" y2="73469"/>
                              <a14:backgroundMark x1="51724" y1="18367" x2="51724" y2="18367"/>
                            </a14:backgroundRemoval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08529" y="1432476"/>
                  <a:ext cx="675778" cy="57125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grpSp>
              <p:nvGrpSpPr>
                <p:cNvPr id="4" name="Groupe 5"/>
                <p:cNvGrpSpPr/>
                <p:nvPr/>
              </p:nvGrpSpPr>
              <p:grpSpPr>
                <a:xfrm>
                  <a:off x="7618589" y="1668681"/>
                  <a:ext cx="1279607" cy="1064662"/>
                  <a:chOff x="7558842" y="1951671"/>
                  <a:chExt cx="1279607" cy="1064662"/>
                </a:xfrm>
              </p:grpSpPr>
              <p:sp>
                <p:nvSpPr>
                  <p:cNvPr id="56" name="ZoneTexte 55"/>
                  <p:cNvSpPr txBox="1"/>
                  <p:nvPr/>
                </p:nvSpPr>
                <p:spPr>
                  <a:xfrm>
                    <a:off x="7558842" y="2791021"/>
                    <a:ext cx="1062781" cy="22531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cs-CZ" sz="1400" b="1" dirty="0">
                        <a:solidFill>
                          <a:schemeClr val="tx1">
                            <a:lumMod val="50000"/>
                          </a:schemeClr>
                        </a:solidFill>
                      </a:rPr>
                      <a:t>Plemenitba</a:t>
                    </a:r>
                    <a:endParaRPr lang="fr-FR" sz="1400" b="1" dirty="0">
                      <a:solidFill>
                        <a:schemeClr val="tx1">
                          <a:lumMod val="50000"/>
                        </a:schemeClr>
                      </a:solidFill>
                    </a:endParaRPr>
                  </a:p>
                </p:txBody>
              </p:sp>
              <p:pic>
                <p:nvPicPr>
                  <p:cNvPr id="45" name="Picture 1"/>
                  <p:cNvPicPr>
                    <a:picLocks noChangeAspect="1" noChangeArrowheads="1"/>
                  </p:cNvPicPr>
                  <p:nvPr/>
                </p:nvPicPr>
                <p:blipFill>
                  <a:blip r:embed="rId10" cstate="print">
                    <a:extLst>
                      <a:ext uri="{BEBA8EAE-BF5A-486C-A8C5-ECC9F3942E4B}">
                        <a14:imgProps xmlns:a14="http://schemas.microsoft.com/office/drawing/2010/main">
                          <a14:imgLayer r:embed="rId11">
                            <a14:imgEffect>
                              <a14:backgroundRemoval t="2996" b="100000" l="0" r="100000">
                                <a14:foregroundMark x1="14360" y1="16105" x2="14360" y2="16105"/>
                                <a14:foregroundMark x1="16710" y1="10487" x2="16710" y2="10487"/>
                                <a14:foregroundMark x1="79112" y1="16105" x2="79112" y2="16105"/>
                                <a14:foregroundMark x1="74151" y1="17228" x2="74151" y2="17228"/>
                                <a14:foregroundMark x1="75718" y1="17228" x2="75718" y2="17228"/>
                                <a14:foregroundMark x1="68930" y1="17603" x2="68930" y2="17603"/>
                                <a14:foregroundMark x1="71540" y1="17228" x2="71540" y2="17228"/>
                                <a14:foregroundMark x1="65796" y1="17228" x2="65796" y2="17228"/>
                                <a14:foregroundMark x1="10444" y1="16105" x2="10444" y2="16105"/>
                                <a14:foregroundMark x1="81462" y1="16105" x2="56919" y2="17978"/>
                                <a14:foregroundMark x1="80940" y1="15730" x2="69452" y2="16479"/>
                                <a14:foregroundMark x1="60836" y1="17228" x2="71802" y2="16479"/>
                                <a14:backgroundMark x1="39948" y1="88015" x2="39948" y2="88015"/>
                                <a14:backgroundMark x1="39948" y1="83895" x2="39948" y2="83895"/>
                                <a14:backgroundMark x1="39164" y1="91760" x2="39164" y2="91760"/>
                              </a14:backgroundRemoval>
                            </a14:imgEffect>
                          </a14:imgLayer>
                        </a14:imgProps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 flipH="1">
                    <a:off x="7654268" y="1951671"/>
                    <a:ext cx="1184181" cy="81855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</p:grpSp>
        </p:grpSp>
      </p:grpSp>
      <p:grpSp>
        <p:nvGrpSpPr>
          <p:cNvPr id="15" name="Groupe 14"/>
          <p:cNvGrpSpPr/>
          <p:nvPr/>
        </p:nvGrpSpPr>
        <p:grpSpPr>
          <a:xfrm>
            <a:off x="119336" y="2883470"/>
            <a:ext cx="9761932" cy="550622"/>
            <a:chOff x="323528" y="2739455"/>
            <a:chExt cx="7978648" cy="550622"/>
          </a:xfrm>
        </p:grpSpPr>
        <p:grpSp>
          <p:nvGrpSpPr>
            <p:cNvPr id="7" name="Groupe 62"/>
            <p:cNvGrpSpPr/>
            <p:nvPr/>
          </p:nvGrpSpPr>
          <p:grpSpPr>
            <a:xfrm>
              <a:off x="323528" y="2739455"/>
              <a:ext cx="5696000" cy="550622"/>
              <a:chOff x="251520" y="2852936"/>
              <a:chExt cx="5696000" cy="550622"/>
            </a:xfrm>
          </p:grpSpPr>
          <p:grpSp>
            <p:nvGrpSpPr>
              <p:cNvPr id="8" name="Groupe 64"/>
              <p:cNvGrpSpPr/>
              <p:nvPr/>
            </p:nvGrpSpPr>
            <p:grpSpPr>
              <a:xfrm>
                <a:off x="251520" y="2852940"/>
                <a:ext cx="5696000" cy="550618"/>
                <a:chOff x="-252536" y="4702717"/>
                <a:chExt cx="5696000" cy="752654"/>
              </a:xfrm>
            </p:grpSpPr>
            <p:sp>
              <p:nvSpPr>
                <p:cNvPr id="70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-252536" y="4702717"/>
                  <a:ext cx="690513" cy="42070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cs-CZ" sz="1400" b="1" dirty="0">
                      <a:solidFill>
                        <a:schemeClr val="tx1">
                          <a:lumMod val="50000"/>
                        </a:schemeClr>
                      </a:solidFill>
                      <a:latin typeface="Calibri" pitchFamily="34" charset="0"/>
                      <a:cs typeface="Calibri" pitchFamily="34" charset="0"/>
                    </a:rPr>
                    <a:t>R</a:t>
                  </a:r>
                  <a:r>
                    <a:rPr lang="cs-CZ" sz="1400" b="1" baseline="30000" dirty="0">
                      <a:solidFill>
                        <a:schemeClr val="tx1">
                          <a:lumMod val="50000"/>
                        </a:schemeClr>
                      </a:solidFill>
                      <a:latin typeface="Calibri" pitchFamily="34" charset="0"/>
                      <a:cs typeface="Calibri" pitchFamily="34" charset="0"/>
                    </a:rPr>
                    <a:t>2</a:t>
                  </a:r>
                  <a:r>
                    <a:rPr lang="en-GB" sz="1400" b="1" dirty="0">
                      <a:solidFill>
                        <a:schemeClr val="tx1">
                          <a:lumMod val="50000"/>
                        </a:schemeClr>
                      </a:solidFill>
                      <a:latin typeface="Calibri" pitchFamily="34" charset="0"/>
                      <a:cs typeface="Calibri" pitchFamily="34" charset="0"/>
                    </a:rPr>
                    <a:t> </a:t>
                  </a:r>
                  <a:r>
                    <a:rPr lang="cs-CZ" sz="1400" b="1" dirty="0">
                      <a:solidFill>
                        <a:schemeClr val="tx1">
                          <a:lumMod val="50000"/>
                        </a:schemeClr>
                      </a:solidFill>
                      <a:latin typeface="Calibri" pitchFamily="34" charset="0"/>
                      <a:cs typeface="Calibri" pitchFamily="34" charset="0"/>
                    </a:rPr>
                    <a:t>mléko</a:t>
                  </a:r>
                  <a:endParaRPr lang="en-GB" sz="1400" b="1" dirty="0">
                    <a:solidFill>
                      <a:schemeClr val="tx1">
                        <a:lumMod val="50000"/>
                      </a:schemeClr>
                    </a:solidFill>
                    <a:latin typeface="Calibri" pitchFamily="34" charset="0"/>
                    <a:cs typeface="Calibri" pitchFamily="34" charset="0"/>
                  </a:endParaRPr>
                </a:p>
              </p:txBody>
            </p:sp>
            <p:sp>
              <p:nvSpPr>
                <p:cNvPr id="71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-252536" y="5034597"/>
                  <a:ext cx="854179" cy="42070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cs-CZ" sz="1400" b="1" dirty="0">
                      <a:solidFill>
                        <a:schemeClr val="tx1">
                          <a:lumMod val="50000"/>
                        </a:schemeClr>
                      </a:solidFill>
                      <a:latin typeface="Calibri" pitchFamily="34" charset="0"/>
                      <a:cs typeface="Calibri" pitchFamily="34" charset="0"/>
                    </a:rPr>
                    <a:t>R</a:t>
                  </a:r>
                  <a:r>
                    <a:rPr lang="cs-CZ" sz="1400" b="1" baseline="30000" dirty="0">
                      <a:solidFill>
                        <a:schemeClr val="tx1">
                          <a:lumMod val="50000"/>
                        </a:schemeClr>
                      </a:solidFill>
                      <a:latin typeface="Calibri" pitchFamily="34" charset="0"/>
                      <a:cs typeface="Calibri" pitchFamily="34" charset="0"/>
                    </a:rPr>
                    <a:t>2</a:t>
                  </a:r>
                  <a:r>
                    <a:rPr lang="en-GB" sz="1400" b="1" dirty="0">
                      <a:solidFill>
                        <a:schemeClr val="tx1">
                          <a:lumMod val="50000"/>
                        </a:schemeClr>
                      </a:solidFill>
                      <a:latin typeface="Calibri" pitchFamily="34" charset="0"/>
                      <a:cs typeface="Calibri" pitchFamily="34" charset="0"/>
                    </a:rPr>
                    <a:t> </a:t>
                  </a:r>
                  <a:r>
                    <a:rPr lang="cs-CZ" sz="1400" b="1" dirty="0">
                      <a:solidFill>
                        <a:schemeClr val="tx1">
                          <a:lumMod val="50000"/>
                        </a:schemeClr>
                      </a:solidFill>
                      <a:latin typeface="Calibri" pitchFamily="34" charset="0"/>
                      <a:cs typeface="Calibri" pitchFamily="34" charset="0"/>
                    </a:rPr>
                    <a:t>plodnost</a:t>
                  </a:r>
                  <a:endParaRPr lang="en-GB" sz="1400" b="1" dirty="0">
                    <a:solidFill>
                      <a:schemeClr val="tx1">
                        <a:lumMod val="50000"/>
                      </a:schemeClr>
                    </a:solidFill>
                    <a:latin typeface="Calibri" pitchFamily="34" charset="0"/>
                    <a:cs typeface="Calibri" pitchFamily="34" charset="0"/>
                  </a:endParaRPr>
                </a:p>
              </p:txBody>
            </p:sp>
            <p:sp>
              <p:nvSpPr>
                <p:cNvPr id="72" name="Text Box 23"/>
                <p:cNvSpPr txBox="1">
                  <a:spLocks noChangeArrowheads="1"/>
                </p:cNvSpPr>
                <p:nvPr/>
              </p:nvSpPr>
              <p:spPr bwMode="auto">
                <a:xfrm>
                  <a:off x="5076056" y="4702717"/>
                  <a:ext cx="367408" cy="42070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GB" sz="1400" b="1" dirty="0">
                      <a:solidFill>
                        <a:schemeClr val="tx1">
                          <a:lumMod val="50000"/>
                        </a:schemeClr>
                      </a:solidFill>
                      <a:latin typeface="Calibri" pitchFamily="34" charset="0"/>
                      <a:cs typeface="Calibri" pitchFamily="34" charset="0"/>
                    </a:rPr>
                    <a:t>75</a:t>
                  </a:r>
                </a:p>
              </p:txBody>
            </p:sp>
            <p:sp>
              <p:nvSpPr>
                <p:cNvPr id="73" name="Text Box 24"/>
                <p:cNvSpPr txBox="1">
                  <a:spLocks noChangeArrowheads="1"/>
                </p:cNvSpPr>
                <p:nvPr/>
              </p:nvSpPr>
              <p:spPr bwMode="auto">
                <a:xfrm>
                  <a:off x="5076056" y="5034597"/>
                  <a:ext cx="367408" cy="42070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GB" sz="1400" b="1" dirty="0">
                      <a:solidFill>
                        <a:schemeClr val="tx1">
                          <a:lumMod val="50000"/>
                        </a:schemeClr>
                      </a:solidFill>
                      <a:latin typeface="Calibri" pitchFamily="34" charset="0"/>
                      <a:cs typeface="Calibri" pitchFamily="34" charset="0"/>
                    </a:rPr>
                    <a:t>45</a:t>
                  </a:r>
                </a:p>
              </p:txBody>
            </p:sp>
            <p:sp>
              <p:nvSpPr>
                <p:cNvPr id="74" name="Text Box 17"/>
                <p:cNvSpPr txBox="1">
                  <a:spLocks noChangeArrowheads="1"/>
                </p:cNvSpPr>
                <p:nvPr/>
              </p:nvSpPr>
              <p:spPr bwMode="auto">
                <a:xfrm>
                  <a:off x="1907704" y="4702781"/>
                  <a:ext cx="367408" cy="42070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GB" sz="1400" b="1" dirty="0">
                      <a:solidFill>
                        <a:schemeClr val="tx1">
                          <a:lumMod val="50000"/>
                        </a:schemeClr>
                      </a:solidFill>
                      <a:latin typeface="Calibri" pitchFamily="34" charset="0"/>
                      <a:cs typeface="Calibri" pitchFamily="34" charset="0"/>
                    </a:rPr>
                    <a:t>30</a:t>
                  </a:r>
                </a:p>
              </p:txBody>
            </p:sp>
            <p:sp>
              <p:nvSpPr>
                <p:cNvPr id="75" name="Text Box 18"/>
                <p:cNvSpPr txBox="1">
                  <a:spLocks noChangeArrowheads="1"/>
                </p:cNvSpPr>
                <p:nvPr/>
              </p:nvSpPr>
              <p:spPr bwMode="auto">
                <a:xfrm>
                  <a:off x="1907704" y="5034662"/>
                  <a:ext cx="367408" cy="42070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GB" sz="1400" b="1" dirty="0">
                      <a:solidFill>
                        <a:schemeClr val="tx1">
                          <a:lumMod val="50000"/>
                        </a:schemeClr>
                      </a:solidFill>
                      <a:latin typeface="Calibri" pitchFamily="34" charset="0"/>
                      <a:cs typeface="Calibri" pitchFamily="34" charset="0"/>
                    </a:rPr>
                    <a:t>20</a:t>
                  </a:r>
                </a:p>
              </p:txBody>
            </p:sp>
          </p:grpSp>
          <p:sp>
            <p:nvSpPr>
              <p:cNvPr id="68" name="Text Box 17"/>
              <p:cNvSpPr txBox="1">
                <a:spLocks noChangeArrowheads="1"/>
              </p:cNvSpPr>
              <p:nvPr/>
            </p:nvSpPr>
            <p:spPr bwMode="auto">
              <a:xfrm>
                <a:off x="1115616" y="2852936"/>
                <a:ext cx="367408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 sz="1400" b="1" dirty="0">
                    <a:solidFill>
                      <a:schemeClr val="tx1">
                        <a:lumMod val="50000"/>
                      </a:schemeClr>
                    </a:solidFill>
                    <a:latin typeface="Calibri" pitchFamily="34" charset="0"/>
                    <a:cs typeface="Calibri" pitchFamily="34" charset="0"/>
                  </a:rPr>
                  <a:t>30</a:t>
                </a:r>
              </a:p>
            </p:txBody>
          </p:sp>
          <p:sp>
            <p:nvSpPr>
              <p:cNvPr id="69" name="Text Box 18"/>
              <p:cNvSpPr txBox="1">
                <a:spLocks noChangeArrowheads="1"/>
              </p:cNvSpPr>
              <p:nvPr/>
            </p:nvSpPr>
            <p:spPr bwMode="auto">
              <a:xfrm>
                <a:off x="1115616" y="3095729"/>
                <a:ext cx="367408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 sz="1400" b="1" dirty="0">
                    <a:solidFill>
                      <a:schemeClr val="tx1">
                        <a:lumMod val="50000"/>
                      </a:schemeClr>
                    </a:solidFill>
                    <a:latin typeface="Calibri" pitchFamily="34" charset="0"/>
                    <a:cs typeface="Calibri" pitchFamily="34" charset="0"/>
                  </a:rPr>
                  <a:t>20</a:t>
                </a:r>
              </a:p>
            </p:txBody>
          </p:sp>
        </p:grpSp>
        <p:sp>
          <p:nvSpPr>
            <p:cNvPr id="77" name="Text Box 23"/>
            <p:cNvSpPr txBox="1">
              <a:spLocks noChangeArrowheads="1"/>
            </p:cNvSpPr>
            <p:nvPr/>
          </p:nvSpPr>
          <p:spPr bwMode="auto">
            <a:xfrm>
              <a:off x="7934768" y="2739455"/>
              <a:ext cx="36740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400" b="1" dirty="0">
                  <a:solidFill>
                    <a:schemeClr val="tx1">
                      <a:lumMod val="50000"/>
                    </a:schemeClr>
                  </a:solidFill>
                  <a:latin typeface="Calibri" pitchFamily="34" charset="0"/>
                  <a:cs typeface="Calibri" pitchFamily="34" charset="0"/>
                </a:rPr>
                <a:t>95</a:t>
              </a:r>
            </a:p>
          </p:txBody>
        </p:sp>
        <p:sp>
          <p:nvSpPr>
            <p:cNvPr id="79" name="Text Box 24"/>
            <p:cNvSpPr txBox="1">
              <a:spLocks noChangeArrowheads="1"/>
            </p:cNvSpPr>
            <p:nvPr/>
          </p:nvSpPr>
          <p:spPr bwMode="auto">
            <a:xfrm>
              <a:off x="7934768" y="2982248"/>
              <a:ext cx="36740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400" b="1" dirty="0">
                  <a:solidFill>
                    <a:schemeClr val="tx1">
                      <a:lumMod val="50000"/>
                    </a:schemeClr>
                  </a:solidFill>
                  <a:latin typeface="Calibri" pitchFamily="34" charset="0"/>
                  <a:cs typeface="Calibri" pitchFamily="34" charset="0"/>
                </a:rPr>
                <a:t>95</a:t>
              </a:r>
            </a:p>
          </p:txBody>
        </p:sp>
      </p:grpSp>
      <p:grpSp>
        <p:nvGrpSpPr>
          <p:cNvPr id="9" name="Groupe 79"/>
          <p:cNvGrpSpPr/>
          <p:nvPr/>
        </p:nvGrpSpPr>
        <p:grpSpPr>
          <a:xfrm>
            <a:off x="119336" y="6165254"/>
            <a:ext cx="7416824" cy="576115"/>
            <a:chOff x="395536" y="5229200"/>
            <a:chExt cx="5688632" cy="576115"/>
          </a:xfrm>
        </p:grpSpPr>
        <p:grpSp>
          <p:nvGrpSpPr>
            <p:cNvPr id="10" name="Groupe 80"/>
            <p:cNvGrpSpPr/>
            <p:nvPr/>
          </p:nvGrpSpPr>
          <p:grpSpPr>
            <a:xfrm>
              <a:off x="395536" y="5254697"/>
              <a:ext cx="2592288" cy="550618"/>
              <a:chOff x="179512" y="4702717"/>
              <a:chExt cx="2592288" cy="752654"/>
            </a:xfrm>
          </p:grpSpPr>
          <p:sp>
            <p:nvSpPr>
              <p:cNvPr id="85" name="Text Box 11"/>
              <p:cNvSpPr txBox="1">
                <a:spLocks noChangeArrowheads="1"/>
              </p:cNvSpPr>
              <p:nvPr/>
            </p:nvSpPr>
            <p:spPr bwMode="auto">
              <a:xfrm>
                <a:off x="179512" y="4702717"/>
                <a:ext cx="673582" cy="4207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cs-CZ" sz="1400" b="1" dirty="0">
                    <a:solidFill>
                      <a:schemeClr val="tx1">
                        <a:lumMod val="50000"/>
                      </a:schemeClr>
                    </a:solidFill>
                    <a:latin typeface="Calibri" pitchFamily="34" charset="0"/>
                    <a:cs typeface="Calibri" pitchFamily="34" charset="0"/>
                  </a:rPr>
                  <a:t>R</a:t>
                </a:r>
                <a:r>
                  <a:rPr lang="cs-CZ" sz="1400" b="1" baseline="30000" dirty="0">
                    <a:solidFill>
                      <a:schemeClr val="tx1">
                        <a:lumMod val="50000"/>
                      </a:schemeClr>
                    </a:solidFill>
                    <a:latin typeface="Calibri" pitchFamily="34" charset="0"/>
                    <a:cs typeface="Calibri" pitchFamily="34" charset="0"/>
                  </a:rPr>
                  <a:t>2</a:t>
                </a:r>
                <a:r>
                  <a:rPr lang="en-GB" sz="1400" b="1" dirty="0">
                    <a:solidFill>
                      <a:schemeClr val="tx1">
                        <a:lumMod val="50000"/>
                      </a:schemeClr>
                    </a:solidFill>
                    <a:latin typeface="Calibri" pitchFamily="34" charset="0"/>
                    <a:cs typeface="Calibri" pitchFamily="34" charset="0"/>
                  </a:rPr>
                  <a:t> </a:t>
                </a:r>
                <a:r>
                  <a:rPr lang="cs-CZ" sz="1400" b="1" dirty="0">
                    <a:solidFill>
                      <a:schemeClr val="tx1">
                        <a:lumMod val="50000"/>
                      </a:schemeClr>
                    </a:solidFill>
                    <a:latin typeface="Calibri" pitchFamily="34" charset="0"/>
                    <a:cs typeface="Calibri" pitchFamily="34" charset="0"/>
                  </a:rPr>
                  <a:t>mléko</a:t>
                </a:r>
                <a:endParaRPr lang="en-GB" sz="1400" b="1" dirty="0">
                  <a:solidFill>
                    <a:schemeClr val="tx1">
                      <a:lumMod val="50000"/>
                    </a:schemeClr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86" name="Text Box 12"/>
              <p:cNvSpPr txBox="1">
                <a:spLocks noChangeArrowheads="1"/>
              </p:cNvSpPr>
              <p:nvPr/>
            </p:nvSpPr>
            <p:spPr bwMode="auto">
              <a:xfrm>
                <a:off x="179512" y="5034597"/>
                <a:ext cx="801577" cy="4207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cs-CZ" sz="1400" b="1" dirty="0">
                    <a:solidFill>
                      <a:schemeClr val="tx1">
                        <a:lumMod val="50000"/>
                      </a:schemeClr>
                    </a:solidFill>
                    <a:latin typeface="Calibri" pitchFamily="34" charset="0"/>
                    <a:cs typeface="Calibri" pitchFamily="34" charset="0"/>
                  </a:rPr>
                  <a:t>R</a:t>
                </a:r>
                <a:r>
                  <a:rPr lang="cs-CZ" sz="1400" b="1" baseline="30000" dirty="0">
                    <a:solidFill>
                      <a:schemeClr val="tx1">
                        <a:lumMod val="50000"/>
                      </a:schemeClr>
                    </a:solidFill>
                    <a:latin typeface="Calibri" pitchFamily="34" charset="0"/>
                    <a:cs typeface="Calibri" pitchFamily="34" charset="0"/>
                  </a:rPr>
                  <a:t>2</a:t>
                </a:r>
                <a:r>
                  <a:rPr lang="en-GB" sz="1400" b="1" dirty="0">
                    <a:solidFill>
                      <a:schemeClr val="tx1">
                        <a:lumMod val="50000"/>
                      </a:schemeClr>
                    </a:solidFill>
                    <a:latin typeface="Calibri" pitchFamily="34" charset="0"/>
                    <a:cs typeface="Calibri" pitchFamily="34" charset="0"/>
                  </a:rPr>
                  <a:t> </a:t>
                </a:r>
                <a:r>
                  <a:rPr lang="cs-CZ" sz="1400" b="1" dirty="0">
                    <a:solidFill>
                      <a:schemeClr val="tx1">
                        <a:lumMod val="50000"/>
                      </a:schemeClr>
                    </a:solidFill>
                    <a:latin typeface="Calibri" pitchFamily="34" charset="0"/>
                    <a:cs typeface="Calibri" pitchFamily="34" charset="0"/>
                  </a:rPr>
                  <a:t>plodnost</a:t>
                </a:r>
                <a:endParaRPr lang="en-GB" sz="1400" b="1" dirty="0">
                  <a:solidFill>
                    <a:schemeClr val="tx1">
                      <a:lumMod val="50000"/>
                    </a:schemeClr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87" name="Text Box 23"/>
              <p:cNvSpPr txBox="1">
                <a:spLocks noChangeArrowheads="1"/>
              </p:cNvSpPr>
              <p:nvPr/>
            </p:nvSpPr>
            <p:spPr bwMode="auto">
              <a:xfrm>
                <a:off x="2404392" y="4702717"/>
                <a:ext cx="367408" cy="4207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 sz="1400" b="1" dirty="0">
                    <a:solidFill>
                      <a:schemeClr val="tx1">
                        <a:lumMod val="50000"/>
                      </a:schemeClr>
                    </a:solidFill>
                    <a:latin typeface="Calibri" pitchFamily="34" charset="0"/>
                    <a:cs typeface="Calibri" pitchFamily="34" charset="0"/>
                  </a:rPr>
                  <a:t>70</a:t>
                </a:r>
              </a:p>
            </p:txBody>
          </p:sp>
          <p:sp>
            <p:nvSpPr>
              <p:cNvPr id="88" name="Text Box 24"/>
              <p:cNvSpPr txBox="1">
                <a:spLocks noChangeArrowheads="1"/>
              </p:cNvSpPr>
              <p:nvPr/>
            </p:nvSpPr>
            <p:spPr bwMode="auto">
              <a:xfrm>
                <a:off x="2404392" y="5034597"/>
                <a:ext cx="367408" cy="4207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 sz="1400" b="1" dirty="0">
                    <a:solidFill>
                      <a:schemeClr val="tx1">
                        <a:lumMod val="50000"/>
                      </a:schemeClr>
                    </a:solidFill>
                    <a:latin typeface="Calibri" pitchFamily="34" charset="0"/>
                    <a:cs typeface="Calibri" pitchFamily="34" charset="0"/>
                  </a:rPr>
                  <a:t>50</a:t>
                </a:r>
              </a:p>
            </p:txBody>
          </p:sp>
          <p:sp>
            <p:nvSpPr>
              <p:cNvPr id="90" name="Text Box 17"/>
              <p:cNvSpPr txBox="1">
                <a:spLocks noChangeArrowheads="1"/>
              </p:cNvSpPr>
              <p:nvPr/>
            </p:nvSpPr>
            <p:spPr bwMode="auto">
              <a:xfrm>
                <a:off x="971600" y="4702781"/>
                <a:ext cx="367408" cy="4207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 sz="1400" b="1" dirty="0">
                    <a:solidFill>
                      <a:schemeClr val="tx1">
                        <a:lumMod val="50000"/>
                      </a:schemeClr>
                    </a:solidFill>
                    <a:latin typeface="Calibri" pitchFamily="34" charset="0"/>
                    <a:cs typeface="Calibri" pitchFamily="34" charset="0"/>
                  </a:rPr>
                  <a:t>30</a:t>
                </a:r>
              </a:p>
            </p:txBody>
          </p:sp>
          <p:sp>
            <p:nvSpPr>
              <p:cNvPr id="94" name="Text Box 18"/>
              <p:cNvSpPr txBox="1">
                <a:spLocks noChangeArrowheads="1"/>
              </p:cNvSpPr>
              <p:nvPr/>
            </p:nvSpPr>
            <p:spPr bwMode="auto">
              <a:xfrm>
                <a:off x="971600" y="5034662"/>
                <a:ext cx="367408" cy="4207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 sz="1400" b="1" dirty="0">
                    <a:solidFill>
                      <a:schemeClr val="tx1">
                        <a:lumMod val="50000"/>
                      </a:schemeClr>
                    </a:solidFill>
                    <a:latin typeface="Calibri" pitchFamily="34" charset="0"/>
                    <a:cs typeface="Calibri" pitchFamily="34" charset="0"/>
                  </a:rPr>
                  <a:t>20</a:t>
                </a:r>
              </a:p>
            </p:txBody>
          </p:sp>
        </p:grpSp>
        <p:sp>
          <p:nvSpPr>
            <p:cNvPr id="82" name="Text Box 23"/>
            <p:cNvSpPr txBox="1">
              <a:spLocks noChangeArrowheads="1"/>
            </p:cNvSpPr>
            <p:nvPr/>
          </p:nvSpPr>
          <p:spPr bwMode="auto">
            <a:xfrm>
              <a:off x="5716760" y="5229200"/>
              <a:ext cx="36740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400" b="1" dirty="0">
                  <a:solidFill>
                    <a:schemeClr val="tx1">
                      <a:lumMod val="50000"/>
                    </a:schemeClr>
                  </a:solidFill>
                  <a:latin typeface="Calibri" pitchFamily="34" charset="0"/>
                  <a:cs typeface="Calibri" pitchFamily="34" charset="0"/>
                </a:rPr>
                <a:t>95</a:t>
              </a:r>
            </a:p>
          </p:txBody>
        </p:sp>
        <p:sp>
          <p:nvSpPr>
            <p:cNvPr id="84" name="Text Box 24"/>
            <p:cNvSpPr txBox="1">
              <a:spLocks noChangeArrowheads="1"/>
            </p:cNvSpPr>
            <p:nvPr/>
          </p:nvSpPr>
          <p:spPr bwMode="auto">
            <a:xfrm>
              <a:off x="5716760" y="5471993"/>
              <a:ext cx="36740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400" b="1" dirty="0">
                  <a:solidFill>
                    <a:schemeClr val="tx1">
                      <a:lumMod val="50000"/>
                    </a:schemeClr>
                  </a:solidFill>
                  <a:latin typeface="Calibri" pitchFamily="34" charset="0"/>
                  <a:cs typeface="Calibri" pitchFamily="34" charset="0"/>
                </a:rPr>
                <a:t>95</a:t>
              </a:r>
            </a:p>
          </p:txBody>
        </p:sp>
      </p:grpSp>
      <p:grpSp>
        <p:nvGrpSpPr>
          <p:cNvPr id="23" name="Groupe 22"/>
          <p:cNvGrpSpPr>
            <a:grpSpLocks noChangeAspect="1"/>
          </p:cNvGrpSpPr>
          <p:nvPr/>
        </p:nvGrpSpPr>
        <p:grpSpPr>
          <a:xfrm>
            <a:off x="862006" y="3429001"/>
            <a:ext cx="8589794" cy="2711266"/>
            <a:chOff x="949310" y="3645024"/>
            <a:chExt cx="6530607" cy="2061308"/>
          </a:xfrm>
        </p:grpSpPr>
        <p:sp>
          <p:nvSpPr>
            <p:cNvPr id="95" name="Flèche en arc 94"/>
            <p:cNvSpPr/>
            <p:nvPr/>
          </p:nvSpPr>
          <p:spPr>
            <a:xfrm rot="582335" flipV="1">
              <a:off x="2834949" y="3776234"/>
              <a:ext cx="1597009" cy="1768093"/>
            </a:xfrm>
            <a:prstGeom prst="circularArrow">
              <a:avLst>
                <a:gd name="adj1" fmla="val 11210"/>
                <a:gd name="adj2" fmla="val 1053845"/>
                <a:gd name="adj3" fmla="val 20231858"/>
                <a:gd name="adj4" fmla="val 16825256"/>
                <a:gd name="adj5" fmla="val 14638"/>
              </a:avLst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grpSp>
          <p:nvGrpSpPr>
            <p:cNvPr id="22" name="Groupe 21"/>
            <p:cNvGrpSpPr/>
            <p:nvPr/>
          </p:nvGrpSpPr>
          <p:grpSpPr>
            <a:xfrm>
              <a:off x="949310" y="4298138"/>
              <a:ext cx="6530607" cy="1408194"/>
              <a:chOff x="949310" y="4298138"/>
              <a:chExt cx="6530607" cy="1408194"/>
            </a:xfrm>
          </p:grpSpPr>
          <p:sp>
            <p:nvSpPr>
              <p:cNvPr id="93" name="ZoneTexte 92"/>
              <p:cNvSpPr txBox="1"/>
              <p:nvPr/>
            </p:nvSpPr>
            <p:spPr>
              <a:xfrm>
                <a:off x="949310" y="5472337"/>
                <a:ext cx="1390442" cy="2339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400" b="1" dirty="0">
                    <a:solidFill>
                      <a:schemeClr val="tx1">
                        <a:lumMod val="50000"/>
                      </a:schemeClr>
                    </a:solidFill>
                  </a:rPr>
                  <a:t>G</a:t>
                </a:r>
                <a:r>
                  <a:rPr lang="cs-CZ" sz="1400" b="1" dirty="0" err="1">
                    <a:solidFill>
                      <a:schemeClr val="tx1">
                        <a:lumMod val="50000"/>
                      </a:schemeClr>
                    </a:solidFill>
                  </a:rPr>
                  <a:t>enotypizace</a:t>
                </a:r>
                <a:endParaRPr lang="fr-FR" sz="14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8" name="ZoneTexte 47"/>
              <p:cNvSpPr txBox="1"/>
              <p:nvPr/>
            </p:nvSpPr>
            <p:spPr>
              <a:xfrm>
                <a:off x="2279430" y="5472337"/>
                <a:ext cx="1404000" cy="2339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cs-CZ" sz="1400" b="1" dirty="0">
                    <a:solidFill>
                      <a:schemeClr val="tx1">
                        <a:lumMod val="50000"/>
                      </a:schemeClr>
                    </a:solidFill>
                  </a:rPr>
                  <a:t>1. publikace</a:t>
                </a:r>
                <a:endParaRPr lang="fr-FR" sz="14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grpSp>
            <p:nvGrpSpPr>
              <p:cNvPr id="20" name="Groupe 19"/>
              <p:cNvGrpSpPr/>
              <p:nvPr/>
            </p:nvGrpSpPr>
            <p:grpSpPr>
              <a:xfrm>
                <a:off x="1224691" y="4298138"/>
                <a:ext cx="6255226" cy="1353410"/>
                <a:chOff x="1224691" y="4298138"/>
                <a:chExt cx="6255226" cy="1353410"/>
              </a:xfrm>
            </p:grpSpPr>
            <p:sp>
              <p:nvSpPr>
                <p:cNvPr id="76" name="ZoneTexte 75"/>
                <p:cNvSpPr txBox="1"/>
                <p:nvPr/>
              </p:nvSpPr>
              <p:spPr>
                <a:xfrm>
                  <a:off x="1224691" y="5043715"/>
                  <a:ext cx="4166872" cy="464821"/>
                </a:xfrm>
                <a:prstGeom prst="rightArrow">
                  <a:avLst/>
                </a:prstGeom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wrap="square" lIns="0" rIns="0" rtlCol="0">
                  <a:spAutoFit/>
                </a:bodyPr>
                <a:lstStyle/>
                <a:p>
                  <a:pPr algn="ctr"/>
                  <a:r>
                    <a:rPr lang="cs-CZ" sz="1400" dirty="0">
                      <a:solidFill>
                        <a:schemeClr val="tx1">
                          <a:lumMod val="50000"/>
                        </a:schemeClr>
                      </a:solidFill>
                    </a:rPr>
                    <a:t>GEPH</a:t>
                  </a:r>
                  <a:endParaRPr lang="fr-FR" sz="1400" dirty="0">
                    <a:solidFill>
                      <a:schemeClr val="tx1">
                        <a:lumMod val="50000"/>
                      </a:schemeClr>
                    </a:solidFill>
                  </a:endParaRPr>
                </a:p>
              </p:txBody>
            </p:sp>
            <p:pic>
              <p:nvPicPr>
                <p:cNvPr id="83" name="Image 82" descr="Labogena_A_Vasilescu_bovinev2.jpg"/>
                <p:cNvPicPr preferRelativeResize="0">
                  <a:picLocks/>
                </p:cNvPicPr>
                <p:nvPr/>
              </p:nvPicPr>
              <p:blipFill>
                <a:blip r:embed="rId12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5400000">
                  <a:off x="1396388" y="5120185"/>
                  <a:ext cx="180000" cy="4680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7" name="Picture 5"/>
                <p:cNvPicPr>
                  <a:picLocks noChangeAspect="1" noChangeArrowheads="1"/>
                </p:cNvPicPr>
                <p:nvPr/>
              </p:nvPicPr>
              <p:blipFill rotWithShape="1">
                <a:blip r:embed="rId9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l="50000" t="-7570" b="-2"/>
                <a:stretch/>
              </p:blipFill>
              <p:spPr bwMode="auto">
                <a:xfrm>
                  <a:off x="3923928" y="4298138"/>
                  <a:ext cx="538163" cy="4405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08" name="Picture 5"/>
                <p:cNvPicPr>
                  <a:picLocks noChangeAspect="1" noChangeArrowheads="1"/>
                </p:cNvPicPr>
                <p:nvPr/>
              </p:nvPicPr>
              <p:blipFill rotWithShape="1">
                <a:blip r:embed="rId9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l="1" t="1" r="50225" b="-13693"/>
                <a:stretch/>
              </p:blipFill>
              <p:spPr bwMode="auto">
                <a:xfrm>
                  <a:off x="5445068" y="5095216"/>
                  <a:ext cx="588808" cy="46565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49" name="Picture 1"/>
                <p:cNvPicPr>
                  <a:picLocks noChangeAspect="1" noChangeArrowheads="1"/>
                </p:cNvPicPr>
                <p:nvPr/>
              </p:nvPicPr>
              <p:blipFill>
                <a:blip r:embed="rId10" cstate="print">
                  <a:extLst>
                    <a:ext uri="{BEBA8EAE-BF5A-486C-A8C5-ECC9F3942E4B}">
                      <a14:imgProps xmlns:a14="http://schemas.microsoft.com/office/drawing/2010/main">
                        <a14:imgLayer r:embed="rId11">
                          <a14:imgEffect>
                            <a14:backgroundRemoval t="2996" b="100000" l="0" r="100000">
                              <a14:foregroundMark x1="14360" y1="16105" x2="14360" y2="16105"/>
                              <a14:foregroundMark x1="16710" y1="10487" x2="16710" y2="10487"/>
                              <a14:foregroundMark x1="79112" y1="16105" x2="79112" y2="16105"/>
                              <a14:foregroundMark x1="74151" y1="17228" x2="74151" y2="17228"/>
                              <a14:foregroundMark x1="75718" y1="17228" x2="75718" y2="17228"/>
                              <a14:foregroundMark x1="68930" y1="17603" x2="68930" y2="17603"/>
                              <a14:foregroundMark x1="71540" y1="17228" x2="71540" y2="17228"/>
                              <a14:foregroundMark x1="65796" y1="17228" x2="65796" y2="17228"/>
                              <a14:foregroundMark x1="10444" y1="16105" x2="10444" y2="16105"/>
                              <a14:foregroundMark x1="81462" y1="16105" x2="56919" y2="17978"/>
                              <a14:foregroundMark x1="80940" y1="15730" x2="69452" y2="16479"/>
                              <a14:foregroundMark x1="60836" y1="17228" x2="71802" y2="16479"/>
                              <a14:backgroundMark x1="39948" y1="88015" x2="39948" y2="88015"/>
                              <a14:backgroundMark x1="39948" y1="83895" x2="39948" y2="83895"/>
                              <a14:backgroundMark x1="39164" y1="91760" x2="39164" y2="91760"/>
                            </a14:backgroundRemoval>
                          </a14:imgEffect>
                        </a14:imgLayer>
                      </a14:imgProps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flipH="1">
                  <a:off x="2345324" y="4589206"/>
                  <a:ext cx="693261" cy="47921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grpSp>
              <p:nvGrpSpPr>
                <p:cNvPr id="6" name="Groupe 59"/>
                <p:cNvGrpSpPr/>
                <p:nvPr/>
              </p:nvGrpSpPr>
              <p:grpSpPr>
                <a:xfrm>
                  <a:off x="6059159" y="4545024"/>
                  <a:ext cx="1420758" cy="1106524"/>
                  <a:chOff x="8075383" y="1659662"/>
                  <a:chExt cx="1420758" cy="1106524"/>
                </a:xfrm>
              </p:grpSpPr>
              <p:sp>
                <p:nvSpPr>
                  <p:cNvPr id="61" name="ZoneTexte 60"/>
                  <p:cNvSpPr txBox="1"/>
                  <p:nvPr/>
                </p:nvSpPr>
                <p:spPr>
                  <a:xfrm>
                    <a:off x="8075383" y="2532191"/>
                    <a:ext cx="1404000" cy="23399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cs-CZ" sz="1400" b="1" dirty="0">
                        <a:solidFill>
                          <a:schemeClr val="tx1">
                            <a:lumMod val="50000"/>
                          </a:schemeClr>
                        </a:solidFill>
                      </a:rPr>
                      <a:t>Plemenitba</a:t>
                    </a:r>
                    <a:endParaRPr lang="fr-FR" sz="1400" b="1" dirty="0">
                      <a:solidFill>
                        <a:schemeClr val="tx1">
                          <a:lumMod val="50000"/>
                        </a:schemeClr>
                      </a:solidFill>
                    </a:endParaRPr>
                  </a:p>
                </p:txBody>
              </p:sp>
              <p:pic>
                <p:nvPicPr>
                  <p:cNvPr id="62" name="Picture 1"/>
                  <p:cNvPicPr>
                    <a:picLocks noChangeAspect="1" noChangeArrowheads="1"/>
                  </p:cNvPicPr>
                  <p:nvPr/>
                </p:nvPicPr>
                <p:blipFill>
                  <a:blip r:embed="rId10" cstate="print">
                    <a:extLst>
                      <a:ext uri="{BEBA8EAE-BF5A-486C-A8C5-ECC9F3942E4B}">
                        <a14:imgProps xmlns:a14="http://schemas.microsoft.com/office/drawing/2010/main">
                          <a14:imgLayer r:embed="rId11">
                            <a14:imgEffect>
                              <a14:backgroundRemoval t="2996" b="100000" l="0" r="100000">
                                <a14:foregroundMark x1="14360" y1="16105" x2="14360" y2="16105"/>
                                <a14:foregroundMark x1="16710" y1="10487" x2="16710" y2="10487"/>
                                <a14:foregroundMark x1="79112" y1="16105" x2="79112" y2="16105"/>
                                <a14:foregroundMark x1="74151" y1="17228" x2="74151" y2="17228"/>
                                <a14:foregroundMark x1="75718" y1="17228" x2="75718" y2="17228"/>
                                <a14:foregroundMark x1="68930" y1="17603" x2="68930" y2="17603"/>
                                <a14:foregroundMark x1="71540" y1="17228" x2="71540" y2="17228"/>
                                <a14:foregroundMark x1="65796" y1="17228" x2="65796" y2="17228"/>
                                <a14:foregroundMark x1="10444" y1="16105" x2="10444" y2="16105"/>
                                <a14:foregroundMark x1="81462" y1="16105" x2="56919" y2="17978"/>
                                <a14:foregroundMark x1="80940" y1="15730" x2="69452" y2="16479"/>
                                <a14:foregroundMark x1="60836" y1="17228" x2="71802" y2="16479"/>
                                <a14:backgroundMark x1="39948" y1="88015" x2="39948" y2="88015"/>
                                <a14:backgroundMark x1="39948" y1="83895" x2="39948" y2="83895"/>
                                <a14:backgroundMark x1="39164" y1="91760" x2="39164" y2="91760"/>
                              </a14:backgroundRemoval>
                            </a14:imgEffect>
                          </a14:imgLayer>
                        </a14:imgProps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 flipH="1">
                    <a:off x="8264730" y="1659662"/>
                    <a:ext cx="1231411" cy="85120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</p:grpSp>
        </p:grpSp>
        <p:cxnSp>
          <p:nvCxnSpPr>
            <p:cNvPr id="78" name="Connecteur droit 77"/>
            <p:cNvCxnSpPr/>
            <p:nvPr/>
          </p:nvCxnSpPr>
          <p:spPr>
            <a:xfrm>
              <a:off x="5919292" y="3645024"/>
              <a:ext cx="1892" cy="432048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/>
            <p:cNvCxnSpPr/>
            <p:nvPr/>
          </p:nvCxnSpPr>
          <p:spPr>
            <a:xfrm>
              <a:off x="2636516" y="3645024"/>
              <a:ext cx="1892" cy="432048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e 16"/>
          <p:cNvGrpSpPr/>
          <p:nvPr/>
        </p:nvGrpSpPr>
        <p:grpSpPr>
          <a:xfrm>
            <a:off x="630960" y="3525019"/>
            <a:ext cx="9761932" cy="336029"/>
            <a:chOff x="539552" y="3381003"/>
            <a:chExt cx="8329340" cy="336029"/>
          </a:xfrm>
        </p:grpSpPr>
        <p:cxnSp>
          <p:nvCxnSpPr>
            <p:cNvPr id="19" name="Connecteur droit avec flèche 18"/>
            <p:cNvCxnSpPr/>
            <p:nvPr/>
          </p:nvCxnSpPr>
          <p:spPr>
            <a:xfrm>
              <a:off x="539552" y="3566356"/>
              <a:ext cx="8329340" cy="0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sp>
          <p:nvSpPr>
            <p:cNvPr id="54" name="ZoneTexte 53"/>
            <p:cNvSpPr txBox="1"/>
            <p:nvPr/>
          </p:nvSpPr>
          <p:spPr>
            <a:xfrm>
              <a:off x="7596432" y="3409255"/>
              <a:ext cx="1008016" cy="307777"/>
            </a:xfrm>
            <a:prstGeom prst="rect">
              <a:avLst/>
            </a:prstGeom>
            <a:solidFill>
              <a:srgbClr val="F7F6EF"/>
            </a:solidFill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cs-CZ" sz="1400" b="1" dirty="0">
                  <a:solidFill>
                    <a:schemeClr val="tx1">
                      <a:lumMod val="50000"/>
                    </a:schemeClr>
                  </a:solidFill>
                </a:rPr>
                <a:t>Rok</a:t>
              </a:r>
              <a:r>
                <a:rPr lang="fr-FR" sz="1400" b="1" dirty="0">
                  <a:solidFill>
                    <a:schemeClr val="tx1">
                      <a:lumMod val="50000"/>
                    </a:schemeClr>
                  </a:solidFill>
                </a:rPr>
                <a:t> 8</a:t>
              </a:r>
            </a:p>
          </p:txBody>
        </p:sp>
        <p:sp>
          <p:nvSpPr>
            <p:cNvPr id="91" name="ZoneTexte 90"/>
            <p:cNvSpPr txBox="1"/>
            <p:nvPr/>
          </p:nvSpPr>
          <p:spPr>
            <a:xfrm>
              <a:off x="2154116" y="3381004"/>
              <a:ext cx="1008000" cy="307777"/>
            </a:xfrm>
            <a:prstGeom prst="rect">
              <a:avLst/>
            </a:prstGeom>
            <a:solidFill>
              <a:srgbClr val="F7F6EF"/>
            </a:solidFill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cs-CZ" sz="1400" b="1" dirty="0">
                  <a:solidFill>
                    <a:schemeClr val="tx1">
                      <a:lumMod val="50000"/>
                    </a:schemeClr>
                  </a:solidFill>
                </a:rPr>
                <a:t>Rok</a:t>
              </a:r>
              <a:r>
                <a:rPr lang="fr-FR" sz="1400" b="1" dirty="0">
                  <a:solidFill>
                    <a:schemeClr val="tx1">
                      <a:lumMod val="50000"/>
                    </a:schemeClr>
                  </a:solidFill>
                </a:rPr>
                <a:t> 2</a:t>
              </a:r>
            </a:p>
          </p:txBody>
        </p:sp>
        <p:sp>
          <p:nvSpPr>
            <p:cNvPr id="92" name="ZoneTexte 91"/>
            <p:cNvSpPr txBox="1"/>
            <p:nvPr/>
          </p:nvSpPr>
          <p:spPr>
            <a:xfrm>
              <a:off x="5436208" y="3381003"/>
              <a:ext cx="1008000" cy="307777"/>
            </a:xfrm>
            <a:prstGeom prst="rect">
              <a:avLst/>
            </a:prstGeom>
            <a:solidFill>
              <a:srgbClr val="F7F6EF"/>
            </a:solidFill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cs-CZ" sz="1400" b="1" dirty="0">
                  <a:solidFill>
                    <a:schemeClr val="tx1">
                      <a:lumMod val="50000"/>
                    </a:schemeClr>
                  </a:solidFill>
                </a:rPr>
                <a:t>Rok</a:t>
              </a:r>
              <a:r>
                <a:rPr lang="fr-FR" sz="1400" b="1" dirty="0">
                  <a:solidFill>
                    <a:schemeClr val="tx1">
                      <a:lumMod val="50000"/>
                    </a:schemeClr>
                  </a:solidFill>
                </a:rPr>
                <a:t> 5</a:t>
              </a:r>
            </a:p>
          </p:txBody>
        </p:sp>
      </p:grpSp>
      <p:pic>
        <p:nvPicPr>
          <p:cNvPr id="80" name="Picture 3" descr="vache, silhouette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3000" l="4667" r="94667">
                        <a14:foregroundMark x1="28667" y1="47000" x2="28667" y2="47000"/>
                        <a14:foregroundMark x1="36000" y1="57000" x2="36000" y2="57000"/>
                        <a14:foregroundMark x1="38000" y1="35000" x2="38000" y2="35000"/>
                        <a14:foregroundMark x1="38667" y1="26000" x2="38667" y2="26000"/>
                        <a14:foregroundMark x1="46667" y1="20000" x2="46667" y2="20000"/>
                        <a14:foregroundMark x1="55333" y1="23000" x2="55333" y2="23000"/>
                        <a14:foregroundMark x1="72667" y1="29000" x2="72667" y2="29000"/>
                        <a14:foregroundMark x1="68667" y1="41000" x2="68667" y2="41000"/>
                        <a14:foregroundMark x1="81333" y1="29000" x2="81333" y2="29000"/>
                        <a14:foregroundMark x1="85333" y1="46000" x2="85333" y2="46000"/>
                        <a14:foregroundMark x1="80000" y1="60000" x2="80000" y2="60000"/>
                        <a14:foregroundMark x1="81333" y1="66000" x2="81333" y2="66000"/>
                        <a14:foregroundMark x1="80667" y1="77000" x2="80667" y2="77000"/>
                        <a14:foregroundMark x1="88000" y1="76000" x2="88000" y2="76000"/>
                        <a14:foregroundMark x1="67333" y1="23000" x2="67333" y2="23000"/>
                        <a14:foregroundMark x1="49333" y1="18000" x2="49333" y2="18000"/>
                        <a14:foregroundMark x1="64000" y1="19000" x2="64000" y2="19000"/>
                        <a14:foregroundMark x1="22667" y1="64000" x2="22667" y2="64000"/>
                        <a14:foregroundMark x1="10667" y1="77000" x2="10667" y2="77000"/>
                        <a14:foregroundMark x1="39333" y1="81000" x2="39333" y2="81000"/>
                        <a14:foregroundMark x1="39333" y1="77000" x2="39333" y2="77000"/>
                        <a14:foregroundMark x1="40000" y1="74000" x2="40000" y2="74000"/>
                        <a14:foregroundMark x1="50000" y1="63000" x2="50000" y2="63000"/>
                        <a14:foregroundMark x1="52000" y1="72000" x2="52000" y2="72000"/>
                        <a14:foregroundMark x1="54667" y1="79000" x2="54667" y2="79000"/>
                        <a14:foregroundMark x1="54000" y1="83000" x2="54000" y2="83000"/>
                        <a14:foregroundMark x1="26000" y1="38000" x2="26000" y2="38000"/>
                        <a14:foregroundMark x1="70667" y1="60000" x2="70667" y2="60000"/>
                        <a14:foregroundMark x1="41333" y1="20000" x2="41333" y2="20000"/>
                        <a14:foregroundMark x1="27333" y1="35000" x2="27333" y2="35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3703092" y="1364068"/>
            <a:ext cx="1105200" cy="666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re 12">
            <a:extLst>
              <a:ext uri="{FF2B5EF4-FFF2-40B4-BE49-F238E27FC236}">
                <a16:creationId xmlns:a16="http://schemas.microsoft.com/office/drawing/2014/main" id="{76A4D75F-086E-4E59-9CE2-1A1D27D371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800" dirty="0">
                <a:latin typeface="Abadi" panose="020B0604020104020204" pitchFamily="34" charset="0"/>
              </a:rPr>
              <a:t>Využití a dopad genomiky</a:t>
            </a:r>
            <a:endParaRPr lang="fr-FR" dirty="0"/>
          </a:p>
        </p:txBody>
      </p:sp>
      <p:pic>
        <p:nvPicPr>
          <p:cNvPr id="81" name="Picture 16">
            <a:extLst>
              <a:ext uri="{FF2B5EF4-FFF2-40B4-BE49-F238E27FC236}">
                <a16:creationId xmlns:a16="http://schemas.microsoft.com/office/drawing/2014/main" id="{2B568450-DCCF-4D9B-BE07-035FEAD181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4082" b="95918" l="0" r="94828">
                        <a14:foregroundMark x1="41379" y1="32653" x2="41379" y2="32653"/>
                        <a14:foregroundMark x1="51724" y1="24490" x2="51724" y2="24490"/>
                        <a14:foregroundMark x1="82759" y1="53061" x2="82759" y2="53061"/>
                        <a14:foregroundMark x1="86207" y1="73469" x2="86207" y2="73469"/>
                        <a14:foregroundMark x1="82759" y1="85714" x2="82759" y2="85714"/>
                        <a14:foregroundMark x1="36207" y1="65306" x2="36207" y2="65306"/>
                        <a14:foregroundMark x1="36207" y1="73469" x2="36207" y2="73469"/>
                        <a14:foregroundMark x1="68966" y1="22449" x2="68966" y2="22449"/>
                        <a14:backgroundMark x1="89655" y1="73469" x2="89655" y2="73469"/>
                        <a14:backgroundMark x1="51724" y1="18367" x2="51724" y2="183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008" y="5445224"/>
            <a:ext cx="677804" cy="572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8924CA6-27CC-766E-E366-3B423941FE0F}"/>
              </a:ext>
            </a:extLst>
          </p:cNvPr>
          <p:cNvSpPr txBox="1"/>
          <p:nvPr/>
        </p:nvSpPr>
        <p:spPr>
          <a:xfrm>
            <a:off x="119336" y="3796786"/>
            <a:ext cx="38141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>
                <a:solidFill>
                  <a:schemeClr val="tx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R</a:t>
            </a:r>
            <a:r>
              <a:rPr lang="cs-CZ" sz="1400" baseline="30000" dirty="0">
                <a:solidFill>
                  <a:schemeClr val="tx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2</a:t>
            </a:r>
            <a:r>
              <a:rPr lang="cs-CZ" sz="1400" dirty="0">
                <a:solidFill>
                  <a:schemeClr val="tx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= koeficient determinace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5166435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Explosion 1 110"/>
          <p:cNvSpPr/>
          <p:nvPr/>
        </p:nvSpPr>
        <p:spPr>
          <a:xfrm rot="575475">
            <a:off x="9807497" y="4520323"/>
            <a:ext cx="2246530" cy="1632265"/>
          </a:xfrm>
          <a:prstGeom prst="irregularSeal1">
            <a:avLst/>
          </a:prstGeom>
          <a:solidFill>
            <a:srgbClr val="FFC00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0" tIns="0" rIns="0" bIns="0" anchor="t" anchorCtr="0">
            <a:noAutofit/>
          </a:bodyPr>
          <a:lstStyle/>
          <a:p>
            <a:pPr algn="ctr">
              <a:lnSpc>
                <a:spcPct val="200000"/>
              </a:lnSpc>
              <a:spcBef>
                <a:spcPts val="3000"/>
              </a:spcBef>
            </a:pPr>
            <a:r>
              <a:rPr lang="cs-CZ" sz="1600" b="1" dirty="0">
                <a:solidFill>
                  <a:schemeClr val="accent1"/>
                </a:solidFill>
              </a:rPr>
              <a:t>Zisk </a:t>
            </a:r>
            <a:r>
              <a:rPr lang="fr-FR" sz="1600" b="1" dirty="0">
                <a:solidFill>
                  <a:schemeClr val="accent1"/>
                </a:solidFill>
              </a:rPr>
              <a:t>3 </a:t>
            </a:r>
            <a:r>
              <a:rPr lang="cs-CZ" sz="1600" b="1" dirty="0">
                <a:solidFill>
                  <a:schemeClr val="accent1"/>
                </a:solidFill>
              </a:rPr>
              <a:t>let</a:t>
            </a:r>
            <a:r>
              <a:rPr lang="fr-FR" sz="1600" b="1" dirty="0">
                <a:solidFill>
                  <a:schemeClr val="accent1"/>
                </a:solidFill>
              </a:rPr>
              <a:t> </a:t>
            </a:r>
          </a:p>
        </p:txBody>
      </p:sp>
      <p:grpSp>
        <p:nvGrpSpPr>
          <p:cNvPr id="2" name="Groupe 1">
            <a:extLst>
              <a:ext uri="{FF2B5EF4-FFF2-40B4-BE49-F238E27FC236}">
                <a16:creationId xmlns:a16="http://schemas.microsoft.com/office/drawing/2014/main" id="{1F859962-C8E2-425B-80E3-0CF37EFE6063}"/>
              </a:ext>
            </a:extLst>
          </p:cNvPr>
          <p:cNvGrpSpPr>
            <a:grpSpLocks noChangeAspect="1"/>
          </p:cNvGrpSpPr>
          <p:nvPr/>
        </p:nvGrpSpPr>
        <p:grpSpPr>
          <a:xfrm>
            <a:off x="543470" y="296103"/>
            <a:ext cx="11339233" cy="2787462"/>
            <a:chOff x="597171" y="975686"/>
            <a:chExt cx="8301025" cy="2040596"/>
          </a:xfrm>
        </p:grpSpPr>
        <p:sp>
          <p:nvSpPr>
            <p:cNvPr id="16" name="Flèche en arc 15"/>
            <p:cNvSpPr/>
            <p:nvPr/>
          </p:nvSpPr>
          <p:spPr>
            <a:xfrm flipV="1">
              <a:off x="5004048" y="975686"/>
              <a:ext cx="1597009" cy="1661226"/>
            </a:xfrm>
            <a:prstGeom prst="circularArrow">
              <a:avLst>
                <a:gd name="adj1" fmla="val 11210"/>
                <a:gd name="adj2" fmla="val 1053845"/>
                <a:gd name="adj3" fmla="val 20231858"/>
                <a:gd name="adj4" fmla="val 16825256"/>
                <a:gd name="adj5" fmla="val 14638"/>
              </a:avLst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grpSp>
          <p:nvGrpSpPr>
            <p:cNvPr id="21" name="Groupe 20"/>
            <p:cNvGrpSpPr/>
            <p:nvPr/>
          </p:nvGrpSpPr>
          <p:grpSpPr>
            <a:xfrm>
              <a:off x="597171" y="1396529"/>
              <a:ext cx="8301025" cy="1619753"/>
              <a:chOff x="597171" y="1113590"/>
              <a:chExt cx="8301025" cy="1619753"/>
            </a:xfrm>
          </p:grpSpPr>
          <p:sp>
            <p:nvSpPr>
              <p:cNvPr id="66" name="ZoneTexte 65"/>
              <p:cNvSpPr txBox="1"/>
              <p:nvPr/>
            </p:nvSpPr>
            <p:spPr>
              <a:xfrm>
                <a:off x="1775014" y="2322522"/>
                <a:ext cx="1404000" cy="2253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cs-CZ" sz="1400" b="1" dirty="0">
                    <a:solidFill>
                      <a:schemeClr val="tx1">
                        <a:lumMod val="50000"/>
                      </a:schemeClr>
                    </a:solidFill>
                  </a:rPr>
                  <a:t>Inseminace</a:t>
                </a:r>
                <a:endParaRPr lang="fr-FR" sz="14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57" name="ZoneTexte 56"/>
              <p:cNvSpPr txBox="1"/>
              <p:nvPr/>
            </p:nvSpPr>
            <p:spPr>
              <a:xfrm>
                <a:off x="3107318" y="2312910"/>
                <a:ext cx="1404000" cy="2253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cs-CZ" sz="1400" b="1" dirty="0">
                    <a:solidFill>
                      <a:schemeClr val="tx1">
                        <a:lumMod val="50000"/>
                      </a:schemeClr>
                    </a:solidFill>
                  </a:rPr>
                  <a:t>Dcery</a:t>
                </a:r>
                <a:endParaRPr lang="fr-FR" sz="14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grpSp>
            <p:nvGrpSpPr>
              <p:cNvPr id="18" name="Groupe 17"/>
              <p:cNvGrpSpPr/>
              <p:nvPr/>
            </p:nvGrpSpPr>
            <p:grpSpPr>
              <a:xfrm>
                <a:off x="597171" y="1113590"/>
                <a:ext cx="8301025" cy="1619753"/>
                <a:chOff x="597171" y="1113590"/>
                <a:chExt cx="8301025" cy="1619753"/>
              </a:xfrm>
            </p:grpSpPr>
            <p:grpSp>
              <p:nvGrpSpPr>
                <p:cNvPr id="3" name="Groupe 4"/>
                <p:cNvGrpSpPr/>
                <p:nvPr/>
              </p:nvGrpSpPr>
              <p:grpSpPr>
                <a:xfrm>
                  <a:off x="4961551" y="1468828"/>
                  <a:ext cx="1038348" cy="512607"/>
                  <a:chOff x="-1934886" y="3580308"/>
                  <a:chExt cx="1038348" cy="512607"/>
                </a:xfrm>
              </p:grpSpPr>
              <p:pic>
                <p:nvPicPr>
                  <p:cNvPr id="29" name="Picture 3" descr="vache, silhouette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>
                    <a:extLst>
                      <a:ext uri="{BEBA8EAE-BF5A-486C-A8C5-ECC9F3942E4B}">
                        <a14:imgProps xmlns:a14="http://schemas.microsoft.com/office/drawing/2010/main">
                          <a14:imgLayer r:embed="rId4">
                            <a14:imgEffect>
                              <a14:backgroundRemoval t="10000" b="93000" l="4667" r="94667">
                                <a14:foregroundMark x1="28667" y1="47000" x2="28667" y2="47000"/>
                                <a14:foregroundMark x1="36000" y1="57000" x2="36000" y2="57000"/>
                                <a14:foregroundMark x1="38000" y1="35000" x2="38000" y2="35000"/>
                                <a14:foregroundMark x1="38667" y1="26000" x2="38667" y2="26000"/>
                                <a14:foregroundMark x1="46667" y1="20000" x2="46667" y2="20000"/>
                                <a14:foregroundMark x1="55333" y1="23000" x2="55333" y2="23000"/>
                                <a14:foregroundMark x1="72667" y1="29000" x2="72667" y2="29000"/>
                                <a14:foregroundMark x1="68667" y1="41000" x2="68667" y2="41000"/>
                                <a14:foregroundMark x1="81333" y1="29000" x2="81333" y2="29000"/>
                                <a14:foregroundMark x1="85333" y1="46000" x2="85333" y2="46000"/>
                                <a14:foregroundMark x1="80000" y1="60000" x2="80000" y2="60000"/>
                                <a14:foregroundMark x1="81333" y1="66000" x2="81333" y2="66000"/>
                                <a14:foregroundMark x1="80667" y1="77000" x2="80667" y2="77000"/>
                                <a14:foregroundMark x1="88000" y1="76000" x2="88000" y2="76000"/>
                                <a14:foregroundMark x1="67333" y1="23000" x2="67333" y2="23000"/>
                                <a14:foregroundMark x1="49333" y1="18000" x2="49333" y2="18000"/>
                                <a14:foregroundMark x1="64000" y1="19000" x2="64000" y2="19000"/>
                                <a14:foregroundMark x1="22667" y1="64000" x2="22667" y2="64000"/>
                                <a14:foregroundMark x1="10667" y1="77000" x2="10667" y2="77000"/>
                                <a14:foregroundMark x1="39333" y1="81000" x2="39333" y2="81000"/>
                                <a14:foregroundMark x1="39333" y1="77000" x2="39333" y2="77000"/>
                                <a14:foregroundMark x1="40000" y1="74000" x2="40000" y2="74000"/>
                                <a14:foregroundMark x1="50000" y1="63000" x2="50000" y2="63000"/>
                                <a14:foregroundMark x1="52000" y1="72000" x2="52000" y2="72000"/>
                                <a14:foregroundMark x1="54667" y1="79000" x2="54667" y2="79000"/>
                                <a14:foregroundMark x1="54000" y1="83000" x2="54000" y2="83000"/>
                                <a14:foregroundMark x1="26000" y1="38000" x2="26000" y2="38000"/>
                                <a14:foregroundMark x1="70667" y1="60000" x2="70667" y2="60000"/>
                                <a14:foregroundMark x1="41333" y1="20000" x2="41333" y2="20000"/>
                                <a14:foregroundMark x1="27333" y1="35000" x2="27333" y2="35000"/>
                              </a14:backgroundRemoval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-1934886" y="3580308"/>
                    <a:ext cx="860025" cy="512607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pic>
                <p:nvPicPr>
                  <p:cNvPr id="30" name="Picture 5" descr="https://encrypted-tbn3.gstatic.com/images?q=tbn:ANd9GcRrMBY1sVON66KGkWhF1TQ9uHFgCetNBdGSycy4SyQAj5kraQ-L"/>
                  <p:cNvPicPr>
                    <a:picLocks noChangeAspect="1" noChangeArrowheads="1"/>
                  </p:cNvPicPr>
                  <p:nvPr/>
                </p:nvPicPr>
                <p:blipFill>
                  <a:blip r:embed="rId5" cstate="screen">
                    <a:extLst>
                      <a:ext uri="{BEBA8EAE-BF5A-486C-A8C5-ECC9F3942E4B}">
                        <a14:imgProps xmlns:a14="http://schemas.microsoft.com/office/drawing/2010/main">
                          <a14:imgLayer r:embed="rId6">
                            <a14:imgEffect>
                              <a14:backgroundRemoval t="1613" b="95161" l="3030" r="96970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-1124651" y="3808121"/>
                    <a:ext cx="228113" cy="215369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</p:grpSp>
            <p:pic>
              <p:nvPicPr>
                <p:cNvPr id="35" name="Picture 16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BEBA8EAE-BF5A-486C-A8C5-ECC9F3942E4B}">
                      <a14:imgProps xmlns:a14="http://schemas.microsoft.com/office/drawing/2010/main">
                        <a14:imgLayer r:embed="rId8">
                          <a14:imgEffect>
                            <a14:backgroundRemoval t="4082" b="95918" l="0" r="94828">
                              <a14:foregroundMark x1="41379" y1="32653" x2="41379" y2="32653"/>
                              <a14:foregroundMark x1="51724" y1="24490" x2="51724" y2="24490"/>
                              <a14:foregroundMark x1="82759" y1="53061" x2="82759" y2="53061"/>
                              <a14:foregroundMark x1="86207" y1="73469" x2="86207" y2="73469"/>
                              <a14:foregroundMark x1="82759" y1="85714" x2="82759" y2="85714"/>
                              <a14:foregroundMark x1="36207" y1="65306" x2="36207" y2="65306"/>
                              <a14:foregroundMark x1="36207" y1="73469" x2="36207" y2="73469"/>
                              <a14:foregroundMark x1="68966" y1="22449" x2="68966" y2="22449"/>
                              <a14:backgroundMark x1="89655" y1="73469" x2="89655" y2="73469"/>
                              <a14:backgroundMark x1="51724" y1="18367" x2="51724" y2="18367"/>
                            </a14:backgroundRemoval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97171" y="1888418"/>
                  <a:ext cx="496195" cy="41944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12" name="ZoneTexte 11"/>
                <p:cNvSpPr txBox="1"/>
                <p:nvPr/>
              </p:nvSpPr>
              <p:spPr>
                <a:xfrm>
                  <a:off x="1109350" y="1976926"/>
                  <a:ext cx="1367671" cy="307777"/>
                </a:xfrm>
                <a:prstGeom prst="rect">
                  <a:avLst/>
                </a:prstGeom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endParaRPr lang="fr-FR" sz="1400" dirty="0">
                    <a:solidFill>
                      <a:schemeClr val="tx1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53" name="ZoneTexte 52"/>
                <p:cNvSpPr txBox="1"/>
                <p:nvPr/>
              </p:nvSpPr>
              <p:spPr>
                <a:xfrm>
                  <a:off x="2485195" y="1976929"/>
                  <a:ext cx="2985635" cy="225312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FR" sz="1400" dirty="0">
                      <a:solidFill>
                        <a:schemeClr val="tx1">
                          <a:lumMod val="50000"/>
                        </a:schemeClr>
                      </a:solidFill>
                    </a:rPr>
                    <a:t>Test</a:t>
                  </a:r>
                  <a:r>
                    <a:rPr lang="cs-CZ" sz="1400" dirty="0">
                      <a:solidFill>
                        <a:schemeClr val="tx1">
                          <a:lumMod val="50000"/>
                        </a:schemeClr>
                      </a:solidFill>
                    </a:rPr>
                    <a:t>ování na potomstvu</a:t>
                  </a:r>
                  <a:endParaRPr lang="fr-FR" sz="1400" dirty="0">
                    <a:solidFill>
                      <a:schemeClr val="tx1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89" name="ZoneTexte 88"/>
                <p:cNvSpPr txBox="1"/>
                <p:nvPr/>
              </p:nvSpPr>
              <p:spPr>
                <a:xfrm>
                  <a:off x="5470830" y="1823575"/>
                  <a:ext cx="1633111" cy="447573"/>
                </a:xfrm>
                <a:prstGeom prst="rightArrow">
                  <a:avLst/>
                </a:prstGeom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wrap="square" lIns="0" rIns="0" rtlCol="0">
                  <a:spAutoFit/>
                </a:bodyPr>
                <a:lstStyle/>
                <a:p>
                  <a:pPr algn="ctr"/>
                  <a:r>
                    <a:rPr lang="cs-CZ" sz="1400" dirty="0">
                      <a:solidFill>
                        <a:schemeClr val="tx1">
                          <a:lumMod val="50000"/>
                        </a:schemeClr>
                      </a:solidFill>
                    </a:rPr>
                    <a:t>PH</a:t>
                  </a:r>
                  <a:endParaRPr lang="fr-FR" sz="1400" dirty="0">
                    <a:solidFill>
                      <a:schemeClr val="tx1">
                        <a:lumMod val="50000"/>
                      </a:schemeClr>
                    </a:solidFill>
                  </a:endParaRPr>
                </a:p>
              </p:txBody>
            </p:sp>
            <p:pic>
              <p:nvPicPr>
                <p:cNvPr id="53253" name="Picture 5"/>
                <p:cNvPicPr>
                  <a:picLocks noChangeAspect="1" noChangeArrowheads="1"/>
                </p:cNvPicPr>
                <p:nvPr/>
              </p:nvPicPr>
              <p:blipFill rotWithShape="1">
                <a:blip r:embed="rId9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l="50000" t="-7570" b="-2"/>
                <a:stretch/>
              </p:blipFill>
              <p:spPr bwMode="auto">
                <a:xfrm>
                  <a:off x="6109809" y="1113590"/>
                  <a:ext cx="469991" cy="38477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05" name="Picture 5"/>
                <p:cNvPicPr>
                  <a:picLocks noChangeAspect="1" noChangeArrowheads="1"/>
                </p:cNvPicPr>
                <p:nvPr/>
              </p:nvPicPr>
              <p:blipFill rotWithShape="1">
                <a:blip r:embed="rId9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l="1" t="1" r="50225" b="-13693"/>
                <a:stretch/>
              </p:blipFill>
              <p:spPr bwMode="auto">
                <a:xfrm>
                  <a:off x="7089696" y="1970339"/>
                  <a:ext cx="506724" cy="40074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42" name="Picture 16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BEBA8EAE-BF5A-486C-A8C5-ECC9F3942E4B}">
                      <a14:imgProps xmlns:a14="http://schemas.microsoft.com/office/drawing/2010/main">
                        <a14:imgLayer r:embed="rId8">
                          <a14:imgEffect>
                            <a14:backgroundRemoval t="4082" b="95918" l="0" r="94828">
                              <a14:foregroundMark x1="41379" y1="32653" x2="41379" y2="32653"/>
                              <a14:foregroundMark x1="51724" y1="24490" x2="51724" y2="24490"/>
                              <a14:foregroundMark x1="82759" y1="53061" x2="82759" y2="53061"/>
                              <a14:foregroundMark x1="86207" y1="73469" x2="86207" y2="73469"/>
                              <a14:foregroundMark x1="82759" y1="85714" x2="82759" y2="85714"/>
                              <a14:foregroundMark x1="36207" y1="65306" x2="36207" y2="65306"/>
                              <a14:foregroundMark x1="36207" y1="73469" x2="36207" y2="73469"/>
                              <a14:foregroundMark x1="68966" y1="22449" x2="68966" y2="22449"/>
                              <a14:backgroundMark x1="89655" y1="73469" x2="89655" y2="73469"/>
                              <a14:backgroundMark x1="51724" y1="18367" x2="51724" y2="18367"/>
                            </a14:backgroundRemoval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08529" y="1432476"/>
                  <a:ext cx="675778" cy="57125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grpSp>
              <p:nvGrpSpPr>
                <p:cNvPr id="4" name="Groupe 5"/>
                <p:cNvGrpSpPr/>
                <p:nvPr/>
              </p:nvGrpSpPr>
              <p:grpSpPr>
                <a:xfrm>
                  <a:off x="7618589" y="1668681"/>
                  <a:ext cx="1279607" cy="1064662"/>
                  <a:chOff x="7558842" y="1951671"/>
                  <a:chExt cx="1279607" cy="1064662"/>
                </a:xfrm>
              </p:grpSpPr>
              <p:sp>
                <p:nvSpPr>
                  <p:cNvPr id="56" name="ZoneTexte 55"/>
                  <p:cNvSpPr txBox="1"/>
                  <p:nvPr/>
                </p:nvSpPr>
                <p:spPr>
                  <a:xfrm>
                    <a:off x="7558842" y="2791021"/>
                    <a:ext cx="1062781" cy="22531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cs-CZ" sz="1400" b="1" dirty="0">
                        <a:solidFill>
                          <a:schemeClr val="tx1">
                            <a:lumMod val="50000"/>
                          </a:schemeClr>
                        </a:solidFill>
                      </a:rPr>
                      <a:t>Plemenitba</a:t>
                    </a:r>
                    <a:endParaRPr lang="fr-FR" sz="1400" b="1" dirty="0">
                      <a:solidFill>
                        <a:schemeClr val="tx1">
                          <a:lumMod val="50000"/>
                        </a:schemeClr>
                      </a:solidFill>
                    </a:endParaRPr>
                  </a:p>
                </p:txBody>
              </p:sp>
              <p:pic>
                <p:nvPicPr>
                  <p:cNvPr id="45" name="Picture 1"/>
                  <p:cNvPicPr>
                    <a:picLocks noChangeAspect="1" noChangeArrowheads="1"/>
                  </p:cNvPicPr>
                  <p:nvPr/>
                </p:nvPicPr>
                <p:blipFill>
                  <a:blip r:embed="rId10" cstate="print">
                    <a:extLst>
                      <a:ext uri="{BEBA8EAE-BF5A-486C-A8C5-ECC9F3942E4B}">
                        <a14:imgProps xmlns:a14="http://schemas.microsoft.com/office/drawing/2010/main">
                          <a14:imgLayer r:embed="rId11">
                            <a14:imgEffect>
                              <a14:backgroundRemoval t="2996" b="100000" l="0" r="100000">
                                <a14:foregroundMark x1="14360" y1="16105" x2="14360" y2="16105"/>
                                <a14:foregroundMark x1="16710" y1="10487" x2="16710" y2="10487"/>
                                <a14:foregroundMark x1="79112" y1="16105" x2="79112" y2="16105"/>
                                <a14:foregroundMark x1="74151" y1="17228" x2="74151" y2="17228"/>
                                <a14:foregroundMark x1="75718" y1="17228" x2="75718" y2="17228"/>
                                <a14:foregroundMark x1="68930" y1="17603" x2="68930" y2="17603"/>
                                <a14:foregroundMark x1="71540" y1="17228" x2="71540" y2="17228"/>
                                <a14:foregroundMark x1="65796" y1="17228" x2="65796" y2="17228"/>
                                <a14:foregroundMark x1="10444" y1="16105" x2="10444" y2="16105"/>
                                <a14:foregroundMark x1="81462" y1="16105" x2="56919" y2="17978"/>
                                <a14:foregroundMark x1="80940" y1="15730" x2="69452" y2="16479"/>
                                <a14:foregroundMark x1="60836" y1="17228" x2="71802" y2="16479"/>
                                <a14:backgroundMark x1="39948" y1="88015" x2="39948" y2="88015"/>
                                <a14:backgroundMark x1="39948" y1="83895" x2="39948" y2="83895"/>
                                <a14:backgroundMark x1="39164" y1="91760" x2="39164" y2="91760"/>
                              </a14:backgroundRemoval>
                            </a14:imgEffect>
                          </a14:imgLayer>
                        </a14:imgProps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 flipH="1">
                    <a:off x="7654268" y="1951671"/>
                    <a:ext cx="1184181" cy="81855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</p:grpSp>
        </p:grpSp>
      </p:grpSp>
      <p:grpSp>
        <p:nvGrpSpPr>
          <p:cNvPr id="15" name="Groupe 14"/>
          <p:cNvGrpSpPr/>
          <p:nvPr/>
        </p:nvGrpSpPr>
        <p:grpSpPr>
          <a:xfrm>
            <a:off x="119336" y="2883470"/>
            <a:ext cx="9761932" cy="550622"/>
            <a:chOff x="323528" y="2739455"/>
            <a:chExt cx="7978648" cy="550622"/>
          </a:xfrm>
        </p:grpSpPr>
        <p:grpSp>
          <p:nvGrpSpPr>
            <p:cNvPr id="7" name="Groupe 62"/>
            <p:cNvGrpSpPr/>
            <p:nvPr/>
          </p:nvGrpSpPr>
          <p:grpSpPr>
            <a:xfrm>
              <a:off x="323528" y="2739455"/>
              <a:ext cx="5696000" cy="550622"/>
              <a:chOff x="251520" y="2852936"/>
              <a:chExt cx="5696000" cy="550622"/>
            </a:xfrm>
          </p:grpSpPr>
          <p:grpSp>
            <p:nvGrpSpPr>
              <p:cNvPr id="8" name="Groupe 64"/>
              <p:cNvGrpSpPr/>
              <p:nvPr/>
            </p:nvGrpSpPr>
            <p:grpSpPr>
              <a:xfrm>
                <a:off x="251520" y="2852940"/>
                <a:ext cx="5696000" cy="550618"/>
                <a:chOff x="-252536" y="4702717"/>
                <a:chExt cx="5696000" cy="752654"/>
              </a:xfrm>
            </p:grpSpPr>
            <p:sp>
              <p:nvSpPr>
                <p:cNvPr id="70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-252536" y="4702717"/>
                  <a:ext cx="690513" cy="42070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cs-CZ" sz="1400" b="1" dirty="0">
                      <a:solidFill>
                        <a:schemeClr val="tx1">
                          <a:lumMod val="50000"/>
                        </a:schemeClr>
                      </a:solidFill>
                      <a:latin typeface="Calibri" pitchFamily="34" charset="0"/>
                      <a:cs typeface="Calibri" pitchFamily="34" charset="0"/>
                    </a:rPr>
                    <a:t>R</a:t>
                  </a:r>
                  <a:r>
                    <a:rPr lang="cs-CZ" sz="1400" b="1" baseline="30000" dirty="0">
                      <a:solidFill>
                        <a:schemeClr val="tx1">
                          <a:lumMod val="50000"/>
                        </a:schemeClr>
                      </a:solidFill>
                      <a:latin typeface="Calibri" pitchFamily="34" charset="0"/>
                      <a:cs typeface="Calibri" pitchFamily="34" charset="0"/>
                    </a:rPr>
                    <a:t>2</a:t>
                  </a:r>
                  <a:r>
                    <a:rPr lang="en-GB" sz="1400" b="1" dirty="0">
                      <a:solidFill>
                        <a:schemeClr val="tx1">
                          <a:lumMod val="50000"/>
                        </a:schemeClr>
                      </a:solidFill>
                      <a:latin typeface="Calibri" pitchFamily="34" charset="0"/>
                      <a:cs typeface="Calibri" pitchFamily="34" charset="0"/>
                    </a:rPr>
                    <a:t> </a:t>
                  </a:r>
                  <a:r>
                    <a:rPr lang="cs-CZ" sz="1400" b="1" dirty="0">
                      <a:solidFill>
                        <a:schemeClr val="tx1">
                          <a:lumMod val="50000"/>
                        </a:schemeClr>
                      </a:solidFill>
                      <a:latin typeface="Calibri" pitchFamily="34" charset="0"/>
                      <a:cs typeface="Calibri" pitchFamily="34" charset="0"/>
                    </a:rPr>
                    <a:t>mléko</a:t>
                  </a:r>
                  <a:endParaRPr lang="en-GB" sz="1400" b="1" dirty="0">
                    <a:solidFill>
                      <a:schemeClr val="tx1">
                        <a:lumMod val="50000"/>
                      </a:schemeClr>
                    </a:solidFill>
                    <a:latin typeface="Calibri" pitchFamily="34" charset="0"/>
                    <a:cs typeface="Calibri" pitchFamily="34" charset="0"/>
                  </a:endParaRPr>
                </a:p>
              </p:txBody>
            </p:sp>
            <p:sp>
              <p:nvSpPr>
                <p:cNvPr id="71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-252536" y="5034597"/>
                  <a:ext cx="854179" cy="42070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cs-CZ" sz="1400" b="1" dirty="0">
                      <a:solidFill>
                        <a:schemeClr val="tx1">
                          <a:lumMod val="50000"/>
                        </a:schemeClr>
                      </a:solidFill>
                      <a:latin typeface="Calibri" pitchFamily="34" charset="0"/>
                      <a:cs typeface="Calibri" pitchFamily="34" charset="0"/>
                    </a:rPr>
                    <a:t>R</a:t>
                  </a:r>
                  <a:r>
                    <a:rPr lang="cs-CZ" sz="1400" b="1" baseline="30000" dirty="0">
                      <a:solidFill>
                        <a:schemeClr val="tx1">
                          <a:lumMod val="50000"/>
                        </a:schemeClr>
                      </a:solidFill>
                      <a:latin typeface="Calibri" pitchFamily="34" charset="0"/>
                      <a:cs typeface="Calibri" pitchFamily="34" charset="0"/>
                    </a:rPr>
                    <a:t>2</a:t>
                  </a:r>
                  <a:r>
                    <a:rPr lang="en-GB" sz="1400" b="1" dirty="0">
                      <a:solidFill>
                        <a:schemeClr val="tx1">
                          <a:lumMod val="50000"/>
                        </a:schemeClr>
                      </a:solidFill>
                      <a:latin typeface="Calibri" pitchFamily="34" charset="0"/>
                      <a:cs typeface="Calibri" pitchFamily="34" charset="0"/>
                    </a:rPr>
                    <a:t> </a:t>
                  </a:r>
                  <a:r>
                    <a:rPr lang="cs-CZ" sz="1400" b="1" dirty="0">
                      <a:solidFill>
                        <a:schemeClr val="tx1">
                          <a:lumMod val="50000"/>
                        </a:schemeClr>
                      </a:solidFill>
                      <a:latin typeface="Calibri" pitchFamily="34" charset="0"/>
                      <a:cs typeface="Calibri" pitchFamily="34" charset="0"/>
                    </a:rPr>
                    <a:t>plodnost</a:t>
                  </a:r>
                  <a:endParaRPr lang="en-GB" sz="1400" b="1" dirty="0">
                    <a:solidFill>
                      <a:schemeClr val="tx1">
                        <a:lumMod val="50000"/>
                      </a:schemeClr>
                    </a:solidFill>
                    <a:latin typeface="Calibri" pitchFamily="34" charset="0"/>
                    <a:cs typeface="Calibri" pitchFamily="34" charset="0"/>
                  </a:endParaRPr>
                </a:p>
              </p:txBody>
            </p:sp>
            <p:sp>
              <p:nvSpPr>
                <p:cNvPr id="72" name="Text Box 23"/>
                <p:cNvSpPr txBox="1">
                  <a:spLocks noChangeArrowheads="1"/>
                </p:cNvSpPr>
                <p:nvPr/>
              </p:nvSpPr>
              <p:spPr bwMode="auto">
                <a:xfrm>
                  <a:off x="5076056" y="4702717"/>
                  <a:ext cx="367408" cy="42070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GB" sz="1400" b="1" dirty="0">
                      <a:solidFill>
                        <a:schemeClr val="tx1">
                          <a:lumMod val="50000"/>
                        </a:schemeClr>
                      </a:solidFill>
                      <a:latin typeface="Calibri" pitchFamily="34" charset="0"/>
                      <a:cs typeface="Calibri" pitchFamily="34" charset="0"/>
                    </a:rPr>
                    <a:t>75</a:t>
                  </a:r>
                </a:p>
              </p:txBody>
            </p:sp>
            <p:sp>
              <p:nvSpPr>
                <p:cNvPr id="73" name="Text Box 24"/>
                <p:cNvSpPr txBox="1">
                  <a:spLocks noChangeArrowheads="1"/>
                </p:cNvSpPr>
                <p:nvPr/>
              </p:nvSpPr>
              <p:spPr bwMode="auto">
                <a:xfrm>
                  <a:off x="5076056" y="5034597"/>
                  <a:ext cx="367408" cy="42070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GB" sz="1400" b="1" dirty="0">
                      <a:solidFill>
                        <a:schemeClr val="tx1">
                          <a:lumMod val="50000"/>
                        </a:schemeClr>
                      </a:solidFill>
                      <a:latin typeface="Calibri" pitchFamily="34" charset="0"/>
                      <a:cs typeface="Calibri" pitchFamily="34" charset="0"/>
                    </a:rPr>
                    <a:t>45</a:t>
                  </a:r>
                </a:p>
              </p:txBody>
            </p:sp>
            <p:sp>
              <p:nvSpPr>
                <p:cNvPr id="74" name="Text Box 17"/>
                <p:cNvSpPr txBox="1">
                  <a:spLocks noChangeArrowheads="1"/>
                </p:cNvSpPr>
                <p:nvPr/>
              </p:nvSpPr>
              <p:spPr bwMode="auto">
                <a:xfrm>
                  <a:off x="1907704" y="4702781"/>
                  <a:ext cx="367408" cy="42070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GB" sz="1400" b="1" dirty="0">
                      <a:solidFill>
                        <a:schemeClr val="tx1">
                          <a:lumMod val="50000"/>
                        </a:schemeClr>
                      </a:solidFill>
                      <a:latin typeface="Calibri" pitchFamily="34" charset="0"/>
                      <a:cs typeface="Calibri" pitchFamily="34" charset="0"/>
                    </a:rPr>
                    <a:t>30</a:t>
                  </a:r>
                </a:p>
              </p:txBody>
            </p:sp>
            <p:sp>
              <p:nvSpPr>
                <p:cNvPr id="75" name="Text Box 18"/>
                <p:cNvSpPr txBox="1">
                  <a:spLocks noChangeArrowheads="1"/>
                </p:cNvSpPr>
                <p:nvPr/>
              </p:nvSpPr>
              <p:spPr bwMode="auto">
                <a:xfrm>
                  <a:off x="1907704" y="5034662"/>
                  <a:ext cx="367408" cy="42070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GB" sz="1400" b="1" dirty="0">
                      <a:solidFill>
                        <a:schemeClr val="tx1">
                          <a:lumMod val="50000"/>
                        </a:schemeClr>
                      </a:solidFill>
                      <a:latin typeface="Calibri" pitchFamily="34" charset="0"/>
                      <a:cs typeface="Calibri" pitchFamily="34" charset="0"/>
                    </a:rPr>
                    <a:t>20</a:t>
                  </a:r>
                </a:p>
              </p:txBody>
            </p:sp>
          </p:grpSp>
          <p:sp>
            <p:nvSpPr>
              <p:cNvPr id="68" name="Text Box 17"/>
              <p:cNvSpPr txBox="1">
                <a:spLocks noChangeArrowheads="1"/>
              </p:cNvSpPr>
              <p:nvPr/>
            </p:nvSpPr>
            <p:spPr bwMode="auto">
              <a:xfrm>
                <a:off x="1115616" y="2852936"/>
                <a:ext cx="367408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 sz="1400" b="1" dirty="0">
                    <a:solidFill>
                      <a:schemeClr val="tx1">
                        <a:lumMod val="50000"/>
                      </a:schemeClr>
                    </a:solidFill>
                    <a:latin typeface="Calibri" pitchFamily="34" charset="0"/>
                    <a:cs typeface="Calibri" pitchFamily="34" charset="0"/>
                  </a:rPr>
                  <a:t>30</a:t>
                </a:r>
              </a:p>
            </p:txBody>
          </p:sp>
          <p:sp>
            <p:nvSpPr>
              <p:cNvPr id="69" name="Text Box 18"/>
              <p:cNvSpPr txBox="1">
                <a:spLocks noChangeArrowheads="1"/>
              </p:cNvSpPr>
              <p:nvPr/>
            </p:nvSpPr>
            <p:spPr bwMode="auto">
              <a:xfrm>
                <a:off x="1115616" y="3095729"/>
                <a:ext cx="367408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 sz="1400" b="1" dirty="0">
                    <a:solidFill>
                      <a:schemeClr val="tx1">
                        <a:lumMod val="50000"/>
                      </a:schemeClr>
                    </a:solidFill>
                    <a:latin typeface="Calibri" pitchFamily="34" charset="0"/>
                    <a:cs typeface="Calibri" pitchFamily="34" charset="0"/>
                  </a:rPr>
                  <a:t>20</a:t>
                </a:r>
              </a:p>
            </p:txBody>
          </p:sp>
        </p:grpSp>
        <p:sp>
          <p:nvSpPr>
            <p:cNvPr id="77" name="Text Box 23"/>
            <p:cNvSpPr txBox="1">
              <a:spLocks noChangeArrowheads="1"/>
            </p:cNvSpPr>
            <p:nvPr/>
          </p:nvSpPr>
          <p:spPr bwMode="auto">
            <a:xfrm>
              <a:off x="7934768" y="2739455"/>
              <a:ext cx="36740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400" b="1" dirty="0">
                  <a:solidFill>
                    <a:schemeClr val="tx1">
                      <a:lumMod val="50000"/>
                    </a:schemeClr>
                  </a:solidFill>
                  <a:latin typeface="Calibri" pitchFamily="34" charset="0"/>
                  <a:cs typeface="Calibri" pitchFamily="34" charset="0"/>
                </a:rPr>
                <a:t>95</a:t>
              </a:r>
            </a:p>
          </p:txBody>
        </p:sp>
        <p:sp>
          <p:nvSpPr>
            <p:cNvPr id="79" name="Text Box 24"/>
            <p:cNvSpPr txBox="1">
              <a:spLocks noChangeArrowheads="1"/>
            </p:cNvSpPr>
            <p:nvPr/>
          </p:nvSpPr>
          <p:spPr bwMode="auto">
            <a:xfrm>
              <a:off x="7934768" y="2982248"/>
              <a:ext cx="36740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400" b="1" dirty="0">
                  <a:solidFill>
                    <a:schemeClr val="tx1">
                      <a:lumMod val="50000"/>
                    </a:schemeClr>
                  </a:solidFill>
                  <a:latin typeface="Calibri" pitchFamily="34" charset="0"/>
                  <a:cs typeface="Calibri" pitchFamily="34" charset="0"/>
                </a:rPr>
                <a:t>95</a:t>
              </a:r>
            </a:p>
          </p:txBody>
        </p:sp>
      </p:grpSp>
      <p:grpSp>
        <p:nvGrpSpPr>
          <p:cNvPr id="9" name="Groupe 79"/>
          <p:cNvGrpSpPr/>
          <p:nvPr/>
        </p:nvGrpSpPr>
        <p:grpSpPr>
          <a:xfrm>
            <a:off x="119336" y="6165254"/>
            <a:ext cx="7416824" cy="576115"/>
            <a:chOff x="395536" y="5229200"/>
            <a:chExt cx="5688632" cy="576115"/>
          </a:xfrm>
        </p:grpSpPr>
        <p:grpSp>
          <p:nvGrpSpPr>
            <p:cNvPr id="10" name="Groupe 80"/>
            <p:cNvGrpSpPr/>
            <p:nvPr/>
          </p:nvGrpSpPr>
          <p:grpSpPr>
            <a:xfrm>
              <a:off x="395536" y="5254697"/>
              <a:ext cx="2592288" cy="550618"/>
              <a:chOff x="179512" y="4702717"/>
              <a:chExt cx="2592288" cy="752654"/>
            </a:xfrm>
          </p:grpSpPr>
          <p:sp>
            <p:nvSpPr>
              <p:cNvPr id="85" name="Text Box 11"/>
              <p:cNvSpPr txBox="1">
                <a:spLocks noChangeArrowheads="1"/>
              </p:cNvSpPr>
              <p:nvPr/>
            </p:nvSpPr>
            <p:spPr bwMode="auto">
              <a:xfrm>
                <a:off x="179512" y="4702717"/>
                <a:ext cx="673582" cy="4207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cs-CZ" sz="1400" b="1" dirty="0">
                    <a:solidFill>
                      <a:schemeClr val="tx1">
                        <a:lumMod val="50000"/>
                      </a:schemeClr>
                    </a:solidFill>
                    <a:latin typeface="Calibri" pitchFamily="34" charset="0"/>
                    <a:cs typeface="Calibri" pitchFamily="34" charset="0"/>
                  </a:rPr>
                  <a:t>R</a:t>
                </a:r>
                <a:r>
                  <a:rPr lang="cs-CZ" sz="1400" b="1" baseline="30000" dirty="0">
                    <a:solidFill>
                      <a:schemeClr val="tx1">
                        <a:lumMod val="50000"/>
                      </a:schemeClr>
                    </a:solidFill>
                    <a:latin typeface="Calibri" pitchFamily="34" charset="0"/>
                    <a:cs typeface="Calibri" pitchFamily="34" charset="0"/>
                  </a:rPr>
                  <a:t>2</a:t>
                </a:r>
                <a:r>
                  <a:rPr lang="en-GB" sz="1400" b="1" dirty="0">
                    <a:solidFill>
                      <a:schemeClr val="tx1">
                        <a:lumMod val="50000"/>
                      </a:schemeClr>
                    </a:solidFill>
                    <a:latin typeface="Calibri" pitchFamily="34" charset="0"/>
                    <a:cs typeface="Calibri" pitchFamily="34" charset="0"/>
                  </a:rPr>
                  <a:t> </a:t>
                </a:r>
                <a:r>
                  <a:rPr lang="cs-CZ" sz="1400" b="1" dirty="0">
                    <a:solidFill>
                      <a:schemeClr val="tx1">
                        <a:lumMod val="50000"/>
                      </a:schemeClr>
                    </a:solidFill>
                    <a:latin typeface="Calibri" pitchFamily="34" charset="0"/>
                    <a:cs typeface="Calibri" pitchFamily="34" charset="0"/>
                  </a:rPr>
                  <a:t>mléko</a:t>
                </a:r>
                <a:endParaRPr lang="en-GB" sz="1400" b="1" dirty="0">
                  <a:solidFill>
                    <a:schemeClr val="tx1">
                      <a:lumMod val="50000"/>
                    </a:schemeClr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86" name="Text Box 12"/>
              <p:cNvSpPr txBox="1">
                <a:spLocks noChangeArrowheads="1"/>
              </p:cNvSpPr>
              <p:nvPr/>
            </p:nvSpPr>
            <p:spPr bwMode="auto">
              <a:xfrm>
                <a:off x="179512" y="5034597"/>
                <a:ext cx="801577" cy="4207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cs-CZ" sz="1400" b="1" dirty="0">
                    <a:solidFill>
                      <a:schemeClr val="tx1">
                        <a:lumMod val="50000"/>
                      </a:schemeClr>
                    </a:solidFill>
                    <a:latin typeface="Calibri" pitchFamily="34" charset="0"/>
                    <a:cs typeface="Calibri" pitchFamily="34" charset="0"/>
                  </a:rPr>
                  <a:t>R</a:t>
                </a:r>
                <a:r>
                  <a:rPr lang="cs-CZ" sz="1400" b="1" baseline="30000" dirty="0">
                    <a:solidFill>
                      <a:schemeClr val="tx1">
                        <a:lumMod val="50000"/>
                      </a:schemeClr>
                    </a:solidFill>
                    <a:latin typeface="Calibri" pitchFamily="34" charset="0"/>
                    <a:cs typeface="Calibri" pitchFamily="34" charset="0"/>
                  </a:rPr>
                  <a:t>2</a:t>
                </a:r>
                <a:r>
                  <a:rPr lang="en-GB" sz="1400" b="1" dirty="0">
                    <a:solidFill>
                      <a:schemeClr val="tx1">
                        <a:lumMod val="50000"/>
                      </a:schemeClr>
                    </a:solidFill>
                    <a:latin typeface="Calibri" pitchFamily="34" charset="0"/>
                    <a:cs typeface="Calibri" pitchFamily="34" charset="0"/>
                  </a:rPr>
                  <a:t> </a:t>
                </a:r>
                <a:r>
                  <a:rPr lang="cs-CZ" sz="1400" b="1" dirty="0">
                    <a:solidFill>
                      <a:schemeClr val="tx1">
                        <a:lumMod val="50000"/>
                      </a:schemeClr>
                    </a:solidFill>
                    <a:latin typeface="Calibri" pitchFamily="34" charset="0"/>
                    <a:cs typeface="Calibri" pitchFamily="34" charset="0"/>
                  </a:rPr>
                  <a:t>plodnost</a:t>
                </a:r>
                <a:endParaRPr lang="en-GB" sz="1400" b="1" dirty="0">
                  <a:solidFill>
                    <a:schemeClr val="tx1">
                      <a:lumMod val="50000"/>
                    </a:schemeClr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87" name="Text Box 23"/>
              <p:cNvSpPr txBox="1">
                <a:spLocks noChangeArrowheads="1"/>
              </p:cNvSpPr>
              <p:nvPr/>
            </p:nvSpPr>
            <p:spPr bwMode="auto">
              <a:xfrm>
                <a:off x="2404392" y="4702717"/>
                <a:ext cx="367408" cy="4207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 sz="1400" b="1" dirty="0">
                    <a:solidFill>
                      <a:schemeClr val="tx1">
                        <a:lumMod val="50000"/>
                      </a:schemeClr>
                    </a:solidFill>
                    <a:latin typeface="Calibri" pitchFamily="34" charset="0"/>
                    <a:cs typeface="Calibri" pitchFamily="34" charset="0"/>
                  </a:rPr>
                  <a:t>70</a:t>
                </a:r>
              </a:p>
            </p:txBody>
          </p:sp>
          <p:sp>
            <p:nvSpPr>
              <p:cNvPr id="88" name="Text Box 24"/>
              <p:cNvSpPr txBox="1">
                <a:spLocks noChangeArrowheads="1"/>
              </p:cNvSpPr>
              <p:nvPr/>
            </p:nvSpPr>
            <p:spPr bwMode="auto">
              <a:xfrm>
                <a:off x="2404392" y="5034597"/>
                <a:ext cx="367408" cy="4207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 sz="1400" b="1" dirty="0">
                    <a:solidFill>
                      <a:schemeClr val="tx1">
                        <a:lumMod val="50000"/>
                      </a:schemeClr>
                    </a:solidFill>
                    <a:latin typeface="Calibri" pitchFamily="34" charset="0"/>
                    <a:cs typeface="Calibri" pitchFamily="34" charset="0"/>
                  </a:rPr>
                  <a:t>50</a:t>
                </a:r>
              </a:p>
            </p:txBody>
          </p:sp>
          <p:sp>
            <p:nvSpPr>
              <p:cNvPr id="90" name="Text Box 17"/>
              <p:cNvSpPr txBox="1">
                <a:spLocks noChangeArrowheads="1"/>
              </p:cNvSpPr>
              <p:nvPr/>
            </p:nvSpPr>
            <p:spPr bwMode="auto">
              <a:xfrm>
                <a:off x="971600" y="4702781"/>
                <a:ext cx="367408" cy="4207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 sz="1400" b="1" dirty="0">
                    <a:solidFill>
                      <a:schemeClr val="tx1">
                        <a:lumMod val="50000"/>
                      </a:schemeClr>
                    </a:solidFill>
                    <a:latin typeface="Calibri" pitchFamily="34" charset="0"/>
                    <a:cs typeface="Calibri" pitchFamily="34" charset="0"/>
                  </a:rPr>
                  <a:t>30</a:t>
                </a:r>
              </a:p>
            </p:txBody>
          </p:sp>
          <p:sp>
            <p:nvSpPr>
              <p:cNvPr id="94" name="Text Box 18"/>
              <p:cNvSpPr txBox="1">
                <a:spLocks noChangeArrowheads="1"/>
              </p:cNvSpPr>
              <p:nvPr/>
            </p:nvSpPr>
            <p:spPr bwMode="auto">
              <a:xfrm>
                <a:off x="971600" y="5034662"/>
                <a:ext cx="367408" cy="4207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 sz="1400" b="1" dirty="0">
                    <a:solidFill>
                      <a:schemeClr val="tx1">
                        <a:lumMod val="50000"/>
                      </a:schemeClr>
                    </a:solidFill>
                    <a:latin typeface="Calibri" pitchFamily="34" charset="0"/>
                    <a:cs typeface="Calibri" pitchFamily="34" charset="0"/>
                  </a:rPr>
                  <a:t>20</a:t>
                </a:r>
              </a:p>
            </p:txBody>
          </p:sp>
        </p:grpSp>
        <p:sp>
          <p:nvSpPr>
            <p:cNvPr id="82" name="Text Box 23"/>
            <p:cNvSpPr txBox="1">
              <a:spLocks noChangeArrowheads="1"/>
            </p:cNvSpPr>
            <p:nvPr/>
          </p:nvSpPr>
          <p:spPr bwMode="auto">
            <a:xfrm>
              <a:off x="5716760" y="5229200"/>
              <a:ext cx="36740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400" b="1" dirty="0">
                  <a:solidFill>
                    <a:schemeClr val="tx1">
                      <a:lumMod val="50000"/>
                    </a:schemeClr>
                  </a:solidFill>
                  <a:latin typeface="Calibri" pitchFamily="34" charset="0"/>
                  <a:cs typeface="Calibri" pitchFamily="34" charset="0"/>
                </a:rPr>
                <a:t>95</a:t>
              </a:r>
            </a:p>
          </p:txBody>
        </p:sp>
        <p:sp>
          <p:nvSpPr>
            <p:cNvPr id="84" name="Text Box 24"/>
            <p:cNvSpPr txBox="1">
              <a:spLocks noChangeArrowheads="1"/>
            </p:cNvSpPr>
            <p:nvPr/>
          </p:nvSpPr>
          <p:spPr bwMode="auto">
            <a:xfrm>
              <a:off x="5716760" y="5471993"/>
              <a:ext cx="36740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400" b="1" dirty="0">
                  <a:solidFill>
                    <a:schemeClr val="tx1">
                      <a:lumMod val="50000"/>
                    </a:schemeClr>
                  </a:solidFill>
                  <a:latin typeface="Calibri" pitchFamily="34" charset="0"/>
                  <a:cs typeface="Calibri" pitchFamily="34" charset="0"/>
                </a:rPr>
                <a:t>95</a:t>
              </a:r>
            </a:p>
          </p:txBody>
        </p:sp>
      </p:grpSp>
      <p:grpSp>
        <p:nvGrpSpPr>
          <p:cNvPr id="23" name="Groupe 22"/>
          <p:cNvGrpSpPr>
            <a:grpSpLocks noChangeAspect="1"/>
          </p:cNvGrpSpPr>
          <p:nvPr/>
        </p:nvGrpSpPr>
        <p:grpSpPr>
          <a:xfrm>
            <a:off x="862006" y="3429001"/>
            <a:ext cx="8589794" cy="2711266"/>
            <a:chOff x="949310" y="3645024"/>
            <a:chExt cx="6530607" cy="2061308"/>
          </a:xfrm>
        </p:grpSpPr>
        <p:sp>
          <p:nvSpPr>
            <p:cNvPr id="95" name="Flèche en arc 94"/>
            <p:cNvSpPr/>
            <p:nvPr/>
          </p:nvSpPr>
          <p:spPr>
            <a:xfrm rot="582335" flipV="1">
              <a:off x="2834949" y="3776234"/>
              <a:ext cx="1597009" cy="1768093"/>
            </a:xfrm>
            <a:prstGeom prst="circularArrow">
              <a:avLst>
                <a:gd name="adj1" fmla="val 11210"/>
                <a:gd name="adj2" fmla="val 1053845"/>
                <a:gd name="adj3" fmla="val 20231858"/>
                <a:gd name="adj4" fmla="val 16825256"/>
                <a:gd name="adj5" fmla="val 14638"/>
              </a:avLst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grpSp>
          <p:nvGrpSpPr>
            <p:cNvPr id="22" name="Groupe 21"/>
            <p:cNvGrpSpPr/>
            <p:nvPr/>
          </p:nvGrpSpPr>
          <p:grpSpPr>
            <a:xfrm>
              <a:off x="949310" y="4298138"/>
              <a:ext cx="6530607" cy="1408194"/>
              <a:chOff x="949310" y="4298138"/>
              <a:chExt cx="6530607" cy="1408194"/>
            </a:xfrm>
          </p:grpSpPr>
          <p:sp>
            <p:nvSpPr>
              <p:cNvPr id="93" name="ZoneTexte 92"/>
              <p:cNvSpPr txBox="1"/>
              <p:nvPr/>
            </p:nvSpPr>
            <p:spPr>
              <a:xfrm>
                <a:off x="949310" y="5472337"/>
                <a:ext cx="1390442" cy="2339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400" b="1" dirty="0">
                    <a:solidFill>
                      <a:schemeClr val="tx1">
                        <a:lumMod val="50000"/>
                      </a:schemeClr>
                    </a:solidFill>
                  </a:rPr>
                  <a:t>G</a:t>
                </a:r>
                <a:r>
                  <a:rPr lang="cs-CZ" sz="1400" b="1" dirty="0" err="1">
                    <a:solidFill>
                      <a:schemeClr val="tx1">
                        <a:lumMod val="50000"/>
                      </a:schemeClr>
                    </a:solidFill>
                  </a:rPr>
                  <a:t>enotypizace</a:t>
                </a:r>
                <a:endParaRPr lang="fr-FR" sz="14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grpSp>
            <p:nvGrpSpPr>
              <p:cNvPr id="20" name="Groupe 19"/>
              <p:cNvGrpSpPr/>
              <p:nvPr/>
            </p:nvGrpSpPr>
            <p:grpSpPr>
              <a:xfrm>
                <a:off x="1224691" y="4298138"/>
                <a:ext cx="6255226" cy="1353410"/>
                <a:chOff x="1224691" y="4298138"/>
                <a:chExt cx="6255226" cy="1353410"/>
              </a:xfrm>
            </p:grpSpPr>
            <p:sp>
              <p:nvSpPr>
                <p:cNvPr id="76" name="ZoneTexte 75"/>
                <p:cNvSpPr txBox="1"/>
                <p:nvPr/>
              </p:nvSpPr>
              <p:spPr>
                <a:xfrm>
                  <a:off x="1224691" y="5043715"/>
                  <a:ext cx="4166872" cy="464822"/>
                </a:xfrm>
                <a:prstGeom prst="rightArrow">
                  <a:avLst/>
                </a:prstGeom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wrap="square" lIns="0" rIns="0" rtlCol="0">
                  <a:spAutoFit/>
                </a:bodyPr>
                <a:lstStyle/>
                <a:p>
                  <a:pPr algn="ctr"/>
                  <a:r>
                    <a:rPr lang="cs-CZ" sz="1400" dirty="0">
                      <a:solidFill>
                        <a:schemeClr val="tx1">
                          <a:lumMod val="50000"/>
                        </a:schemeClr>
                      </a:solidFill>
                    </a:rPr>
                    <a:t>GEPH</a:t>
                  </a:r>
                  <a:endParaRPr lang="fr-FR" sz="1400" dirty="0">
                    <a:solidFill>
                      <a:schemeClr val="tx1">
                        <a:lumMod val="50000"/>
                      </a:schemeClr>
                    </a:solidFill>
                  </a:endParaRPr>
                </a:p>
              </p:txBody>
            </p:sp>
            <p:pic>
              <p:nvPicPr>
                <p:cNvPr id="83" name="Image 82" descr="Labogena_A_Vasilescu_bovinev2.jpg"/>
                <p:cNvPicPr preferRelativeResize="0">
                  <a:picLocks/>
                </p:cNvPicPr>
                <p:nvPr/>
              </p:nvPicPr>
              <p:blipFill>
                <a:blip r:embed="rId12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5400000">
                  <a:off x="1396388" y="5120185"/>
                  <a:ext cx="180000" cy="4680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7" name="Picture 5"/>
                <p:cNvPicPr>
                  <a:picLocks noChangeAspect="1" noChangeArrowheads="1"/>
                </p:cNvPicPr>
                <p:nvPr/>
              </p:nvPicPr>
              <p:blipFill rotWithShape="1">
                <a:blip r:embed="rId9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l="50000" t="-7570" b="-2"/>
                <a:stretch/>
              </p:blipFill>
              <p:spPr bwMode="auto">
                <a:xfrm>
                  <a:off x="3923928" y="4298138"/>
                  <a:ext cx="538163" cy="4405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08" name="Picture 5"/>
                <p:cNvPicPr>
                  <a:picLocks noChangeAspect="1" noChangeArrowheads="1"/>
                </p:cNvPicPr>
                <p:nvPr/>
              </p:nvPicPr>
              <p:blipFill rotWithShape="1">
                <a:blip r:embed="rId9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l="1" t="1" r="50225" b="-13693"/>
                <a:stretch/>
              </p:blipFill>
              <p:spPr bwMode="auto">
                <a:xfrm>
                  <a:off x="5445068" y="5095216"/>
                  <a:ext cx="588808" cy="46565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49" name="Picture 1"/>
                <p:cNvPicPr>
                  <a:picLocks noChangeAspect="1" noChangeArrowheads="1"/>
                </p:cNvPicPr>
                <p:nvPr/>
              </p:nvPicPr>
              <p:blipFill>
                <a:blip r:embed="rId10" cstate="print">
                  <a:extLst>
                    <a:ext uri="{BEBA8EAE-BF5A-486C-A8C5-ECC9F3942E4B}">
                      <a14:imgProps xmlns:a14="http://schemas.microsoft.com/office/drawing/2010/main">
                        <a14:imgLayer r:embed="rId11">
                          <a14:imgEffect>
                            <a14:backgroundRemoval t="2996" b="100000" l="0" r="100000">
                              <a14:foregroundMark x1="14360" y1="16105" x2="14360" y2="16105"/>
                              <a14:foregroundMark x1="16710" y1="10487" x2="16710" y2="10487"/>
                              <a14:foregroundMark x1="79112" y1="16105" x2="79112" y2="16105"/>
                              <a14:foregroundMark x1="74151" y1="17228" x2="74151" y2="17228"/>
                              <a14:foregroundMark x1="75718" y1="17228" x2="75718" y2="17228"/>
                              <a14:foregroundMark x1="68930" y1="17603" x2="68930" y2="17603"/>
                              <a14:foregroundMark x1="71540" y1="17228" x2="71540" y2="17228"/>
                              <a14:foregroundMark x1="65796" y1="17228" x2="65796" y2="17228"/>
                              <a14:foregroundMark x1="10444" y1="16105" x2="10444" y2="16105"/>
                              <a14:foregroundMark x1="81462" y1="16105" x2="56919" y2="17978"/>
                              <a14:foregroundMark x1="80940" y1="15730" x2="69452" y2="16479"/>
                              <a14:foregroundMark x1="60836" y1="17228" x2="71802" y2="16479"/>
                              <a14:backgroundMark x1="39948" y1="88015" x2="39948" y2="88015"/>
                              <a14:backgroundMark x1="39948" y1="83895" x2="39948" y2="83895"/>
                              <a14:backgroundMark x1="39164" y1="91760" x2="39164" y2="91760"/>
                            </a14:backgroundRemoval>
                          </a14:imgEffect>
                        </a14:imgLayer>
                      </a14:imgProps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flipH="1">
                  <a:off x="2345324" y="4589206"/>
                  <a:ext cx="693261" cy="47921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grpSp>
              <p:nvGrpSpPr>
                <p:cNvPr id="6" name="Groupe 59"/>
                <p:cNvGrpSpPr/>
                <p:nvPr/>
              </p:nvGrpSpPr>
              <p:grpSpPr>
                <a:xfrm>
                  <a:off x="6059159" y="4545024"/>
                  <a:ext cx="1420758" cy="1106524"/>
                  <a:chOff x="8075383" y="1659662"/>
                  <a:chExt cx="1420758" cy="1106524"/>
                </a:xfrm>
              </p:grpSpPr>
              <p:sp>
                <p:nvSpPr>
                  <p:cNvPr id="61" name="ZoneTexte 60"/>
                  <p:cNvSpPr txBox="1"/>
                  <p:nvPr/>
                </p:nvSpPr>
                <p:spPr>
                  <a:xfrm>
                    <a:off x="8075383" y="2532191"/>
                    <a:ext cx="1404000" cy="23399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cs-CZ" sz="1400" b="1" dirty="0">
                        <a:solidFill>
                          <a:schemeClr val="tx1">
                            <a:lumMod val="50000"/>
                          </a:schemeClr>
                        </a:solidFill>
                      </a:rPr>
                      <a:t>Plemenitba</a:t>
                    </a:r>
                    <a:endParaRPr lang="fr-FR" sz="1400" b="1" dirty="0">
                      <a:solidFill>
                        <a:schemeClr val="tx1">
                          <a:lumMod val="50000"/>
                        </a:schemeClr>
                      </a:solidFill>
                    </a:endParaRPr>
                  </a:p>
                </p:txBody>
              </p:sp>
              <p:pic>
                <p:nvPicPr>
                  <p:cNvPr id="62" name="Picture 1"/>
                  <p:cNvPicPr>
                    <a:picLocks noChangeAspect="1" noChangeArrowheads="1"/>
                  </p:cNvPicPr>
                  <p:nvPr/>
                </p:nvPicPr>
                <p:blipFill>
                  <a:blip r:embed="rId10" cstate="print">
                    <a:extLst>
                      <a:ext uri="{BEBA8EAE-BF5A-486C-A8C5-ECC9F3942E4B}">
                        <a14:imgProps xmlns:a14="http://schemas.microsoft.com/office/drawing/2010/main">
                          <a14:imgLayer r:embed="rId11">
                            <a14:imgEffect>
                              <a14:backgroundRemoval t="2996" b="100000" l="0" r="100000">
                                <a14:foregroundMark x1="14360" y1="16105" x2="14360" y2="16105"/>
                                <a14:foregroundMark x1="16710" y1="10487" x2="16710" y2="10487"/>
                                <a14:foregroundMark x1="79112" y1="16105" x2="79112" y2="16105"/>
                                <a14:foregroundMark x1="74151" y1="17228" x2="74151" y2="17228"/>
                                <a14:foregroundMark x1="75718" y1="17228" x2="75718" y2="17228"/>
                                <a14:foregroundMark x1="68930" y1="17603" x2="68930" y2="17603"/>
                                <a14:foregroundMark x1="71540" y1="17228" x2="71540" y2="17228"/>
                                <a14:foregroundMark x1="65796" y1="17228" x2="65796" y2="17228"/>
                                <a14:foregroundMark x1="10444" y1="16105" x2="10444" y2="16105"/>
                                <a14:foregroundMark x1="81462" y1="16105" x2="56919" y2="17978"/>
                                <a14:foregroundMark x1="80940" y1="15730" x2="69452" y2="16479"/>
                                <a14:foregroundMark x1="60836" y1="17228" x2="71802" y2="16479"/>
                                <a14:backgroundMark x1="39948" y1="88015" x2="39948" y2="88015"/>
                                <a14:backgroundMark x1="39948" y1="83895" x2="39948" y2="83895"/>
                                <a14:backgroundMark x1="39164" y1="91760" x2="39164" y2="91760"/>
                              </a14:backgroundRemoval>
                            </a14:imgEffect>
                          </a14:imgLayer>
                        </a14:imgProps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 flipH="1">
                    <a:off x="8264730" y="1659662"/>
                    <a:ext cx="1231411" cy="85120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</p:grpSp>
        </p:grpSp>
        <p:cxnSp>
          <p:nvCxnSpPr>
            <p:cNvPr id="78" name="Connecteur droit 77"/>
            <p:cNvCxnSpPr/>
            <p:nvPr/>
          </p:nvCxnSpPr>
          <p:spPr>
            <a:xfrm>
              <a:off x="5919292" y="3645024"/>
              <a:ext cx="1892" cy="432048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/>
            <p:cNvCxnSpPr/>
            <p:nvPr/>
          </p:nvCxnSpPr>
          <p:spPr>
            <a:xfrm>
              <a:off x="2636516" y="3645024"/>
              <a:ext cx="1892" cy="432048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e 16"/>
          <p:cNvGrpSpPr/>
          <p:nvPr/>
        </p:nvGrpSpPr>
        <p:grpSpPr>
          <a:xfrm>
            <a:off x="630960" y="3525019"/>
            <a:ext cx="9761932" cy="336029"/>
            <a:chOff x="539552" y="3381003"/>
            <a:chExt cx="8329340" cy="336029"/>
          </a:xfrm>
        </p:grpSpPr>
        <p:cxnSp>
          <p:nvCxnSpPr>
            <p:cNvPr id="19" name="Connecteur droit avec flèche 18"/>
            <p:cNvCxnSpPr/>
            <p:nvPr/>
          </p:nvCxnSpPr>
          <p:spPr>
            <a:xfrm>
              <a:off x="539552" y="3566356"/>
              <a:ext cx="8329340" cy="0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sp>
          <p:nvSpPr>
            <p:cNvPr id="54" name="ZoneTexte 53"/>
            <p:cNvSpPr txBox="1"/>
            <p:nvPr/>
          </p:nvSpPr>
          <p:spPr>
            <a:xfrm>
              <a:off x="7596432" y="3409255"/>
              <a:ext cx="1008016" cy="307777"/>
            </a:xfrm>
            <a:prstGeom prst="rect">
              <a:avLst/>
            </a:prstGeom>
            <a:solidFill>
              <a:srgbClr val="F7F6EF"/>
            </a:solidFill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cs-CZ" sz="1400" b="1" dirty="0">
                  <a:solidFill>
                    <a:schemeClr val="tx1">
                      <a:lumMod val="50000"/>
                    </a:schemeClr>
                  </a:solidFill>
                </a:rPr>
                <a:t>Rok</a:t>
              </a:r>
              <a:r>
                <a:rPr lang="fr-FR" sz="1400" b="1" dirty="0">
                  <a:solidFill>
                    <a:schemeClr val="tx1">
                      <a:lumMod val="50000"/>
                    </a:schemeClr>
                  </a:solidFill>
                </a:rPr>
                <a:t> 8</a:t>
              </a:r>
            </a:p>
          </p:txBody>
        </p:sp>
        <p:sp>
          <p:nvSpPr>
            <p:cNvPr id="91" name="ZoneTexte 90"/>
            <p:cNvSpPr txBox="1"/>
            <p:nvPr/>
          </p:nvSpPr>
          <p:spPr>
            <a:xfrm>
              <a:off x="2154116" y="3381004"/>
              <a:ext cx="1008000" cy="307777"/>
            </a:xfrm>
            <a:prstGeom prst="rect">
              <a:avLst/>
            </a:prstGeom>
            <a:solidFill>
              <a:srgbClr val="F7F6EF"/>
            </a:solidFill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cs-CZ" sz="1400" b="1" dirty="0">
                  <a:solidFill>
                    <a:schemeClr val="tx1">
                      <a:lumMod val="50000"/>
                    </a:schemeClr>
                  </a:solidFill>
                </a:rPr>
                <a:t>Rok</a:t>
              </a:r>
              <a:r>
                <a:rPr lang="fr-FR" sz="1400" b="1" dirty="0">
                  <a:solidFill>
                    <a:schemeClr val="tx1">
                      <a:lumMod val="50000"/>
                    </a:schemeClr>
                  </a:solidFill>
                </a:rPr>
                <a:t> 2</a:t>
              </a:r>
            </a:p>
          </p:txBody>
        </p:sp>
        <p:sp>
          <p:nvSpPr>
            <p:cNvPr id="92" name="ZoneTexte 91"/>
            <p:cNvSpPr txBox="1"/>
            <p:nvPr/>
          </p:nvSpPr>
          <p:spPr>
            <a:xfrm>
              <a:off x="5436208" y="3381003"/>
              <a:ext cx="1008000" cy="307777"/>
            </a:xfrm>
            <a:prstGeom prst="rect">
              <a:avLst/>
            </a:prstGeom>
            <a:solidFill>
              <a:srgbClr val="F7F6EF"/>
            </a:solidFill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cs-CZ" sz="1400" b="1" dirty="0">
                  <a:solidFill>
                    <a:schemeClr val="tx1">
                      <a:lumMod val="50000"/>
                    </a:schemeClr>
                  </a:solidFill>
                </a:rPr>
                <a:t>Rok</a:t>
              </a:r>
              <a:r>
                <a:rPr lang="fr-FR" sz="1400" b="1" dirty="0">
                  <a:solidFill>
                    <a:schemeClr val="tx1">
                      <a:lumMod val="50000"/>
                    </a:schemeClr>
                  </a:solidFill>
                </a:rPr>
                <a:t> 5</a:t>
              </a:r>
            </a:p>
          </p:txBody>
        </p:sp>
      </p:grpSp>
      <p:pic>
        <p:nvPicPr>
          <p:cNvPr id="80" name="Picture 3" descr="vache, silhouette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3000" l="4667" r="94667">
                        <a14:foregroundMark x1="28667" y1="47000" x2="28667" y2="47000"/>
                        <a14:foregroundMark x1="36000" y1="57000" x2="36000" y2="57000"/>
                        <a14:foregroundMark x1="38000" y1="35000" x2="38000" y2="35000"/>
                        <a14:foregroundMark x1="38667" y1="26000" x2="38667" y2="26000"/>
                        <a14:foregroundMark x1="46667" y1="20000" x2="46667" y2="20000"/>
                        <a14:foregroundMark x1="55333" y1="23000" x2="55333" y2="23000"/>
                        <a14:foregroundMark x1="72667" y1="29000" x2="72667" y2="29000"/>
                        <a14:foregroundMark x1="68667" y1="41000" x2="68667" y2="41000"/>
                        <a14:foregroundMark x1="81333" y1="29000" x2="81333" y2="29000"/>
                        <a14:foregroundMark x1="85333" y1="46000" x2="85333" y2="46000"/>
                        <a14:foregroundMark x1="80000" y1="60000" x2="80000" y2="60000"/>
                        <a14:foregroundMark x1="81333" y1="66000" x2="81333" y2="66000"/>
                        <a14:foregroundMark x1="80667" y1="77000" x2="80667" y2="77000"/>
                        <a14:foregroundMark x1="88000" y1="76000" x2="88000" y2="76000"/>
                        <a14:foregroundMark x1="67333" y1="23000" x2="67333" y2="23000"/>
                        <a14:foregroundMark x1="49333" y1="18000" x2="49333" y2="18000"/>
                        <a14:foregroundMark x1="64000" y1="19000" x2="64000" y2="19000"/>
                        <a14:foregroundMark x1="22667" y1="64000" x2="22667" y2="64000"/>
                        <a14:foregroundMark x1="10667" y1="77000" x2="10667" y2="77000"/>
                        <a14:foregroundMark x1="39333" y1="81000" x2="39333" y2="81000"/>
                        <a14:foregroundMark x1="39333" y1="77000" x2="39333" y2="77000"/>
                        <a14:foregroundMark x1="40000" y1="74000" x2="40000" y2="74000"/>
                        <a14:foregroundMark x1="50000" y1="63000" x2="50000" y2="63000"/>
                        <a14:foregroundMark x1="52000" y1="72000" x2="52000" y2="72000"/>
                        <a14:foregroundMark x1="54667" y1="79000" x2="54667" y2="79000"/>
                        <a14:foregroundMark x1="54000" y1="83000" x2="54000" y2="83000"/>
                        <a14:foregroundMark x1="26000" y1="38000" x2="26000" y2="38000"/>
                        <a14:foregroundMark x1="70667" y1="60000" x2="70667" y2="60000"/>
                        <a14:foregroundMark x1="41333" y1="20000" x2="41333" y2="20000"/>
                        <a14:foregroundMark x1="27333" y1="35000" x2="27333" y2="35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3703092" y="1364068"/>
            <a:ext cx="1105200" cy="666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re 12">
            <a:extLst>
              <a:ext uri="{FF2B5EF4-FFF2-40B4-BE49-F238E27FC236}">
                <a16:creationId xmlns:a16="http://schemas.microsoft.com/office/drawing/2014/main" id="{76A4D75F-086E-4E59-9CE2-1A1D27D371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800" dirty="0">
                <a:latin typeface="Abadi" panose="020B0604020104020204" pitchFamily="34" charset="0"/>
              </a:rPr>
              <a:t>Využití a dopad genomiky</a:t>
            </a:r>
            <a:endParaRPr lang="fr-FR" dirty="0"/>
          </a:p>
        </p:txBody>
      </p:sp>
      <p:pic>
        <p:nvPicPr>
          <p:cNvPr id="81" name="Picture 16">
            <a:extLst>
              <a:ext uri="{FF2B5EF4-FFF2-40B4-BE49-F238E27FC236}">
                <a16:creationId xmlns:a16="http://schemas.microsoft.com/office/drawing/2014/main" id="{2B568450-DCCF-4D9B-BE07-035FEAD181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4082" b="95918" l="0" r="94828">
                        <a14:foregroundMark x1="41379" y1="32653" x2="41379" y2="32653"/>
                        <a14:foregroundMark x1="51724" y1="24490" x2="51724" y2="24490"/>
                        <a14:foregroundMark x1="82759" y1="53061" x2="82759" y2="53061"/>
                        <a14:foregroundMark x1="86207" y1="73469" x2="86207" y2="73469"/>
                        <a14:foregroundMark x1="82759" y1="85714" x2="82759" y2="85714"/>
                        <a14:foregroundMark x1="36207" y1="65306" x2="36207" y2="65306"/>
                        <a14:foregroundMark x1="36207" y1="73469" x2="36207" y2="73469"/>
                        <a14:foregroundMark x1="68966" y1="22449" x2="68966" y2="22449"/>
                        <a14:backgroundMark x1="89655" y1="73469" x2="89655" y2="73469"/>
                        <a14:backgroundMark x1="51724" y1="18367" x2="51724" y2="183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008" y="5445224"/>
            <a:ext cx="677804" cy="572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5866A51-C8A5-EC64-AF50-4A29D19D31C4}"/>
              </a:ext>
            </a:extLst>
          </p:cNvPr>
          <p:cNvSpPr txBox="1"/>
          <p:nvPr/>
        </p:nvSpPr>
        <p:spPr>
          <a:xfrm>
            <a:off x="119336" y="3796786"/>
            <a:ext cx="38141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>
                <a:solidFill>
                  <a:schemeClr val="tx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R</a:t>
            </a:r>
            <a:r>
              <a:rPr lang="cs-CZ" sz="1400" baseline="30000" dirty="0">
                <a:solidFill>
                  <a:schemeClr val="tx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2</a:t>
            </a:r>
            <a:r>
              <a:rPr lang="cs-CZ" sz="1400" dirty="0">
                <a:solidFill>
                  <a:schemeClr val="tx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= koeficient determinace</a:t>
            </a:r>
            <a:endParaRPr lang="en-US" sz="1400" dirty="0"/>
          </a:p>
        </p:txBody>
      </p:sp>
      <p:sp>
        <p:nvSpPr>
          <p:cNvPr id="14" name="ZoneTexte 96">
            <a:extLst>
              <a:ext uri="{FF2B5EF4-FFF2-40B4-BE49-F238E27FC236}">
                <a16:creationId xmlns:a16="http://schemas.microsoft.com/office/drawing/2014/main" id="{80BD9C88-6FA3-A8EC-DDFC-787AFC11A435}"/>
              </a:ext>
            </a:extLst>
          </p:cNvPr>
          <p:cNvSpPr txBox="1"/>
          <p:nvPr/>
        </p:nvSpPr>
        <p:spPr>
          <a:xfrm>
            <a:off x="342409" y="905375"/>
            <a:ext cx="28680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chemeClr val="accent2"/>
                </a:solidFill>
              </a:rPr>
              <a:t>Testa</a:t>
            </a:r>
            <a:r>
              <a:rPr lang="cs-CZ" sz="2000" b="1" dirty="0" err="1">
                <a:solidFill>
                  <a:schemeClr val="accent2"/>
                </a:solidFill>
              </a:rPr>
              <a:t>ce</a:t>
            </a:r>
            <a:endParaRPr lang="fr-FR" sz="2000" b="1" dirty="0">
              <a:solidFill>
                <a:schemeClr val="accent2"/>
              </a:solidFill>
            </a:endParaRPr>
          </a:p>
        </p:txBody>
      </p:sp>
      <p:sp>
        <p:nvSpPr>
          <p:cNvPr id="24" name="ZoneTexte 97">
            <a:extLst>
              <a:ext uri="{FF2B5EF4-FFF2-40B4-BE49-F238E27FC236}">
                <a16:creationId xmlns:a16="http://schemas.microsoft.com/office/drawing/2014/main" id="{497EB7D5-3851-CB98-A46E-8A8515E56226}"/>
              </a:ext>
            </a:extLst>
          </p:cNvPr>
          <p:cNvSpPr txBox="1"/>
          <p:nvPr/>
        </p:nvSpPr>
        <p:spPr>
          <a:xfrm>
            <a:off x="221054" y="4235733"/>
            <a:ext cx="24624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err="1">
                <a:solidFill>
                  <a:schemeClr val="accent2"/>
                </a:solidFill>
              </a:rPr>
              <a:t>Genomická</a:t>
            </a:r>
            <a:r>
              <a:rPr lang="cs-CZ" sz="2000" b="1" dirty="0">
                <a:solidFill>
                  <a:schemeClr val="accent2"/>
                </a:solidFill>
              </a:rPr>
              <a:t> selekce</a:t>
            </a:r>
            <a:endParaRPr lang="fr-FR" sz="2000" b="1" dirty="0">
              <a:solidFill>
                <a:schemeClr val="accent2"/>
              </a:solidFill>
            </a:endParaRPr>
          </a:p>
        </p:txBody>
      </p:sp>
      <p:sp>
        <p:nvSpPr>
          <p:cNvPr id="25" name="ZoneTexte 47">
            <a:extLst>
              <a:ext uri="{FF2B5EF4-FFF2-40B4-BE49-F238E27FC236}">
                <a16:creationId xmlns:a16="http://schemas.microsoft.com/office/drawing/2014/main" id="{AC5B4CDC-F402-BF37-17D6-2085B144BDBD}"/>
              </a:ext>
            </a:extLst>
          </p:cNvPr>
          <p:cNvSpPr txBox="1"/>
          <p:nvPr/>
        </p:nvSpPr>
        <p:spPr>
          <a:xfrm>
            <a:off x="2611530" y="5832490"/>
            <a:ext cx="1846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400" b="1" dirty="0">
                <a:solidFill>
                  <a:schemeClr val="tx1">
                    <a:lumMod val="50000"/>
                  </a:schemeClr>
                </a:solidFill>
              </a:rPr>
              <a:t>1. publikace</a:t>
            </a:r>
            <a:endParaRPr lang="fr-FR" sz="14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6" name="ZoneTexte 57">
            <a:extLst>
              <a:ext uri="{FF2B5EF4-FFF2-40B4-BE49-F238E27FC236}">
                <a16:creationId xmlns:a16="http://schemas.microsoft.com/office/drawing/2014/main" id="{B5619876-8222-494A-7D53-2DCBA3BFC328}"/>
              </a:ext>
            </a:extLst>
          </p:cNvPr>
          <p:cNvSpPr txBox="1"/>
          <p:nvPr/>
        </p:nvSpPr>
        <p:spPr>
          <a:xfrm>
            <a:off x="6910129" y="2529000"/>
            <a:ext cx="17153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400" b="1" dirty="0">
                <a:solidFill>
                  <a:schemeClr val="tx1">
                    <a:lumMod val="50000"/>
                  </a:schemeClr>
                </a:solidFill>
              </a:rPr>
              <a:t>Produkce dcer</a:t>
            </a:r>
            <a:endParaRPr lang="fr-FR" sz="1400" b="1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01120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e 10"/>
          <p:cNvGrpSpPr/>
          <p:nvPr/>
        </p:nvGrpSpPr>
        <p:grpSpPr>
          <a:xfrm>
            <a:off x="1331359" y="3479440"/>
            <a:ext cx="9733193" cy="309600"/>
            <a:chOff x="491132" y="3140968"/>
            <a:chExt cx="8329340" cy="309600"/>
          </a:xfrm>
        </p:grpSpPr>
        <p:cxnSp>
          <p:nvCxnSpPr>
            <p:cNvPr id="19" name="Connecteur droit avec flèche 18"/>
            <p:cNvCxnSpPr/>
            <p:nvPr/>
          </p:nvCxnSpPr>
          <p:spPr>
            <a:xfrm>
              <a:off x="491132" y="3311133"/>
              <a:ext cx="8329340" cy="0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sp>
          <p:nvSpPr>
            <p:cNvPr id="91" name="ZoneTexte 90"/>
            <p:cNvSpPr txBox="1"/>
            <p:nvPr/>
          </p:nvSpPr>
          <p:spPr>
            <a:xfrm>
              <a:off x="2915816" y="3140968"/>
              <a:ext cx="1008016" cy="307777"/>
            </a:xfrm>
            <a:prstGeom prst="rect">
              <a:avLst/>
            </a:prstGeom>
            <a:solidFill>
              <a:srgbClr val="F7F6EF"/>
            </a:solidFill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cs-CZ" sz="1400" b="1" dirty="0">
                  <a:solidFill>
                    <a:schemeClr val="tx1">
                      <a:lumMod val="50000"/>
                    </a:schemeClr>
                  </a:solidFill>
                </a:rPr>
                <a:t>Rok</a:t>
              </a:r>
              <a:r>
                <a:rPr lang="fr-FR" sz="1400" b="1" dirty="0">
                  <a:solidFill>
                    <a:schemeClr val="tx1">
                      <a:lumMod val="50000"/>
                    </a:schemeClr>
                  </a:solidFill>
                </a:rPr>
                <a:t> 2</a:t>
              </a:r>
            </a:p>
          </p:txBody>
        </p:sp>
        <p:sp>
          <p:nvSpPr>
            <p:cNvPr id="92" name="ZoneTexte 91"/>
            <p:cNvSpPr txBox="1"/>
            <p:nvPr/>
          </p:nvSpPr>
          <p:spPr>
            <a:xfrm>
              <a:off x="6372312" y="3140968"/>
              <a:ext cx="1008000" cy="309600"/>
            </a:xfrm>
            <a:prstGeom prst="rect">
              <a:avLst/>
            </a:prstGeom>
            <a:solidFill>
              <a:srgbClr val="F7F6EF"/>
            </a:solidFill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cs-CZ" sz="1400" b="1" dirty="0">
                  <a:solidFill>
                    <a:schemeClr val="tx1">
                      <a:lumMod val="50000"/>
                    </a:schemeClr>
                  </a:solidFill>
                </a:rPr>
                <a:t>Rok</a:t>
              </a:r>
              <a:r>
                <a:rPr lang="fr-FR" sz="1400" b="1" dirty="0">
                  <a:solidFill>
                    <a:schemeClr val="tx1">
                      <a:lumMod val="50000"/>
                    </a:schemeClr>
                  </a:solidFill>
                </a:rPr>
                <a:t> 4</a:t>
              </a:r>
            </a:p>
          </p:txBody>
        </p:sp>
      </p:grpSp>
      <p:grpSp>
        <p:nvGrpSpPr>
          <p:cNvPr id="5" name="Groupe 62"/>
          <p:cNvGrpSpPr/>
          <p:nvPr/>
        </p:nvGrpSpPr>
        <p:grpSpPr>
          <a:xfrm>
            <a:off x="191344" y="2878378"/>
            <a:ext cx="8208912" cy="550622"/>
            <a:chOff x="251520" y="2852936"/>
            <a:chExt cx="6840760" cy="550622"/>
          </a:xfrm>
        </p:grpSpPr>
        <p:grpSp>
          <p:nvGrpSpPr>
            <p:cNvPr id="6" name="Groupe 64"/>
            <p:cNvGrpSpPr/>
            <p:nvPr/>
          </p:nvGrpSpPr>
          <p:grpSpPr>
            <a:xfrm>
              <a:off x="251520" y="2852940"/>
              <a:ext cx="6840760" cy="550618"/>
              <a:chOff x="-252536" y="4702717"/>
              <a:chExt cx="6840760" cy="752654"/>
            </a:xfrm>
          </p:grpSpPr>
          <p:sp>
            <p:nvSpPr>
              <p:cNvPr id="70" name="Text Box 11"/>
              <p:cNvSpPr txBox="1">
                <a:spLocks noChangeArrowheads="1"/>
              </p:cNvSpPr>
              <p:nvPr/>
            </p:nvSpPr>
            <p:spPr bwMode="auto">
              <a:xfrm>
                <a:off x="-252536" y="4702717"/>
                <a:ext cx="704039" cy="4207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cs-CZ" sz="1400" b="1" dirty="0">
                    <a:solidFill>
                      <a:schemeClr val="tx1">
                        <a:lumMod val="50000"/>
                      </a:schemeClr>
                    </a:solidFill>
                    <a:latin typeface="Calibri" pitchFamily="34" charset="0"/>
                    <a:cs typeface="Calibri" pitchFamily="34" charset="0"/>
                  </a:rPr>
                  <a:t>R</a:t>
                </a:r>
                <a:r>
                  <a:rPr lang="cs-CZ" sz="1400" b="1" baseline="30000" dirty="0">
                    <a:solidFill>
                      <a:schemeClr val="tx1">
                        <a:lumMod val="50000"/>
                      </a:schemeClr>
                    </a:solidFill>
                    <a:latin typeface="Calibri" pitchFamily="34" charset="0"/>
                    <a:cs typeface="Calibri" pitchFamily="34" charset="0"/>
                  </a:rPr>
                  <a:t>2</a:t>
                </a:r>
                <a:r>
                  <a:rPr lang="en-GB" sz="1400" b="1" dirty="0">
                    <a:solidFill>
                      <a:schemeClr val="tx1">
                        <a:lumMod val="50000"/>
                      </a:schemeClr>
                    </a:solidFill>
                    <a:latin typeface="Calibri" pitchFamily="34" charset="0"/>
                    <a:cs typeface="Calibri" pitchFamily="34" charset="0"/>
                  </a:rPr>
                  <a:t> </a:t>
                </a:r>
                <a:r>
                  <a:rPr lang="cs-CZ" sz="1400" b="1" dirty="0">
                    <a:solidFill>
                      <a:schemeClr val="tx1">
                        <a:lumMod val="50000"/>
                      </a:schemeClr>
                    </a:solidFill>
                    <a:latin typeface="Calibri" pitchFamily="34" charset="0"/>
                    <a:cs typeface="Calibri" pitchFamily="34" charset="0"/>
                  </a:rPr>
                  <a:t>mléko</a:t>
                </a:r>
                <a:endParaRPr lang="en-GB" sz="1400" b="1" dirty="0">
                  <a:solidFill>
                    <a:schemeClr val="tx1">
                      <a:lumMod val="50000"/>
                    </a:schemeClr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71" name="Text Box 12"/>
              <p:cNvSpPr txBox="1">
                <a:spLocks noChangeArrowheads="1"/>
              </p:cNvSpPr>
              <p:nvPr/>
            </p:nvSpPr>
            <p:spPr bwMode="auto">
              <a:xfrm>
                <a:off x="-252536" y="5034597"/>
                <a:ext cx="870912" cy="4207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cs-CZ" sz="1400" b="1" dirty="0">
                    <a:solidFill>
                      <a:schemeClr val="tx1">
                        <a:lumMod val="50000"/>
                      </a:schemeClr>
                    </a:solidFill>
                    <a:latin typeface="Calibri" pitchFamily="34" charset="0"/>
                    <a:cs typeface="Calibri" pitchFamily="34" charset="0"/>
                  </a:rPr>
                  <a:t>R</a:t>
                </a:r>
                <a:r>
                  <a:rPr lang="cs-CZ" sz="1400" b="1" baseline="30000" dirty="0">
                    <a:solidFill>
                      <a:schemeClr val="tx1">
                        <a:lumMod val="50000"/>
                      </a:schemeClr>
                    </a:solidFill>
                    <a:latin typeface="Calibri" pitchFamily="34" charset="0"/>
                    <a:cs typeface="Calibri" pitchFamily="34" charset="0"/>
                  </a:rPr>
                  <a:t>2</a:t>
                </a:r>
                <a:r>
                  <a:rPr lang="en-GB" sz="1400" b="1" dirty="0">
                    <a:solidFill>
                      <a:schemeClr val="tx1">
                        <a:lumMod val="50000"/>
                      </a:schemeClr>
                    </a:solidFill>
                    <a:latin typeface="Calibri" pitchFamily="34" charset="0"/>
                    <a:cs typeface="Calibri" pitchFamily="34" charset="0"/>
                  </a:rPr>
                  <a:t> </a:t>
                </a:r>
                <a:r>
                  <a:rPr lang="cs-CZ" sz="1400" b="1" dirty="0">
                    <a:solidFill>
                      <a:schemeClr val="tx1">
                        <a:lumMod val="50000"/>
                      </a:schemeClr>
                    </a:solidFill>
                    <a:latin typeface="Calibri" pitchFamily="34" charset="0"/>
                    <a:cs typeface="Calibri" pitchFamily="34" charset="0"/>
                  </a:rPr>
                  <a:t>plodnost</a:t>
                </a:r>
                <a:endParaRPr lang="en-GB" sz="1400" b="1" dirty="0">
                  <a:solidFill>
                    <a:schemeClr val="tx1">
                      <a:lumMod val="50000"/>
                    </a:schemeClr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72" name="Text Box 23"/>
              <p:cNvSpPr txBox="1">
                <a:spLocks noChangeArrowheads="1"/>
              </p:cNvSpPr>
              <p:nvPr/>
            </p:nvSpPr>
            <p:spPr bwMode="auto">
              <a:xfrm>
                <a:off x="6220816" y="4702717"/>
                <a:ext cx="367408" cy="4207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 sz="1400" b="1" dirty="0">
                    <a:solidFill>
                      <a:schemeClr val="tx1">
                        <a:lumMod val="50000"/>
                      </a:schemeClr>
                    </a:solidFill>
                    <a:latin typeface="Calibri" pitchFamily="34" charset="0"/>
                    <a:cs typeface="Calibri" pitchFamily="34" charset="0"/>
                  </a:rPr>
                  <a:t>45</a:t>
                </a:r>
              </a:p>
            </p:txBody>
          </p:sp>
          <p:sp>
            <p:nvSpPr>
              <p:cNvPr id="73" name="Text Box 24"/>
              <p:cNvSpPr txBox="1">
                <a:spLocks noChangeArrowheads="1"/>
              </p:cNvSpPr>
              <p:nvPr/>
            </p:nvSpPr>
            <p:spPr bwMode="auto">
              <a:xfrm>
                <a:off x="6236972" y="5034597"/>
                <a:ext cx="279244" cy="4207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 sz="1400" b="1" dirty="0">
                    <a:solidFill>
                      <a:schemeClr val="tx1">
                        <a:lumMod val="50000"/>
                      </a:schemeClr>
                    </a:solidFill>
                    <a:latin typeface="Calibri" pitchFamily="34" charset="0"/>
                    <a:cs typeface="Calibri" pitchFamily="34" charset="0"/>
                  </a:rPr>
                  <a:t> -</a:t>
                </a:r>
              </a:p>
            </p:txBody>
          </p:sp>
          <p:sp>
            <p:nvSpPr>
              <p:cNvPr id="74" name="Text Box 17"/>
              <p:cNvSpPr txBox="1">
                <a:spLocks noChangeArrowheads="1"/>
              </p:cNvSpPr>
              <p:nvPr/>
            </p:nvSpPr>
            <p:spPr bwMode="auto">
              <a:xfrm>
                <a:off x="4348608" y="4702781"/>
                <a:ext cx="367408" cy="4207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 sz="1400" b="1" dirty="0">
                    <a:solidFill>
                      <a:schemeClr val="tx1">
                        <a:lumMod val="50000"/>
                      </a:schemeClr>
                    </a:solidFill>
                    <a:latin typeface="Calibri" pitchFamily="34" charset="0"/>
                    <a:cs typeface="Calibri" pitchFamily="34" charset="0"/>
                  </a:rPr>
                  <a:t>35</a:t>
                </a:r>
              </a:p>
            </p:txBody>
          </p:sp>
          <p:sp>
            <p:nvSpPr>
              <p:cNvPr id="75" name="Text Box 18"/>
              <p:cNvSpPr txBox="1">
                <a:spLocks noChangeArrowheads="1"/>
              </p:cNvSpPr>
              <p:nvPr/>
            </p:nvSpPr>
            <p:spPr bwMode="auto">
              <a:xfrm>
                <a:off x="4364764" y="5034663"/>
                <a:ext cx="279244" cy="4207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 sz="1400" b="1" dirty="0">
                    <a:solidFill>
                      <a:schemeClr val="tx1">
                        <a:lumMod val="50000"/>
                      </a:schemeClr>
                    </a:solidFill>
                    <a:latin typeface="Calibri" pitchFamily="34" charset="0"/>
                    <a:cs typeface="Calibri" pitchFamily="34" charset="0"/>
                  </a:rPr>
                  <a:t> -</a:t>
                </a:r>
              </a:p>
            </p:txBody>
          </p:sp>
        </p:grpSp>
        <p:sp>
          <p:nvSpPr>
            <p:cNvPr id="68" name="Text Box 17"/>
            <p:cNvSpPr txBox="1">
              <a:spLocks noChangeArrowheads="1"/>
            </p:cNvSpPr>
            <p:nvPr/>
          </p:nvSpPr>
          <p:spPr bwMode="auto">
            <a:xfrm>
              <a:off x="1115616" y="2852936"/>
              <a:ext cx="36740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400" b="1" dirty="0">
                  <a:solidFill>
                    <a:schemeClr val="tx1">
                      <a:lumMod val="50000"/>
                    </a:schemeClr>
                  </a:solidFill>
                  <a:latin typeface="Calibri" pitchFamily="34" charset="0"/>
                  <a:cs typeface="Calibri" pitchFamily="34" charset="0"/>
                </a:rPr>
                <a:t>30</a:t>
              </a:r>
            </a:p>
          </p:txBody>
        </p:sp>
        <p:sp>
          <p:nvSpPr>
            <p:cNvPr id="69" name="Text Box 18"/>
            <p:cNvSpPr txBox="1">
              <a:spLocks noChangeArrowheads="1"/>
            </p:cNvSpPr>
            <p:nvPr/>
          </p:nvSpPr>
          <p:spPr bwMode="auto">
            <a:xfrm>
              <a:off x="1115616" y="3095729"/>
              <a:ext cx="36740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400" b="1" dirty="0">
                  <a:solidFill>
                    <a:schemeClr val="tx1">
                      <a:lumMod val="50000"/>
                    </a:schemeClr>
                  </a:solidFill>
                  <a:latin typeface="Calibri" pitchFamily="34" charset="0"/>
                  <a:cs typeface="Calibri" pitchFamily="34" charset="0"/>
                </a:rPr>
                <a:t>20</a:t>
              </a:r>
            </a:p>
          </p:txBody>
        </p:sp>
      </p:grpSp>
      <p:grpSp>
        <p:nvGrpSpPr>
          <p:cNvPr id="15" name="Groupe 14"/>
          <p:cNvGrpSpPr/>
          <p:nvPr/>
        </p:nvGrpSpPr>
        <p:grpSpPr>
          <a:xfrm>
            <a:off x="191344" y="5733257"/>
            <a:ext cx="8280920" cy="576115"/>
            <a:chOff x="35496" y="5733256"/>
            <a:chExt cx="6912768" cy="576115"/>
          </a:xfrm>
        </p:grpSpPr>
        <p:grpSp>
          <p:nvGrpSpPr>
            <p:cNvPr id="7" name="Groupe 79"/>
            <p:cNvGrpSpPr/>
            <p:nvPr/>
          </p:nvGrpSpPr>
          <p:grpSpPr>
            <a:xfrm>
              <a:off x="35496" y="5733256"/>
              <a:ext cx="4896544" cy="576115"/>
              <a:chOff x="395536" y="5229200"/>
              <a:chExt cx="4896544" cy="576115"/>
            </a:xfrm>
          </p:grpSpPr>
          <p:grpSp>
            <p:nvGrpSpPr>
              <p:cNvPr id="8" name="Groupe 80"/>
              <p:cNvGrpSpPr/>
              <p:nvPr/>
            </p:nvGrpSpPr>
            <p:grpSpPr>
              <a:xfrm>
                <a:off x="395536" y="5254697"/>
                <a:ext cx="1735560" cy="550618"/>
                <a:chOff x="179512" y="4702717"/>
                <a:chExt cx="1735560" cy="752654"/>
              </a:xfrm>
            </p:grpSpPr>
            <p:sp>
              <p:nvSpPr>
                <p:cNvPr id="85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179512" y="4702717"/>
                  <a:ext cx="705264" cy="42070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cs-CZ" sz="1400" b="1" dirty="0">
                      <a:solidFill>
                        <a:schemeClr val="tx1">
                          <a:lumMod val="50000"/>
                        </a:schemeClr>
                      </a:solidFill>
                      <a:latin typeface="Calibri" pitchFamily="34" charset="0"/>
                      <a:cs typeface="Calibri" pitchFamily="34" charset="0"/>
                    </a:rPr>
                    <a:t>R</a:t>
                  </a:r>
                  <a:r>
                    <a:rPr lang="cs-CZ" sz="1400" b="1" baseline="30000" dirty="0">
                      <a:solidFill>
                        <a:schemeClr val="tx1">
                          <a:lumMod val="50000"/>
                        </a:schemeClr>
                      </a:solidFill>
                      <a:latin typeface="Calibri" pitchFamily="34" charset="0"/>
                      <a:cs typeface="Calibri" pitchFamily="34" charset="0"/>
                    </a:rPr>
                    <a:t>2</a:t>
                  </a:r>
                  <a:r>
                    <a:rPr lang="en-GB" sz="1400" b="1" dirty="0">
                      <a:solidFill>
                        <a:schemeClr val="tx1">
                          <a:lumMod val="50000"/>
                        </a:schemeClr>
                      </a:solidFill>
                      <a:latin typeface="Calibri" pitchFamily="34" charset="0"/>
                      <a:cs typeface="Calibri" pitchFamily="34" charset="0"/>
                    </a:rPr>
                    <a:t> </a:t>
                  </a:r>
                  <a:r>
                    <a:rPr lang="cs-CZ" sz="1400" b="1" dirty="0">
                      <a:solidFill>
                        <a:schemeClr val="tx1">
                          <a:lumMod val="50000"/>
                        </a:schemeClr>
                      </a:solidFill>
                      <a:latin typeface="Calibri" pitchFamily="34" charset="0"/>
                      <a:cs typeface="Calibri" pitchFamily="34" charset="0"/>
                    </a:rPr>
                    <a:t>mléko</a:t>
                  </a:r>
                  <a:endParaRPr lang="en-GB" sz="1400" b="1" dirty="0">
                    <a:solidFill>
                      <a:schemeClr val="tx1">
                        <a:lumMod val="50000"/>
                      </a:schemeClr>
                    </a:solidFill>
                    <a:latin typeface="Calibri" pitchFamily="34" charset="0"/>
                    <a:cs typeface="Calibri" pitchFamily="34" charset="0"/>
                  </a:endParaRPr>
                </a:p>
              </p:txBody>
            </p:sp>
            <p:sp>
              <p:nvSpPr>
                <p:cNvPr id="86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179512" y="5034597"/>
                  <a:ext cx="872426" cy="42070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cs-CZ" sz="1400" b="1" dirty="0">
                      <a:solidFill>
                        <a:schemeClr val="tx1">
                          <a:lumMod val="50000"/>
                        </a:schemeClr>
                      </a:solidFill>
                      <a:latin typeface="Calibri" pitchFamily="34" charset="0"/>
                      <a:cs typeface="Calibri" pitchFamily="34" charset="0"/>
                    </a:rPr>
                    <a:t>R</a:t>
                  </a:r>
                  <a:r>
                    <a:rPr lang="cs-CZ" sz="1400" b="1" baseline="30000" dirty="0">
                      <a:solidFill>
                        <a:schemeClr val="tx1">
                          <a:lumMod val="50000"/>
                        </a:schemeClr>
                      </a:solidFill>
                      <a:latin typeface="Calibri" pitchFamily="34" charset="0"/>
                      <a:cs typeface="Calibri" pitchFamily="34" charset="0"/>
                    </a:rPr>
                    <a:t>2</a:t>
                  </a:r>
                  <a:r>
                    <a:rPr lang="en-GB" sz="1400" b="1" dirty="0">
                      <a:solidFill>
                        <a:schemeClr val="tx1">
                          <a:lumMod val="50000"/>
                        </a:schemeClr>
                      </a:solidFill>
                      <a:latin typeface="Calibri" pitchFamily="34" charset="0"/>
                      <a:cs typeface="Calibri" pitchFamily="34" charset="0"/>
                    </a:rPr>
                    <a:t> </a:t>
                  </a:r>
                  <a:r>
                    <a:rPr lang="cs-CZ" sz="1400" b="1" dirty="0">
                      <a:solidFill>
                        <a:schemeClr val="tx1">
                          <a:lumMod val="50000"/>
                        </a:schemeClr>
                      </a:solidFill>
                      <a:latin typeface="Calibri" pitchFamily="34" charset="0"/>
                      <a:cs typeface="Calibri" pitchFamily="34" charset="0"/>
                    </a:rPr>
                    <a:t>plodnost</a:t>
                  </a:r>
                  <a:endParaRPr lang="en-GB" sz="1400" b="1" dirty="0">
                    <a:solidFill>
                      <a:schemeClr val="tx1">
                        <a:lumMod val="50000"/>
                      </a:schemeClr>
                    </a:solidFill>
                    <a:latin typeface="Calibri" pitchFamily="34" charset="0"/>
                    <a:cs typeface="Calibri" pitchFamily="34" charset="0"/>
                  </a:endParaRPr>
                </a:p>
              </p:txBody>
            </p:sp>
            <p:sp>
              <p:nvSpPr>
                <p:cNvPr id="87" name="Text Box 23"/>
                <p:cNvSpPr txBox="1">
                  <a:spLocks noChangeArrowheads="1"/>
                </p:cNvSpPr>
                <p:nvPr/>
              </p:nvSpPr>
              <p:spPr bwMode="auto">
                <a:xfrm>
                  <a:off x="1547664" y="4702717"/>
                  <a:ext cx="367408" cy="42070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GB" sz="1400" b="1" dirty="0">
                      <a:solidFill>
                        <a:schemeClr val="tx1">
                          <a:lumMod val="50000"/>
                        </a:schemeClr>
                      </a:solidFill>
                      <a:latin typeface="Calibri" pitchFamily="34" charset="0"/>
                      <a:cs typeface="Calibri" pitchFamily="34" charset="0"/>
                    </a:rPr>
                    <a:t>74</a:t>
                  </a:r>
                </a:p>
              </p:txBody>
            </p:sp>
            <p:sp>
              <p:nvSpPr>
                <p:cNvPr id="88" name="Text Box 24"/>
                <p:cNvSpPr txBox="1">
                  <a:spLocks noChangeArrowheads="1"/>
                </p:cNvSpPr>
                <p:nvPr/>
              </p:nvSpPr>
              <p:spPr bwMode="auto">
                <a:xfrm>
                  <a:off x="1547664" y="5034597"/>
                  <a:ext cx="367408" cy="42070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GB" sz="1400" b="1" dirty="0">
                      <a:solidFill>
                        <a:schemeClr val="tx1">
                          <a:lumMod val="50000"/>
                        </a:schemeClr>
                      </a:solidFill>
                      <a:latin typeface="Calibri" pitchFamily="34" charset="0"/>
                      <a:cs typeface="Calibri" pitchFamily="34" charset="0"/>
                    </a:rPr>
                    <a:t>60</a:t>
                  </a:r>
                </a:p>
              </p:txBody>
            </p:sp>
            <p:sp>
              <p:nvSpPr>
                <p:cNvPr id="90" name="Text Box 17"/>
                <p:cNvSpPr txBox="1">
                  <a:spLocks noChangeArrowheads="1"/>
                </p:cNvSpPr>
                <p:nvPr/>
              </p:nvSpPr>
              <p:spPr bwMode="auto">
                <a:xfrm>
                  <a:off x="971600" y="4702781"/>
                  <a:ext cx="367408" cy="42070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GB" sz="1400" b="1" dirty="0">
                      <a:solidFill>
                        <a:schemeClr val="tx1">
                          <a:lumMod val="50000"/>
                        </a:schemeClr>
                      </a:solidFill>
                      <a:latin typeface="Calibri" pitchFamily="34" charset="0"/>
                      <a:cs typeface="Calibri" pitchFamily="34" charset="0"/>
                    </a:rPr>
                    <a:t>30</a:t>
                  </a:r>
                </a:p>
              </p:txBody>
            </p:sp>
            <p:sp>
              <p:nvSpPr>
                <p:cNvPr id="94" name="Text Box 18"/>
                <p:cNvSpPr txBox="1">
                  <a:spLocks noChangeArrowheads="1"/>
                </p:cNvSpPr>
                <p:nvPr/>
              </p:nvSpPr>
              <p:spPr bwMode="auto">
                <a:xfrm>
                  <a:off x="971600" y="5034662"/>
                  <a:ext cx="367408" cy="42070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GB" sz="1400" b="1" dirty="0">
                      <a:solidFill>
                        <a:schemeClr val="tx1">
                          <a:lumMod val="50000"/>
                        </a:schemeClr>
                      </a:solidFill>
                      <a:latin typeface="Calibri" pitchFamily="34" charset="0"/>
                      <a:cs typeface="Calibri" pitchFamily="34" charset="0"/>
                    </a:rPr>
                    <a:t>20</a:t>
                  </a:r>
                </a:p>
              </p:txBody>
            </p:sp>
          </p:grpSp>
          <p:sp>
            <p:nvSpPr>
              <p:cNvPr id="82" name="Text Box 23"/>
              <p:cNvSpPr txBox="1">
                <a:spLocks noChangeArrowheads="1"/>
              </p:cNvSpPr>
              <p:nvPr/>
            </p:nvSpPr>
            <p:spPr bwMode="auto">
              <a:xfrm>
                <a:off x="4924672" y="5229200"/>
                <a:ext cx="367408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 sz="1400" b="1" dirty="0">
                    <a:solidFill>
                      <a:schemeClr val="tx1">
                        <a:lumMod val="50000"/>
                      </a:schemeClr>
                    </a:solidFill>
                    <a:latin typeface="Calibri" pitchFamily="34" charset="0"/>
                    <a:cs typeface="Calibri" pitchFamily="34" charset="0"/>
                  </a:rPr>
                  <a:t>77</a:t>
                </a:r>
              </a:p>
            </p:txBody>
          </p:sp>
          <p:sp>
            <p:nvSpPr>
              <p:cNvPr id="84" name="Text Box 24"/>
              <p:cNvSpPr txBox="1">
                <a:spLocks noChangeArrowheads="1"/>
              </p:cNvSpPr>
              <p:nvPr/>
            </p:nvSpPr>
            <p:spPr bwMode="auto">
              <a:xfrm>
                <a:off x="4924672" y="5471993"/>
                <a:ext cx="367408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 sz="1400" b="1" dirty="0">
                    <a:solidFill>
                      <a:schemeClr val="tx1">
                        <a:lumMod val="50000"/>
                      </a:schemeClr>
                    </a:solidFill>
                    <a:latin typeface="Calibri" pitchFamily="34" charset="0"/>
                    <a:cs typeface="Calibri" pitchFamily="34" charset="0"/>
                  </a:rPr>
                  <a:t>60</a:t>
                </a:r>
              </a:p>
            </p:txBody>
          </p:sp>
        </p:grpSp>
        <p:sp>
          <p:nvSpPr>
            <p:cNvPr id="59" name="Text Box 23"/>
            <p:cNvSpPr txBox="1">
              <a:spLocks noChangeArrowheads="1"/>
            </p:cNvSpPr>
            <p:nvPr/>
          </p:nvSpPr>
          <p:spPr bwMode="auto">
            <a:xfrm>
              <a:off x="6580856" y="5733256"/>
              <a:ext cx="36740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400" b="1" dirty="0">
                  <a:solidFill>
                    <a:schemeClr val="tx1">
                      <a:lumMod val="50000"/>
                    </a:schemeClr>
                  </a:solidFill>
                  <a:latin typeface="Calibri" pitchFamily="34" charset="0"/>
                  <a:cs typeface="Calibri" pitchFamily="34" charset="0"/>
                </a:rPr>
                <a:t>79</a:t>
              </a:r>
            </a:p>
          </p:txBody>
        </p:sp>
        <p:sp>
          <p:nvSpPr>
            <p:cNvPr id="60" name="Text Box 24"/>
            <p:cNvSpPr txBox="1">
              <a:spLocks noChangeArrowheads="1"/>
            </p:cNvSpPr>
            <p:nvPr/>
          </p:nvSpPr>
          <p:spPr bwMode="auto">
            <a:xfrm>
              <a:off x="6580856" y="5976049"/>
              <a:ext cx="36740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400" b="1" dirty="0">
                  <a:solidFill>
                    <a:schemeClr val="tx1">
                      <a:lumMod val="50000"/>
                    </a:schemeClr>
                  </a:solidFill>
                  <a:latin typeface="Calibri" pitchFamily="34" charset="0"/>
                  <a:cs typeface="Calibri" pitchFamily="34" charset="0"/>
                </a:rPr>
                <a:t>60</a:t>
              </a:r>
            </a:p>
          </p:txBody>
        </p:sp>
      </p:grpSp>
      <p:sp>
        <p:nvSpPr>
          <p:cNvPr id="63" name="ZoneTexte 62"/>
          <p:cNvSpPr txBox="1"/>
          <p:nvPr/>
        </p:nvSpPr>
        <p:spPr>
          <a:xfrm>
            <a:off x="479377" y="3933056"/>
            <a:ext cx="38306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>
                <a:solidFill>
                  <a:schemeClr val="accent2"/>
                </a:solidFill>
              </a:rPr>
              <a:t>V době </a:t>
            </a:r>
            <a:r>
              <a:rPr lang="cs-CZ" sz="2000" b="1" dirty="0" err="1">
                <a:solidFill>
                  <a:schemeClr val="accent2"/>
                </a:solidFill>
              </a:rPr>
              <a:t>genomické</a:t>
            </a:r>
            <a:r>
              <a:rPr lang="cs-CZ" sz="2000" b="1" dirty="0">
                <a:solidFill>
                  <a:schemeClr val="accent2"/>
                </a:solidFill>
              </a:rPr>
              <a:t> selekce</a:t>
            </a:r>
            <a:endParaRPr lang="fr-FR" sz="2000" b="1" dirty="0">
              <a:solidFill>
                <a:schemeClr val="accent2"/>
              </a:solidFill>
            </a:endParaRPr>
          </a:p>
        </p:txBody>
      </p:sp>
      <p:sp>
        <p:nvSpPr>
          <p:cNvPr id="64" name="ZoneTexte 63"/>
          <p:cNvSpPr txBox="1"/>
          <p:nvPr/>
        </p:nvSpPr>
        <p:spPr>
          <a:xfrm>
            <a:off x="335360" y="994199"/>
            <a:ext cx="45737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>
                <a:solidFill>
                  <a:schemeClr val="accent2"/>
                </a:solidFill>
              </a:rPr>
              <a:t>Před </a:t>
            </a:r>
            <a:r>
              <a:rPr lang="cs-CZ" sz="2000" b="1" dirty="0" err="1">
                <a:solidFill>
                  <a:schemeClr val="accent2"/>
                </a:solidFill>
              </a:rPr>
              <a:t>genomickou</a:t>
            </a:r>
            <a:r>
              <a:rPr lang="cs-CZ" sz="2000" b="1" dirty="0">
                <a:solidFill>
                  <a:schemeClr val="accent2"/>
                </a:solidFill>
              </a:rPr>
              <a:t> selekcí</a:t>
            </a:r>
            <a:endParaRPr lang="fr-FR" sz="2000" b="1" dirty="0">
              <a:solidFill>
                <a:schemeClr val="accent2"/>
              </a:solidFill>
            </a:endParaRPr>
          </a:p>
        </p:txBody>
      </p:sp>
      <p:grpSp>
        <p:nvGrpSpPr>
          <p:cNvPr id="14" name="Groupe 13"/>
          <p:cNvGrpSpPr>
            <a:grpSpLocks noChangeAspect="1"/>
          </p:cNvGrpSpPr>
          <p:nvPr/>
        </p:nvGrpSpPr>
        <p:grpSpPr>
          <a:xfrm>
            <a:off x="335360" y="1196753"/>
            <a:ext cx="9757584" cy="1667051"/>
            <a:chOff x="355719" y="1537895"/>
            <a:chExt cx="6797829" cy="1161387"/>
          </a:xfrm>
        </p:grpSpPr>
        <p:grpSp>
          <p:nvGrpSpPr>
            <p:cNvPr id="10" name="Groupe 9"/>
            <p:cNvGrpSpPr/>
            <p:nvPr/>
          </p:nvGrpSpPr>
          <p:grpSpPr>
            <a:xfrm>
              <a:off x="355719" y="1544839"/>
              <a:ext cx="6797829" cy="1154443"/>
              <a:chOff x="355719" y="1127285"/>
              <a:chExt cx="6797829" cy="1154443"/>
            </a:xfrm>
          </p:grpSpPr>
          <p:sp>
            <p:nvSpPr>
              <p:cNvPr id="58" name="ZoneTexte 57"/>
              <p:cNvSpPr txBox="1"/>
              <p:nvPr/>
            </p:nvSpPr>
            <p:spPr>
              <a:xfrm>
                <a:off x="4440021" y="2048242"/>
                <a:ext cx="2713527" cy="2144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cs-CZ" sz="1400" b="1" dirty="0">
                    <a:solidFill>
                      <a:schemeClr val="tx1">
                        <a:lumMod val="50000"/>
                      </a:schemeClr>
                    </a:solidFill>
                  </a:rPr>
                  <a:t>Kontrola užitkovosti</a:t>
                </a:r>
                <a:endParaRPr lang="fr-FR" sz="14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grpSp>
            <p:nvGrpSpPr>
              <p:cNvPr id="4" name="Groupe 4"/>
              <p:cNvGrpSpPr/>
              <p:nvPr/>
            </p:nvGrpSpPr>
            <p:grpSpPr>
              <a:xfrm>
                <a:off x="4943834" y="1127285"/>
                <a:ext cx="1284350" cy="659233"/>
                <a:chOff x="-1892856" y="3433682"/>
                <a:chExt cx="1284350" cy="659233"/>
              </a:xfrm>
            </p:grpSpPr>
            <p:pic>
              <p:nvPicPr>
                <p:cNvPr id="29" name="Picture 3" descr="vache, silhouette"/>
                <p:cNvPicPr>
                  <a:picLocks noChangeAspect="1" noChangeArrowheads="1"/>
                </p:cNvPicPr>
                <p:nvPr/>
              </p:nvPicPr>
              <p:blipFill>
                <a:blip r:embed="rId3" cstate="screen">
                  <a:extLst>
                    <a:ext uri="{BEBA8EAE-BF5A-486C-A8C5-ECC9F3942E4B}">
                      <a14:imgProps xmlns:a14="http://schemas.microsoft.com/office/drawing/2010/main">
                        <a14:imgLayer r:embed="rId4">
                          <a14:imgEffect>
                            <a14:backgroundRemoval t="10000" b="93000" l="4667" r="94667">
                              <a14:foregroundMark x1="28667" y1="47000" x2="28667" y2="47000"/>
                              <a14:foregroundMark x1="36000" y1="57000" x2="36000" y2="57000"/>
                              <a14:foregroundMark x1="38000" y1="35000" x2="38000" y2="35000"/>
                              <a14:foregroundMark x1="38667" y1="26000" x2="38667" y2="26000"/>
                              <a14:foregroundMark x1="46667" y1="20000" x2="46667" y2="20000"/>
                              <a14:foregroundMark x1="55333" y1="23000" x2="55333" y2="23000"/>
                              <a14:foregroundMark x1="72667" y1="29000" x2="72667" y2="29000"/>
                              <a14:foregroundMark x1="68667" y1="41000" x2="68667" y2="41000"/>
                              <a14:foregroundMark x1="81333" y1="29000" x2="81333" y2="29000"/>
                              <a14:foregroundMark x1="85333" y1="46000" x2="85333" y2="46000"/>
                              <a14:foregroundMark x1="80000" y1="60000" x2="80000" y2="60000"/>
                              <a14:foregroundMark x1="81333" y1="66000" x2="81333" y2="66000"/>
                              <a14:foregroundMark x1="80667" y1="77000" x2="80667" y2="77000"/>
                              <a14:foregroundMark x1="88000" y1="76000" x2="88000" y2="76000"/>
                              <a14:foregroundMark x1="67333" y1="23000" x2="67333" y2="23000"/>
                              <a14:foregroundMark x1="49333" y1="18000" x2="49333" y2="18000"/>
                              <a14:foregroundMark x1="64000" y1="19000" x2="64000" y2="19000"/>
                              <a14:foregroundMark x1="22667" y1="64000" x2="22667" y2="64000"/>
                              <a14:foregroundMark x1="10667" y1="77000" x2="10667" y2="77000"/>
                              <a14:foregroundMark x1="39333" y1="81000" x2="39333" y2="81000"/>
                              <a14:foregroundMark x1="39333" y1="77000" x2="39333" y2="77000"/>
                              <a14:foregroundMark x1="40000" y1="74000" x2="40000" y2="74000"/>
                              <a14:foregroundMark x1="50000" y1="63000" x2="50000" y2="63000"/>
                              <a14:foregroundMark x1="52000" y1="72000" x2="52000" y2="72000"/>
                              <a14:foregroundMark x1="54667" y1="79000" x2="54667" y2="79000"/>
                              <a14:foregroundMark x1="54000" y1="83000" x2="54000" y2="83000"/>
                              <a14:foregroundMark x1="26000" y1="38000" x2="26000" y2="38000"/>
                              <a14:foregroundMark x1="70667" y1="60000" x2="70667" y2="60000"/>
                              <a14:foregroundMark x1="41333" y1="20000" x2="41333" y2="20000"/>
                              <a14:foregroundMark x1="27333" y1="35000" x2="27333" y2="35000"/>
                            </a14:backgroundRemoval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-1892856" y="3433682"/>
                  <a:ext cx="1106027" cy="65923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30" name="Picture 5" descr="https://encrypted-tbn3.gstatic.com/images?q=tbn:ANd9GcRrMBY1sVON66KGkWhF1TQ9uHFgCetNBdGSycy4SyQAj5kraQ-L"/>
                <p:cNvPicPr>
                  <a:picLocks noChangeAspect="1" noChangeArrowheads="1"/>
                </p:cNvPicPr>
                <p:nvPr/>
              </p:nvPicPr>
              <p:blipFill>
                <a:blip r:embed="rId5" cstate="screen">
                  <a:extLst>
                    <a:ext uri="{BEBA8EAE-BF5A-486C-A8C5-ECC9F3942E4B}">
                      <a14:imgProps xmlns:a14="http://schemas.microsoft.com/office/drawing/2010/main">
                        <a14:imgLayer r:embed="rId6">
                          <a14:imgEffect>
                            <a14:backgroundRemoval t="1613" b="95161" l="3030" r="9697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-836619" y="3808121"/>
                  <a:ext cx="228113" cy="215369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66" name="ZoneTexte 65"/>
              <p:cNvSpPr txBox="1"/>
              <p:nvPr/>
            </p:nvSpPr>
            <p:spPr>
              <a:xfrm>
                <a:off x="3168000" y="2067309"/>
                <a:ext cx="1404000" cy="2144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cs-CZ" sz="1400" b="1" dirty="0">
                    <a:solidFill>
                      <a:schemeClr val="tx1">
                        <a:lumMod val="50000"/>
                      </a:schemeClr>
                    </a:solidFill>
                  </a:rPr>
                  <a:t>Otelení</a:t>
                </a:r>
                <a:endParaRPr lang="fr-FR" sz="14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pic>
            <p:nvPicPr>
              <p:cNvPr id="35" name="Picture 16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backgroundRemoval t="4082" b="95918" l="0" r="94828">
                            <a14:foregroundMark x1="41379" y1="32653" x2="41379" y2="32653"/>
                            <a14:foregroundMark x1="51724" y1="24490" x2="51724" y2="24490"/>
                            <a14:foregroundMark x1="82759" y1="53061" x2="82759" y2="53061"/>
                            <a14:foregroundMark x1="86207" y1="73469" x2="86207" y2="73469"/>
                            <a14:foregroundMark x1="82759" y1="85714" x2="82759" y2="85714"/>
                            <a14:foregroundMark x1="36207" y1="65306" x2="36207" y2="65306"/>
                            <a14:foregroundMark x1="36207" y1="73469" x2="36207" y2="73469"/>
                            <a14:foregroundMark x1="68966" y1="22449" x2="68966" y2="22449"/>
                            <a14:backgroundMark x1="89655" y1="73469" x2="89655" y2="73469"/>
                            <a14:backgroundMark x1="51724" y1="18367" x2="51724" y2="18367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55719" y="1630204"/>
                <a:ext cx="675778" cy="57125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2" name="ZoneTexte 11"/>
              <p:cNvSpPr txBox="1"/>
              <p:nvPr/>
            </p:nvSpPr>
            <p:spPr>
              <a:xfrm>
                <a:off x="1049603" y="1782009"/>
                <a:ext cx="2855374" cy="214419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cs-CZ" sz="1400" dirty="0">
                    <a:solidFill>
                      <a:schemeClr val="tx1">
                        <a:lumMod val="50000"/>
                      </a:schemeClr>
                    </a:solidFill>
                  </a:rPr>
                  <a:t>Jalovice</a:t>
                </a:r>
                <a:endParaRPr lang="fr-FR" sz="1400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53" name="ZoneTexte 52"/>
              <p:cNvSpPr txBox="1"/>
              <p:nvPr/>
            </p:nvSpPr>
            <p:spPr>
              <a:xfrm>
                <a:off x="3904976" y="1782012"/>
                <a:ext cx="1807061" cy="214419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400" dirty="0">
                    <a:solidFill>
                      <a:schemeClr val="tx1">
                        <a:lumMod val="50000"/>
                      </a:schemeClr>
                    </a:solidFill>
                  </a:rPr>
                  <a:t>Pr</a:t>
                </a:r>
                <a:r>
                  <a:rPr lang="cs-CZ" sz="1400" dirty="0" err="1">
                    <a:solidFill>
                      <a:schemeClr val="tx1">
                        <a:lumMod val="50000"/>
                      </a:schemeClr>
                    </a:solidFill>
                  </a:rPr>
                  <a:t>votelky</a:t>
                </a:r>
                <a:endParaRPr lang="fr-FR" sz="1400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</p:grpSp>
        <p:pic>
          <p:nvPicPr>
            <p:cNvPr id="65" name="Picture 3" descr="vache, silhouette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0000" b="93000" l="4667" r="94667">
                          <a14:foregroundMark x1="28667" y1="47000" x2="28667" y2="47000"/>
                          <a14:foregroundMark x1="36000" y1="57000" x2="36000" y2="57000"/>
                          <a14:foregroundMark x1="38000" y1="35000" x2="38000" y2="35000"/>
                          <a14:foregroundMark x1="38667" y1="26000" x2="38667" y2="26000"/>
                          <a14:foregroundMark x1="46667" y1="20000" x2="46667" y2="20000"/>
                          <a14:foregroundMark x1="55333" y1="23000" x2="55333" y2="23000"/>
                          <a14:foregroundMark x1="72667" y1="29000" x2="72667" y2="29000"/>
                          <a14:foregroundMark x1="68667" y1="41000" x2="68667" y2="41000"/>
                          <a14:foregroundMark x1="81333" y1="29000" x2="81333" y2="29000"/>
                          <a14:foregroundMark x1="85333" y1="46000" x2="85333" y2="46000"/>
                          <a14:foregroundMark x1="80000" y1="60000" x2="80000" y2="60000"/>
                          <a14:foregroundMark x1="81333" y1="66000" x2="81333" y2="66000"/>
                          <a14:foregroundMark x1="80667" y1="77000" x2="80667" y2="77000"/>
                          <a14:foregroundMark x1="88000" y1="76000" x2="88000" y2="76000"/>
                          <a14:foregroundMark x1="67333" y1="23000" x2="67333" y2="23000"/>
                          <a14:foregroundMark x1="49333" y1="18000" x2="49333" y2="18000"/>
                          <a14:foregroundMark x1="64000" y1="19000" x2="64000" y2="19000"/>
                          <a14:foregroundMark x1="22667" y1="64000" x2="22667" y2="64000"/>
                          <a14:foregroundMark x1="10667" y1="77000" x2="10667" y2="77000"/>
                          <a14:foregroundMark x1="39333" y1="81000" x2="39333" y2="81000"/>
                          <a14:foregroundMark x1="39333" y1="77000" x2="39333" y2="77000"/>
                          <a14:foregroundMark x1="40000" y1="74000" x2="40000" y2="74000"/>
                          <a14:foregroundMark x1="50000" y1="63000" x2="50000" y2="63000"/>
                          <a14:foregroundMark x1="52000" y1="72000" x2="52000" y2="72000"/>
                          <a14:foregroundMark x1="54667" y1="79000" x2="54667" y2="79000"/>
                          <a14:foregroundMark x1="54000" y1="83000" x2="54000" y2="83000"/>
                          <a14:foregroundMark x1="26000" y1="38000" x2="26000" y2="38000"/>
                          <a14:foregroundMark x1="70667" y1="60000" x2="70667" y2="60000"/>
                          <a14:foregroundMark x1="41333" y1="20000" x2="41333" y2="20000"/>
                          <a14:foregroundMark x1="27333" y1="35000" x2="27333" y2="3500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3466800" y="1537895"/>
              <a:ext cx="1105200" cy="6669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3" name="Groupe 12"/>
          <p:cNvGrpSpPr>
            <a:grpSpLocks noChangeAspect="1"/>
          </p:cNvGrpSpPr>
          <p:nvPr/>
        </p:nvGrpSpPr>
        <p:grpSpPr>
          <a:xfrm>
            <a:off x="310580" y="4085862"/>
            <a:ext cx="10753972" cy="1618145"/>
            <a:chOff x="260881" y="3817841"/>
            <a:chExt cx="8091837" cy="1217575"/>
          </a:xfrm>
        </p:grpSpPr>
        <p:sp>
          <p:nvSpPr>
            <p:cNvPr id="67" name="ZoneTexte 66"/>
            <p:cNvSpPr txBox="1"/>
            <p:nvPr/>
          </p:nvSpPr>
          <p:spPr>
            <a:xfrm>
              <a:off x="1034983" y="4477075"/>
              <a:ext cx="2869994" cy="307777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endParaRPr lang="fr-FR" sz="1400" dirty="0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76" name="ZoneTexte 75"/>
            <p:cNvSpPr txBox="1"/>
            <p:nvPr/>
          </p:nvSpPr>
          <p:spPr>
            <a:xfrm>
              <a:off x="5712037" y="4325268"/>
              <a:ext cx="2640681" cy="460038"/>
            </a:xfrm>
            <a:prstGeom prst="rightArrow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 lIns="0" rIns="0" rtlCol="0">
              <a:spAutoFit/>
            </a:bodyPr>
            <a:lstStyle/>
            <a:p>
              <a:pPr algn="ctr"/>
              <a:r>
                <a:rPr lang="cs-CZ" sz="1400" dirty="0">
                  <a:solidFill>
                    <a:schemeClr val="tx1">
                      <a:lumMod val="50000"/>
                    </a:schemeClr>
                  </a:solidFill>
                </a:rPr>
                <a:t>Starší krávy</a:t>
              </a:r>
              <a:endParaRPr lang="fr-FR" sz="1400" dirty="0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pic>
          <p:nvPicPr>
            <p:cNvPr id="83" name="Image 82" descr="Labogena_A_Vasilescu_bovinev2.jpg"/>
            <p:cNvPicPr preferRelativeResize="0">
              <a:picLocks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1475640" y="4407286"/>
              <a:ext cx="180000" cy="46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3" name="ZoneTexte 92"/>
            <p:cNvSpPr txBox="1"/>
            <p:nvPr/>
          </p:nvSpPr>
          <p:spPr>
            <a:xfrm>
              <a:off x="971600" y="4803829"/>
              <a:ext cx="1498380" cy="2315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00" b="1" dirty="0">
                  <a:solidFill>
                    <a:schemeClr val="tx1">
                      <a:lumMod val="50000"/>
                    </a:schemeClr>
                  </a:solidFill>
                </a:rPr>
                <a:t>G</a:t>
              </a:r>
              <a:r>
                <a:rPr lang="cs-CZ" sz="1400" b="1" dirty="0" err="1">
                  <a:solidFill>
                    <a:schemeClr val="tx1">
                      <a:lumMod val="50000"/>
                    </a:schemeClr>
                  </a:solidFill>
                </a:rPr>
                <a:t>enotypizace</a:t>
              </a:r>
              <a:endParaRPr lang="fr-FR" sz="1400" b="1" dirty="0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pic>
          <p:nvPicPr>
            <p:cNvPr id="43" name="Picture 16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4082" b="95918" l="0" r="94828">
                          <a14:foregroundMark x1="41379" y1="32653" x2="41379" y2="32653"/>
                          <a14:foregroundMark x1="51724" y1="24490" x2="51724" y2="24490"/>
                          <a14:foregroundMark x1="82759" y1="53061" x2="82759" y2="53061"/>
                          <a14:foregroundMark x1="86207" y1="73469" x2="86207" y2="73469"/>
                          <a14:foregroundMark x1="82759" y1="85714" x2="82759" y2="85714"/>
                          <a14:foregroundMark x1="36207" y1="65306" x2="36207" y2="65306"/>
                          <a14:foregroundMark x1="36207" y1="73469" x2="36207" y2="73469"/>
                          <a14:foregroundMark x1="68966" y1="22449" x2="68966" y2="22449"/>
                          <a14:backgroundMark x1="89655" y1="73469" x2="89655" y2="73469"/>
                          <a14:backgroundMark x1="51724" y1="18367" x2="51724" y2="1836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0881" y="4345861"/>
              <a:ext cx="675778" cy="5712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9" name="ZoneTexte 48"/>
            <p:cNvSpPr txBox="1"/>
            <p:nvPr/>
          </p:nvSpPr>
          <p:spPr>
            <a:xfrm>
              <a:off x="3904976" y="4477074"/>
              <a:ext cx="1807061" cy="231587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fr-FR" sz="1400" dirty="0">
                  <a:solidFill>
                    <a:schemeClr val="tx1">
                      <a:lumMod val="50000"/>
                    </a:schemeClr>
                  </a:solidFill>
                </a:rPr>
                <a:t>Pr</a:t>
              </a:r>
              <a:r>
                <a:rPr lang="cs-CZ" sz="1400" dirty="0" err="1">
                  <a:solidFill>
                    <a:schemeClr val="tx1">
                      <a:lumMod val="50000"/>
                    </a:schemeClr>
                  </a:solidFill>
                </a:rPr>
                <a:t>votelky</a:t>
              </a:r>
              <a:endParaRPr lang="fr-FR" sz="1400" dirty="0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50" name="ZoneTexte 49"/>
            <p:cNvSpPr txBox="1"/>
            <p:nvPr/>
          </p:nvSpPr>
          <p:spPr>
            <a:xfrm>
              <a:off x="4499992" y="4797152"/>
              <a:ext cx="2776578" cy="2315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sz="1400" b="1" dirty="0">
                  <a:solidFill>
                    <a:schemeClr val="tx1">
                      <a:lumMod val="50000"/>
                    </a:schemeClr>
                  </a:solidFill>
                </a:rPr>
                <a:t>Kontrola užitkovosti</a:t>
              </a:r>
              <a:endParaRPr lang="fr-FR" sz="1400" b="1" dirty="0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54" name="ZoneTexte 53"/>
            <p:cNvSpPr txBox="1"/>
            <p:nvPr/>
          </p:nvSpPr>
          <p:spPr>
            <a:xfrm>
              <a:off x="3203848" y="4803829"/>
              <a:ext cx="1404000" cy="2315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sz="1400" b="1" dirty="0">
                  <a:solidFill>
                    <a:schemeClr val="tx1">
                      <a:lumMod val="50000"/>
                    </a:schemeClr>
                  </a:solidFill>
                </a:rPr>
                <a:t>Otelení</a:t>
              </a:r>
              <a:endParaRPr lang="fr-FR" sz="1400" b="1" dirty="0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pic>
          <p:nvPicPr>
            <p:cNvPr id="55" name="Picture 3" descr="vache, silhouette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0000" b="93000" l="4667" r="94667">
                          <a14:foregroundMark x1="28667" y1="47000" x2="28667" y2="47000"/>
                          <a14:foregroundMark x1="36000" y1="57000" x2="36000" y2="57000"/>
                          <a14:foregroundMark x1="38000" y1="35000" x2="38000" y2="35000"/>
                          <a14:foregroundMark x1="38667" y1="26000" x2="38667" y2="26000"/>
                          <a14:foregroundMark x1="46667" y1="20000" x2="46667" y2="20000"/>
                          <a14:foregroundMark x1="55333" y1="23000" x2="55333" y2="23000"/>
                          <a14:foregroundMark x1="72667" y1="29000" x2="72667" y2="29000"/>
                          <a14:foregroundMark x1="68667" y1="41000" x2="68667" y2="41000"/>
                          <a14:foregroundMark x1="81333" y1="29000" x2="81333" y2="29000"/>
                          <a14:foregroundMark x1="85333" y1="46000" x2="85333" y2="46000"/>
                          <a14:foregroundMark x1="80000" y1="60000" x2="80000" y2="60000"/>
                          <a14:foregroundMark x1="81333" y1="66000" x2="81333" y2="66000"/>
                          <a14:foregroundMark x1="80667" y1="77000" x2="80667" y2="77000"/>
                          <a14:foregroundMark x1="88000" y1="76000" x2="88000" y2="76000"/>
                          <a14:foregroundMark x1="67333" y1="23000" x2="67333" y2="23000"/>
                          <a14:foregroundMark x1="49333" y1="18000" x2="49333" y2="18000"/>
                          <a14:foregroundMark x1="64000" y1="19000" x2="64000" y2="19000"/>
                          <a14:foregroundMark x1="22667" y1="64000" x2="22667" y2="64000"/>
                          <a14:foregroundMark x1="10667" y1="77000" x2="10667" y2="77000"/>
                          <a14:foregroundMark x1="39333" y1="81000" x2="39333" y2="81000"/>
                          <a14:foregroundMark x1="39333" y1="77000" x2="39333" y2="77000"/>
                          <a14:foregroundMark x1="40000" y1="74000" x2="40000" y2="74000"/>
                          <a14:foregroundMark x1="50000" y1="63000" x2="50000" y2="63000"/>
                          <a14:foregroundMark x1="52000" y1="72000" x2="52000" y2="72000"/>
                          <a14:foregroundMark x1="54667" y1="79000" x2="54667" y2="79000"/>
                          <a14:foregroundMark x1="54000" y1="83000" x2="54000" y2="83000"/>
                          <a14:foregroundMark x1="26000" y1="38000" x2="26000" y2="38000"/>
                          <a14:foregroundMark x1="70667" y1="60000" x2="70667" y2="60000"/>
                          <a14:foregroundMark x1="41333" y1="20000" x2="41333" y2="20000"/>
                          <a14:foregroundMark x1="27333" y1="35000" x2="27333" y2="3500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71826" y="3817841"/>
              <a:ext cx="1106027" cy="6592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6" name="Picture 5" descr="https://encrypted-tbn3.gstatic.com/images?q=tbn:ANd9GcRrMBY1sVON66KGkWhF1TQ9uHFgCetNBdGSycy4SyQAj5kraQ-L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1613" b="95161" l="3030" r="9697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28063" y="4192280"/>
              <a:ext cx="228113" cy="2153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7" name="Picture 3" descr="vache, silhouette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0000" b="93000" l="4667" r="94667">
                          <a14:foregroundMark x1="28667" y1="47000" x2="28667" y2="47000"/>
                          <a14:foregroundMark x1="36000" y1="57000" x2="36000" y2="57000"/>
                          <a14:foregroundMark x1="38000" y1="35000" x2="38000" y2="35000"/>
                          <a14:foregroundMark x1="38667" y1="26000" x2="38667" y2="26000"/>
                          <a14:foregroundMark x1="46667" y1="20000" x2="46667" y2="20000"/>
                          <a14:foregroundMark x1="55333" y1="23000" x2="55333" y2="23000"/>
                          <a14:foregroundMark x1="72667" y1="29000" x2="72667" y2="29000"/>
                          <a14:foregroundMark x1="68667" y1="41000" x2="68667" y2="41000"/>
                          <a14:foregroundMark x1="81333" y1="29000" x2="81333" y2="29000"/>
                          <a14:foregroundMark x1="85333" y1="46000" x2="85333" y2="46000"/>
                          <a14:foregroundMark x1="80000" y1="60000" x2="80000" y2="60000"/>
                          <a14:foregroundMark x1="81333" y1="66000" x2="81333" y2="66000"/>
                          <a14:foregroundMark x1="80667" y1="77000" x2="80667" y2="77000"/>
                          <a14:foregroundMark x1="88000" y1="76000" x2="88000" y2="76000"/>
                          <a14:foregroundMark x1="67333" y1="23000" x2="67333" y2="23000"/>
                          <a14:foregroundMark x1="49333" y1="18000" x2="49333" y2="18000"/>
                          <a14:foregroundMark x1="64000" y1="19000" x2="64000" y2="19000"/>
                          <a14:foregroundMark x1="22667" y1="64000" x2="22667" y2="64000"/>
                          <a14:foregroundMark x1="10667" y1="77000" x2="10667" y2="77000"/>
                          <a14:foregroundMark x1="39333" y1="81000" x2="39333" y2="81000"/>
                          <a14:foregroundMark x1="39333" y1="77000" x2="39333" y2="77000"/>
                          <a14:foregroundMark x1="40000" y1="74000" x2="40000" y2="74000"/>
                          <a14:foregroundMark x1="50000" y1="63000" x2="50000" y2="63000"/>
                          <a14:foregroundMark x1="52000" y1="72000" x2="52000" y2="72000"/>
                          <a14:foregroundMark x1="54667" y1="79000" x2="54667" y2="79000"/>
                          <a14:foregroundMark x1="54000" y1="83000" x2="54000" y2="83000"/>
                          <a14:foregroundMark x1="26000" y1="38000" x2="26000" y2="38000"/>
                          <a14:foregroundMark x1="70667" y1="60000" x2="70667" y2="60000"/>
                          <a14:foregroundMark x1="41333" y1="20000" x2="41333" y2="20000"/>
                          <a14:foregroundMark x1="27333" y1="35000" x2="27333" y2="3500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3491880" y="3843818"/>
              <a:ext cx="1105200" cy="6669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6" name="Titre 15">
            <a:extLst>
              <a:ext uri="{FF2B5EF4-FFF2-40B4-BE49-F238E27FC236}">
                <a16:creationId xmlns:a16="http://schemas.microsoft.com/office/drawing/2014/main" id="{5745A873-EA0A-4B5E-8601-5394453825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800" dirty="0">
                <a:latin typeface="Abadi" panose="020B0604020104020204" pitchFamily="34" charset="0"/>
              </a:rPr>
              <a:t>Využití a dopad genomiky</a:t>
            </a:r>
            <a:endParaRPr lang="fr-FR" dirty="0"/>
          </a:p>
        </p:txBody>
      </p:sp>
      <p:sp>
        <p:nvSpPr>
          <p:cNvPr id="17" name="ZoneTexte 88">
            <a:extLst>
              <a:ext uri="{FF2B5EF4-FFF2-40B4-BE49-F238E27FC236}">
                <a16:creationId xmlns:a16="http://schemas.microsoft.com/office/drawing/2014/main" id="{10AF63F3-269E-2EDF-ED41-393680AB5426}"/>
              </a:ext>
            </a:extLst>
          </p:cNvPr>
          <p:cNvSpPr txBox="1"/>
          <p:nvPr/>
        </p:nvSpPr>
        <p:spPr>
          <a:xfrm>
            <a:off x="8008175" y="1991368"/>
            <a:ext cx="3040747" cy="611386"/>
          </a:xfrm>
          <a:prstGeom prst="right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0" rIns="0" rtlCol="0">
            <a:spAutoFit/>
          </a:bodyPr>
          <a:lstStyle/>
          <a:p>
            <a:pPr algn="ctr"/>
            <a:r>
              <a:rPr lang="cs-CZ" sz="1400" dirty="0">
                <a:solidFill>
                  <a:schemeClr val="tx1">
                    <a:lumMod val="50000"/>
                  </a:schemeClr>
                </a:solidFill>
              </a:rPr>
              <a:t>Starší krávy</a:t>
            </a:r>
            <a:endParaRPr lang="fr-FR" sz="14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F444C2F-F705-5C58-E62D-A809EFD26770}"/>
              </a:ext>
            </a:extLst>
          </p:cNvPr>
          <p:cNvSpPr txBox="1"/>
          <p:nvPr/>
        </p:nvSpPr>
        <p:spPr>
          <a:xfrm>
            <a:off x="310580" y="6462048"/>
            <a:ext cx="38141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>
                <a:solidFill>
                  <a:schemeClr val="tx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R</a:t>
            </a:r>
            <a:r>
              <a:rPr lang="cs-CZ" sz="1400" baseline="30000" dirty="0">
                <a:solidFill>
                  <a:schemeClr val="tx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2</a:t>
            </a:r>
            <a:r>
              <a:rPr lang="cs-CZ" sz="1400" dirty="0">
                <a:solidFill>
                  <a:schemeClr val="tx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= koeficient determinace</a:t>
            </a:r>
            <a:endParaRPr lang="en-US" sz="1400" dirty="0"/>
          </a:p>
        </p:txBody>
      </p:sp>
      <p:sp>
        <p:nvSpPr>
          <p:cNvPr id="20" name="ZoneTexte 1">
            <a:extLst>
              <a:ext uri="{FF2B5EF4-FFF2-40B4-BE49-F238E27FC236}">
                <a16:creationId xmlns:a16="http://schemas.microsoft.com/office/drawing/2014/main" id="{6229EBF2-1411-6F0F-2E8F-B167B22CA37D}"/>
              </a:ext>
            </a:extLst>
          </p:cNvPr>
          <p:cNvSpPr txBox="1"/>
          <p:nvPr/>
        </p:nvSpPr>
        <p:spPr>
          <a:xfrm>
            <a:off x="9654524" y="5521864"/>
            <a:ext cx="23461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>
                <a:solidFill>
                  <a:schemeClr val="tx1">
                    <a:lumMod val="50000"/>
                  </a:schemeClr>
                </a:solidFill>
              </a:rPr>
              <a:t>Existence</a:t>
            </a:r>
          </a:p>
          <a:p>
            <a:pPr algn="ctr"/>
            <a:r>
              <a:rPr lang="cs-CZ" b="1" dirty="0">
                <a:solidFill>
                  <a:schemeClr val="tx1">
                    <a:lumMod val="50000"/>
                  </a:schemeClr>
                </a:solidFill>
              </a:rPr>
              <a:t>funkčních PH a indexů (znaky fitness)</a:t>
            </a:r>
            <a:endParaRPr lang="fr-FR" b="1" dirty="0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21" name="Picture 5">
            <a:extLst>
              <a:ext uri="{FF2B5EF4-FFF2-40B4-BE49-F238E27FC236}">
                <a16:creationId xmlns:a16="http://schemas.microsoft.com/office/drawing/2014/main" id="{B7C48821-4C2D-7E7C-2DE7-D09F12F60E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2667" b="100000" l="0" r="100000">
                        <a14:foregroundMark x1="48889" y1="37778" x2="48889" y2="37778"/>
                        <a14:foregroundMark x1="51111" y1="32444" x2="50667" y2="52000"/>
                        <a14:foregroundMark x1="51111" y1="76889" x2="52000" y2="8177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2716" y="5563120"/>
            <a:ext cx="915266" cy="915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41338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e 10"/>
          <p:cNvGrpSpPr/>
          <p:nvPr/>
        </p:nvGrpSpPr>
        <p:grpSpPr>
          <a:xfrm>
            <a:off x="1331359" y="3479440"/>
            <a:ext cx="9733193" cy="309600"/>
            <a:chOff x="491132" y="3140968"/>
            <a:chExt cx="8329340" cy="309600"/>
          </a:xfrm>
        </p:grpSpPr>
        <p:cxnSp>
          <p:nvCxnSpPr>
            <p:cNvPr id="19" name="Connecteur droit avec flèche 18"/>
            <p:cNvCxnSpPr/>
            <p:nvPr/>
          </p:nvCxnSpPr>
          <p:spPr>
            <a:xfrm>
              <a:off x="491132" y="3311133"/>
              <a:ext cx="8329340" cy="0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sp>
          <p:nvSpPr>
            <p:cNvPr id="91" name="ZoneTexte 90"/>
            <p:cNvSpPr txBox="1"/>
            <p:nvPr/>
          </p:nvSpPr>
          <p:spPr>
            <a:xfrm>
              <a:off x="2915816" y="3140968"/>
              <a:ext cx="1008016" cy="307777"/>
            </a:xfrm>
            <a:prstGeom prst="rect">
              <a:avLst/>
            </a:prstGeom>
            <a:solidFill>
              <a:srgbClr val="F7F6EF"/>
            </a:solidFill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cs-CZ" sz="1400" b="1" dirty="0">
                  <a:solidFill>
                    <a:schemeClr val="tx1">
                      <a:lumMod val="50000"/>
                    </a:schemeClr>
                  </a:solidFill>
                </a:rPr>
                <a:t>Rok</a:t>
              </a:r>
              <a:r>
                <a:rPr lang="fr-FR" sz="1400" b="1" dirty="0">
                  <a:solidFill>
                    <a:schemeClr val="tx1">
                      <a:lumMod val="50000"/>
                    </a:schemeClr>
                  </a:solidFill>
                </a:rPr>
                <a:t> 2</a:t>
              </a:r>
            </a:p>
          </p:txBody>
        </p:sp>
        <p:sp>
          <p:nvSpPr>
            <p:cNvPr id="92" name="ZoneTexte 91"/>
            <p:cNvSpPr txBox="1"/>
            <p:nvPr/>
          </p:nvSpPr>
          <p:spPr>
            <a:xfrm>
              <a:off x="6372312" y="3140968"/>
              <a:ext cx="1008000" cy="309600"/>
            </a:xfrm>
            <a:prstGeom prst="rect">
              <a:avLst/>
            </a:prstGeom>
            <a:solidFill>
              <a:srgbClr val="F7F6EF"/>
            </a:solidFill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cs-CZ" sz="1400" b="1" dirty="0">
                  <a:solidFill>
                    <a:schemeClr val="tx1">
                      <a:lumMod val="50000"/>
                    </a:schemeClr>
                  </a:solidFill>
                </a:rPr>
                <a:t>Rok</a:t>
              </a:r>
              <a:r>
                <a:rPr lang="fr-FR" sz="1400" b="1" dirty="0">
                  <a:solidFill>
                    <a:schemeClr val="tx1">
                      <a:lumMod val="50000"/>
                    </a:schemeClr>
                  </a:solidFill>
                </a:rPr>
                <a:t> 4</a:t>
              </a:r>
            </a:p>
          </p:txBody>
        </p:sp>
      </p:grpSp>
      <p:sp>
        <p:nvSpPr>
          <p:cNvPr id="111" name="Explosion 1 110"/>
          <p:cNvSpPr/>
          <p:nvPr/>
        </p:nvSpPr>
        <p:spPr>
          <a:xfrm rot="548074">
            <a:off x="9396712" y="154748"/>
            <a:ext cx="2343318" cy="1555909"/>
          </a:xfrm>
          <a:prstGeom prst="irregularSeal1">
            <a:avLst/>
          </a:prstGeom>
          <a:solidFill>
            <a:srgbClr val="FFC00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/>
          <a:p>
            <a:pPr algn="ctr"/>
            <a:r>
              <a:rPr lang="cs-CZ" b="1" dirty="0">
                <a:solidFill>
                  <a:schemeClr val="accent1"/>
                </a:solidFill>
              </a:rPr>
              <a:t>Zisk </a:t>
            </a:r>
          </a:p>
          <a:p>
            <a:pPr algn="ctr"/>
            <a:r>
              <a:rPr lang="cs-CZ" b="1" dirty="0">
                <a:solidFill>
                  <a:schemeClr val="accent1"/>
                </a:solidFill>
              </a:rPr>
              <a:t>přesnosti</a:t>
            </a:r>
            <a:endParaRPr lang="fr-FR" b="1" dirty="0">
              <a:solidFill>
                <a:schemeClr val="accent1"/>
              </a:solidFill>
            </a:endParaRPr>
          </a:p>
        </p:txBody>
      </p:sp>
      <p:grpSp>
        <p:nvGrpSpPr>
          <p:cNvPr id="5" name="Groupe 62"/>
          <p:cNvGrpSpPr/>
          <p:nvPr/>
        </p:nvGrpSpPr>
        <p:grpSpPr>
          <a:xfrm>
            <a:off x="191344" y="2878378"/>
            <a:ext cx="8208912" cy="550622"/>
            <a:chOff x="251520" y="2852936"/>
            <a:chExt cx="6840760" cy="550622"/>
          </a:xfrm>
        </p:grpSpPr>
        <p:grpSp>
          <p:nvGrpSpPr>
            <p:cNvPr id="6" name="Groupe 64"/>
            <p:cNvGrpSpPr/>
            <p:nvPr/>
          </p:nvGrpSpPr>
          <p:grpSpPr>
            <a:xfrm>
              <a:off x="251520" y="2852940"/>
              <a:ext cx="6840760" cy="550618"/>
              <a:chOff x="-252536" y="4702717"/>
              <a:chExt cx="6840760" cy="752654"/>
            </a:xfrm>
          </p:grpSpPr>
          <p:sp>
            <p:nvSpPr>
              <p:cNvPr id="70" name="Text Box 11"/>
              <p:cNvSpPr txBox="1">
                <a:spLocks noChangeArrowheads="1"/>
              </p:cNvSpPr>
              <p:nvPr/>
            </p:nvSpPr>
            <p:spPr bwMode="auto">
              <a:xfrm>
                <a:off x="-252536" y="4702717"/>
                <a:ext cx="704039" cy="4207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cs-CZ" sz="1400" b="1" dirty="0">
                    <a:solidFill>
                      <a:schemeClr val="tx1">
                        <a:lumMod val="50000"/>
                      </a:schemeClr>
                    </a:solidFill>
                    <a:latin typeface="Calibri" pitchFamily="34" charset="0"/>
                    <a:cs typeface="Calibri" pitchFamily="34" charset="0"/>
                  </a:rPr>
                  <a:t>R</a:t>
                </a:r>
                <a:r>
                  <a:rPr lang="cs-CZ" sz="1400" b="1" baseline="30000" dirty="0">
                    <a:solidFill>
                      <a:schemeClr val="tx1">
                        <a:lumMod val="50000"/>
                      </a:schemeClr>
                    </a:solidFill>
                    <a:latin typeface="Calibri" pitchFamily="34" charset="0"/>
                    <a:cs typeface="Calibri" pitchFamily="34" charset="0"/>
                  </a:rPr>
                  <a:t>2</a:t>
                </a:r>
                <a:r>
                  <a:rPr lang="en-GB" sz="1400" b="1" dirty="0">
                    <a:solidFill>
                      <a:schemeClr val="tx1">
                        <a:lumMod val="50000"/>
                      </a:schemeClr>
                    </a:solidFill>
                    <a:latin typeface="Calibri" pitchFamily="34" charset="0"/>
                    <a:cs typeface="Calibri" pitchFamily="34" charset="0"/>
                  </a:rPr>
                  <a:t> </a:t>
                </a:r>
                <a:r>
                  <a:rPr lang="cs-CZ" sz="1400" b="1" dirty="0">
                    <a:solidFill>
                      <a:schemeClr val="tx1">
                        <a:lumMod val="50000"/>
                      </a:schemeClr>
                    </a:solidFill>
                    <a:latin typeface="Calibri" pitchFamily="34" charset="0"/>
                    <a:cs typeface="Calibri" pitchFamily="34" charset="0"/>
                  </a:rPr>
                  <a:t>mléko</a:t>
                </a:r>
                <a:endParaRPr lang="en-GB" sz="1400" b="1" dirty="0">
                  <a:solidFill>
                    <a:schemeClr val="tx1">
                      <a:lumMod val="50000"/>
                    </a:schemeClr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71" name="Text Box 12"/>
              <p:cNvSpPr txBox="1">
                <a:spLocks noChangeArrowheads="1"/>
              </p:cNvSpPr>
              <p:nvPr/>
            </p:nvSpPr>
            <p:spPr bwMode="auto">
              <a:xfrm>
                <a:off x="-252536" y="5034597"/>
                <a:ext cx="870912" cy="4207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cs-CZ" sz="1400" b="1" dirty="0">
                    <a:solidFill>
                      <a:schemeClr val="tx1">
                        <a:lumMod val="50000"/>
                      </a:schemeClr>
                    </a:solidFill>
                    <a:latin typeface="Calibri" pitchFamily="34" charset="0"/>
                    <a:cs typeface="Calibri" pitchFamily="34" charset="0"/>
                  </a:rPr>
                  <a:t>R</a:t>
                </a:r>
                <a:r>
                  <a:rPr lang="cs-CZ" sz="1400" b="1" baseline="30000" dirty="0">
                    <a:solidFill>
                      <a:schemeClr val="tx1">
                        <a:lumMod val="50000"/>
                      </a:schemeClr>
                    </a:solidFill>
                    <a:latin typeface="Calibri" pitchFamily="34" charset="0"/>
                    <a:cs typeface="Calibri" pitchFamily="34" charset="0"/>
                  </a:rPr>
                  <a:t>2</a:t>
                </a:r>
                <a:r>
                  <a:rPr lang="en-GB" sz="1400" b="1" dirty="0">
                    <a:solidFill>
                      <a:schemeClr val="tx1">
                        <a:lumMod val="50000"/>
                      </a:schemeClr>
                    </a:solidFill>
                    <a:latin typeface="Calibri" pitchFamily="34" charset="0"/>
                    <a:cs typeface="Calibri" pitchFamily="34" charset="0"/>
                  </a:rPr>
                  <a:t> </a:t>
                </a:r>
                <a:r>
                  <a:rPr lang="cs-CZ" sz="1400" b="1" dirty="0">
                    <a:solidFill>
                      <a:schemeClr val="tx1">
                        <a:lumMod val="50000"/>
                      </a:schemeClr>
                    </a:solidFill>
                    <a:latin typeface="Calibri" pitchFamily="34" charset="0"/>
                    <a:cs typeface="Calibri" pitchFamily="34" charset="0"/>
                  </a:rPr>
                  <a:t>plodnost</a:t>
                </a:r>
                <a:endParaRPr lang="en-GB" sz="1400" b="1" dirty="0">
                  <a:solidFill>
                    <a:schemeClr val="tx1">
                      <a:lumMod val="50000"/>
                    </a:schemeClr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72" name="Text Box 23"/>
              <p:cNvSpPr txBox="1">
                <a:spLocks noChangeArrowheads="1"/>
              </p:cNvSpPr>
              <p:nvPr/>
            </p:nvSpPr>
            <p:spPr bwMode="auto">
              <a:xfrm>
                <a:off x="6220816" y="4702717"/>
                <a:ext cx="367408" cy="4207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 sz="1400" b="1" dirty="0">
                    <a:solidFill>
                      <a:schemeClr val="tx1">
                        <a:lumMod val="50000"/>
                      </a:schemeClr>
                    </a:solidFill>
                    <a:latin typeface="Calibri" pitchFamily="34" charset="0"/>
                    <a:cs typeface="Calibri" pitchFamily="34" charset="0"/>
                  </a:rPr>
                  <a:t>45</a:t>
                </a:r>
              </a:p>
            </p:txBody>
          </p:sp>
          <p:sp>
            <p:nvSpPr>
              <p:cNvPr id="73" name="Text Box 24"/>
              <p:cNvSpPr txBox="1">
                <a:spLocks noChangeArrowheads="1"/>
              </p:cNvSpPr>
              <p:nvPr/>
            </p:nvSpPr>
            <p:spPr bwMode="auto">
              <a:xfrm>
                <a:off x="6236972" y="5034597"/>
                <a:ext cx="279244" cy="4207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 sz="1400" b="1" dirty="0">
                    <a:solidFill>
                      <a:schemeClr val="tx1">
                        <a:lumMod val="50000"/>
                      </a:schemeClr>
                    </a:solidFill>
                    <a:latin typeface="Calibri" pitchFamily="34" charset="0"/>
                    <a:cs typeface="Calibri" pitchFamily="34" charset="0"/>
                  </a:rPr>
                  <a:t> -</a:t>
                </a:r>
              </a:p>
            </p:txBody>
          </p:sp>
          <p:sp>
            <p:nvSpPr>
              <p:cNvPr id="74" name="Text Box 17"/>
              <p:cNvSpPr txBox="1">
                <a:spLocks noChangeArrowheads="1"/>
              </p:cNvSpPr>
              <p:nvPr/>
            </p:nvSpPr>
            <p:spPr bwMode="auto">
              <a:xfrm>
                <a:off x="4348608" y="4702781"/>
                <a:ext cx="367408" cy="4207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 sz="1400" b="1" dirty="0">
                    <a:solidFill>
                      <a:schemeClr val="tx1">
                        <a:lumMod val="50000"/>
                      </a:schemeClr>
                    </a:solidFill>
                    <a:latin typeface="Calibri" pitchFamily="34" charset="0"/>
                    <a:cs typeface="Calibri" pitchFamily="34" charset="0"/>
                  </a:rPr>
                  <a:t>35</a:t>
                </a:r>
              </a:p>
            </p:txBody>
          </p:sp>
          <p:sp>
            <p:nvSpPr>
              <p:cNvPr id="75" name="Text Box 18"/>
              <p:cNvSpPr txBox="1">
                <a:spLocks noChangeArrowheads="1"/>
              </p:cNvSpPr>
              <p:nvPr/>
            </p:nvSpPr>
            <p:spPr bwMode="auto">
              <a:xfrm>
                <a:off x="4364764" y="5034663"/>
                <a:ext cx="279244" cy="4207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 sz="1400" b="1" dirty="0">
                    <a:solidFill>
                      <a:schemeClr val="tx1">
                        <a:lumMod val="50000"/>
                      </a:schemeClr>
                    </a:solidFill>
                    <a:latin typeface="Calibri" pitchFamily="34" charset="0"/>
                    <a:cs typeface="Calibri" pitchFamily="34" charset="0"/>
                  </a:rPr>
                  <a:t> -</a:t>
                </a:r>
              </a:p>
            </p:txBody>
          </p:sp>
        </p:grpSp>
        <p:sp>
          <p:nvSpPr>
            <p:cNvPr id="68" name="Text Box 17"/>
            <p:cNvSpPr txBox="1">
              <a:spLocks noChangeArrowheads="1"/>
            </p:cNvSpPr>
            <p:nvPr/>
          </p:nvSpPr>
          <p:spPr bwMode="auto">
            <a:xfrm>
              <a:off x="1115616" y="2852936"/>
              <a:ext cx="36740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400" b="1" dirty="0">
                  <a:solidFill>
                    <a:schemeClr val="tx1">
                      <a:lumMod val="50000"/>
                    </a:schemeClr>
                  </a:solidFill>
                  <a:latin typeface="Calibri" pitchFamily="34" charset="0"/>
                  <a:cs typeface="Calibri" pitchFamily="34" charset="0"/>
                </a:rPr>
                <a:t>30</a:t>
              </a:r>
            </a:p>
          </p:txBody>
        </p:sp>
        <p:sp>
          <p:nvSpPr>
            <p:cNvPr id="69" name="Text Box 18"/>
            <p:cNvSpPr txBox="1">
              <a:spLocks noChangeArrowheads="1"/>
            </p:cNvSpPr>
            <p:nvPr/>
          </p:nvSpPr>
          <p:spPr bwMode="auto">
            <a:xfrm>
              <a:off x="1115616" y="3095729"/>
              <a:ext cx="36740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400" b="1" dirty="0">
                  <a:solidFill>
                    <a:schemeClr val="tx1">
                      <a:lumMod val="50000"/>
                    </a:schemeClr>
                  </a:solidFill>
                  <a:latin typeface="Calibri" pitchFamily="34" charset="0"/>
                  <a:cs typeface="Calibri" pitchFamily="34" charset="0"/>
                </a:rPr>
                <a:t>20</a:t>
              </a:r>
            </a:p>
          </p:txBody>
        </p:sp>
      </p:grpSp>
      <p:grpSp>
        <p:nvGrpSpPr>
          <p:cNvPr id="15" name="Groupe 14"/>
          <p:cNvGrpSpPr/>
          <p:nvPr/>
        </p:nvGrpSpPr>
        <p:grpSpPr>
          <a:xfrm>
            <a:off x="191344" y="5733257"/>
            <a:ext cx="8280920" cy="576115"/>
            <a:chOff x="35496" y="5733256"/>
            <a:chExt cx="6912768" cy="576115"/>
          </a:xfrm>
        </p:grpSpPr>
        <p:grpSp>
          <p:nvGrpSpPr>
            <p:cNvPr id="7" name="Groupe 79"/>
            <p:cNvGrpSpPr/>
            <p:nvPr/>
          </p:nvGrpSpPr>
          <p:grpSpPr>
            <a:xfrm>
              <a:off x="35496" y="5733256"/>
              <a:ext cx="4896544" cy="576115"/>
              <a:chOff x="395536" y="5229200"/>
              <a:chExt cx="4896544" cy="576115"/>
            </a:xfrm>
          </p:grpSpPr>
          <p:grpSp>
            <p:nvGrpSpPr>
              <p:cNvPr id="8" name="Groupe 80"/>
              <p:cNvGrpSpPr/>
              <p:nvPr/>
            </p:nvGrpSpPr>
            <p:grpSpPr>
              <a:xfrm>
                <a:off x="395536" y="5254697"/>
                <a:ext cx="1735560" cy="550618"/>
                <a:chOff x="179512" y="4702717"/>
                <a:chExt cx="1735560" cy="752654"/>
              </a:xfrm>
            </p:grpSpPr>
            <p:sp>
              <p:nvSpPr>
                <p:cNvPr id="85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179512" y="4702717"/>
                  <a:ext cx="705264" cy="42070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cs-CZ" sz="1400" b="1" dirty="0">
                      <a:solidFill>
                        <a:schemeClr val="tx1">
                          <a:lumMod val="50000"/>
                        </a:schemeClr>
                      </a:solidFill>
                      <a:latin typeface="Calibri" pitchFamily="34" charset="0"/>
                      <a:cs typeface="Calibri" pitchFamily="34" charset="0"/>
                    </a:rPr>
                    <a:t>R</a:t>
                  </a:r>
                  <a:r>
                    <a:rPr lang="cs-CZ" sz="1400" b="1" baseline="30000" dirty="0">
                      <a:solidFill>
                        <a:schemeClr val="tx1">
                          <a:lumMod val="50000"/>
                        </a:schemeClr>
                      </a:solidFill>
                      <a:latin typeface="Calibri" pitchFamily="34" charset="0"/>
                      <a:cs typeface="Calibri" pitchFamily="34" charset="0"/>
                    </a:rPr>
                    <a:t>2</a:t>
                  </a:r>
                  <a:r>
                    <a:rPr lang="en-GB" sz="1400" b="1" dirty="0">
                      <a:solidFill>
                        <a:schemeClr val="tx1">
                          <a:lumMod val="50000"/>
                        </a:schemeClr>
                      </a:solidFill>
                      <a:latin typeface="Calibri" pitchFamily="34" charset="0"/>
                      <a:cs typeface="Calibri" pitchFamily="34" charset="0"/>
                    </a:rPr>
                    <a:t> </a:t>
                  </a:r>
                  <a:r>
                    <a:rPr lang="cs-CZ" sz="1400" b="1" dirty="0">
                      <a:solidFill>
                        <a:schemeClr val="tx1">
                          <a:lumMod val="50000"/>
                        </a:schemeClr>
                      </a:solidFill>
                      <a:latin typeface="Calibri" pitchFamily="34" charset="0"/>
                      <a:cs typeface="Calibri" pitchFamily="34" charset="0"/>
                    </a:rPr>
                    <a:t>mléko</a:t>
                  </a:r>
                  <a:endParaRPr lang="en-GB" sz="1400" b="1" dirty="0">
                    <a:solidFill>
                      <a:schemeClr val="tx1">
                        <a:lumMod val="50000"/>
                      </a:schemeClr>
                    </a:solidFill>
                    <a:latin typeface="Calibri" pitchFamily="34" charset="0"/>
                    <a:cs typeface="Calibri" pitchFamily="34" charset="0"/>
                  </a:endParaRPr>
                </a:p>
              </p:txBody>
            </p:sp>
            <p:sp>
              <p:nvSpPr>
                <p:cNvPr id="86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179512" y="5034597"/>
                  <a:ext cx="872426" cy="42070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cs-CZ" sz="1400" b="1" dirty="0">
                      <a:solidFill>
                        <a:schemeClr val="tx1">
                          <a:lumMod val="50000"/>
                        </a:schemeClr>
                      </a:solidFill>
                      <a:latin typeface="Calibri" pitchFamily="34" charset="0"/>
                      <a:cs typeface="Calibri" pitchFamily="34" charset="0"/>
                    </a:rPr>
                    <a:t>R</a:t>
                  </a:r>
                  <a:r>
                    <a:rPr lang="cs-CZ" sz="1400" b="1" baseline="30000" dirty="0">
                      <a:solidFill>
                        <a:schemeClr val="tx1">
                          <a:lumMod val="50000"/>
                        </a:schemeClr>
                      </a:solidFill>
                      <a:latin typeface="Calibri" pitchFamily="34" charset="0"/>
                      <a:cs typeface="Calibri" pitchFamily="34" charset="0"/>
                    </a:rPr>
                    <a:t>2</a:t>
                  </a:r>
                  <a:r>
                    <a:rPr lang="en-GB" sz="1400" b="1" dirty="0">
                      <a:solidFill>
                        <a:schemeClr val="tx1">
                          <a:lumMod val="50000"/>
                        </a:schemeClr>
                      </a:solidFill>
                      <a:latin typeface="Calibri" pitchFamily="34" charset="0"/>
                      <a:cs typeface="Calibri" pitchFamily="34" charset="0"/>
                    </a:rPr>
                    <a:t> </a:t>
                  </a:r>
                  <a:r>
                    <a:rPr lang="cs-CZ" sz="1400" b="1" dirty="0">
                      <a:solidFill>
                        <a:schemeClr val="tx1">
                          <a:lumMod val="50000"/>
                        </a:schemeClr>
                      </a:solidFill>
                      <a:latin typeface="Calibri" pitchFamily="34" charset="0"/>
                      <a:cs typeface="Calibri" pitchFamily="34" charset="0"/>
                    </a:rPr>
                    <a:t>plodnost</a:t>
                  </a:r>
                  <a:endParaRPr lang="en-GB" sz="1400" b="1" dirty="0">
                    <a:solidFill>
                      <a:schemeClr val="tx1">
                        <a:lumMod val="50000"/>
                      </a:schemeClr>
                    </a:solidFill>
                    <a:latin typeface="Calibri" pitchFamily="34" charset="0"/>
                    <a:cs typeface="Calibri" pitchFamily="34" charset="0"/>
                  </a:endParaRPr>
                </a:p>
              </p:txBody>
            </p:sp>
            <p:sp>
              <p:nvSpPr>
                <p:cNvPr id="87" name="Text Box 23"/>
                <p:cNvSpPr txBox="1">
                  <a:spLocks noChangeArrowheads="1"/>
                </p:cNvSpPr>
                <p:nvPr/>
              </p:nvSpPr>
              <p:spPr bwMode="auto">
                <a:xfrm>
                  <a:off x="1547664" y="4702717"/>
                  <a:ext cx="367408" cy="42070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GB" sz="1400" b="1" dirty="0">
                      <a:solidFill>
                        <a:schemeClr val="tx1">
                          <a:lumMod val="50000"/>
                        </a:schemeClr>
                      </a:solidFill>
                      <a:latin typeface="Calibri" pitchFamily="34" charset="0"/>
                      <a:cs typeface="Calibri" pitchFamily="34" charset="0"/>
                    </a:rPr>
                    <a:t>74</a:t>
                  </a:r>
                </a:p>
              </p:txBody>
            </p:sp>
            <p:sp>
              <p:nvSpPr>
                <p:cNvPr id="88" name="Text Box 24"/>
                <p:cNvSpPr txBox="1">
                  <a:spLocks noChangeArrowheads="1"/>
                </p:cNvSpPr>
                <p:nvPr/>
              </p:nvSpPr>
              <p:spPr bwMode="auto">
                <a:xfrm>
                  <a:off x="1547664" y="5034597"/>
                  <a:ext cx="367408" cy="42070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GB" sz="1400" b="1" dirty="0">
                      <a:solidFill>
                        <a:schemeClr val="tx1">
                          <a:lumMod val="50000"/>
                        </a:schemeClr>
                      </a:solidFill>
                      <a:latin typeface="Calibri" pitchFamily="34" charset="0"/>
                      <a:cs typeface="Calibri" pitchFamily="34" charset="0"/>
                    </a:rPr>
                    <a:t>60</a:t>
                  </a:r>
                </a:p>
              </p:txBody>
            </p:sp>
            <p:sp>
              <p:nvSpPr>
                <p:cNvPr id="90" name="Text Box 17"/>
                <p:cNvSpPr txBox="1">
                  <a:spLocks noChangeArrowheads="1"/>
                </p:cNvSpPr>
                <p:nvPr/>
              </p:nvSpPr>
              <p:spPr bwMode="auto">
                <a:xfrm>
                  <a:off x="971600" y="4702781"/>
                  <a:ext cx="367408" cy="42070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GB" sz="1400" b="1" dirty="0">
                      <a:solidFill>
                        <a:schemeClr val="tx1">
                          <a:lumMod val="50000"/>
                        </a:schemeClr>
                      </a:solidFill>
                      <a:latin typeface="Calibri" pitchFamily="34" charset="0"/>
                      <a:cs typeface="Calibri" pitchFamily="34" charset="0"/>
                    </a:rPr>
                    <a:t>30</a:t>
                  </a:r>
                </a:p>
              </p:txBody>
            </p:sp>
            <p:sp>
              <p:nvSpPr>
                <p:cNvPr id="94" name="Text Box 18"/>
                <p:cNvSpPr txBox="1">
                  <a:spLocks noChangeArrowheads="1"/>
                </p:cNvSpPr>
                <p:nvPr/>
              </p:nvSpPr>
              <p:spPr bwMode="auto">
                <a:xfrm>
                  <a:off x="971600" y="5034662"/>
                  <a:ext cx="367408" cy="42070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GB" sz="1400" b="1" dirty="0">
                      <a:solidFill>
                        <a:schemeClr val="tx1">
                          <a:lumMod val="50000"/>
                        </a:schemeClr>
                      </a:solidFill>
                      <a:latin typeface="Calibri" pitchFamily="34" charset="0"/>
                      <a:cs typeface="Calibri" pitchFamily="34" charset="0"/>
                    </a:rPr>
                    <a:t>20</a:t>
                  </a:r>
                </a:p>
              </p:txBody>
            </p:sp>
          </p:grpSp>
          <p:sp>
            <p:nvSpPr>
              <p:cNvPr id="82" name="Text Box 23"/>
              <p:cNvSpPr txBox="1">
                <a:spLocks noChangeArrowheads="1"/>
              </p:cNvSpPr>
              <p:nvPr/>
            </p:nvSpPr>
            <p:spPr bwMode="auto">
              <a:xfrm>
                <a:off x="4924672" y="5229200"/>
                <a:ext cx="367408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 sz="1400" b="1" dirty="0">
                    <a:solidFill>
                      <a:schemeClr val="tx1">
                        <a:lumMod val="50000"/>
                      </a:schemeClr>
                    </a:solidFill>
                    <a:latin typeface="Calibri" pitchFamily="34" charset="0"/>
                    <a:cs typeface="Calibri" pitchFamily="34" charset="0"/>
                  </a:rPr>
                  <a:t>77</a:t>
                </a:r>
              </a:p>
            </p:txBody>
          </p:sp>
          <p:sp>
            <p:nvSpPr>
              <p:cNvPr id="84" name="Text Box 24"/>
              <p:cNvSpPr txBox="1">
                <a:spLocks noChangeArrowheads="1"/>
              </p:cNvSpPr>
              <p:nvPr/>
            </p:nvSpPr>
            <p:spPr bwMode="auto">
              <a:xfrm>
                <a:off x="4924672" y="5471993"/>
                <a:ext cx="367408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 sz="1400" b="1" dirty="0">
                    <a:solidFill>
                      <a:schemeClr val="tx1">
                        <a:lumMod val="50000"/>
                      </a:schemeClr>
                    </a:solidFill>
                    <a:latin typeface="Calibri" pitchFamily="34" charset="0"/>
                    <a:cs typeface="Calibri" pitchFamily="34" charset="0"/>
                  </a:rPr>
                  <a:t>60</a:t>
                </a:r>
              </a:p>
            </p:txBody>
          </p:sp>
        </p:grpSp>
        <p:sp>
          <p:nvSpPr>
            <p:cNvPr id="59" name="Text Box 23"/>
            <p:cNvSpPr txBox="1">
              <a:spLocks noChangeArrowheads="1"/>
            </p:cNvSpPr>
            <p:nvPr/>
          </p:nvSpPr>
          <p:spPr bwMode="auto">
            <a:xfrm>
              <a:off x="6580856" y="5733256"/>
              <a:ext cx="36740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400" b="1" dirty="0">
                  <a:solidFill>
                    <a:schemeClr val="tx1">
                      <a:lumMod val="50000"/>
                    </a:schemeClr>
                  </a:solidFill>
                  <a:latin typeface="Calibri" pitchFamily="34" charset="0"/>
                  <a:cs typeface="Calibri" pitchFamily="34" charset="0"/>
                </a:rPr>
                <a:t>79</a:t>
              </a:r>
            </a:p>
          </p:txBody>
        </p:sp>
        <p:sp>
          <p:nvSpPr>
            <p:cNvPr id="60" name="Text Box 24"/>
            <p:cNvSpPr txBox="1">
              <a:spLocks noChangeArrowheads="1"/>
            </p:cNvSpPr>
            <p:nvPr/>
          </p:nvSpPr>
          <p:spPr bwMode="auto">
            <a:xfrm>
              <a:off x="6580856" y="5976049"/>
              <a:ext cx="36740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400" b="1" dirty="0">
                  <a:solidFill>
                    <a:schemeClr val="tx1">
                      <a:lumMod val="50000"/>
                    </a:schemeClr>
                  </a:solidFill>
                  <a:latin typeface="Calibri" pitchFamily="34" charset="0"/>
                  <a:cs typeface="Calibri" pitchFamily="34" charset="0"/>
                </a:rPr>
                <a:t>60</a:t>
              </a:r>
            </a:p>
          </p:txBody>
        </p:sp>
      </p:grpSp>
      <p:sp>
        <p:nvSpPr>
          <p:cNvPr id="2" name="ZoneTexte 1"/>
          <p:cNvSpPr txBox="1"/>
          <p:nvPr/>
        </p:nvSpPr>
        <p:spPr>
          <a:xfrm>
            <a:off x="9654524" y="5521864"/>
            <a:ext cx="23461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>
                <a:solidFill>
                  <a:schemeClr val="tx1">
                    <a:lumMod val="50000"/>
                  </a:schemeClr>
                </a:solidFill>
              </a:rPr>
              <a:t>Existence</a:t>
            </a:r>
          </a:p>
          <a:p>
            <a:pPr algn="ctr"/>
            <a:r>
              <a:rPr lang="cs-CZ" b="1" dirty="0">
                <a:solidFill>
                  <a:schemeClr val="tx1">
                    <a:lumMod val="50000"/>
                  </a:schemeClr>
                </a:solidFill>
              </a:rPr>
              <a:t>funkčních PH a indexů (znaky fitness)</a:t>
            </a:r>
            <a:endParaRPr lang="fr-FR" b="1" dirty="0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6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667" b="100000" l="0" r="100000">
                        <a14:foregroundMark x1="48889" y1="37778" x2="48889" y2="37778"/>
                        <a14:foregroundMark x1="51111" y1="32444" x2="50667" y2="52000"/>
                        <a14:foregroundMark x1="51111" y1="76889" x2="52000" y2="8177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1393" y="5529928"/>
            <a:ext cx="915266" cy="915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" name="ZoneTexte 62"/>
          <p:cNvSpPr txBox="1"/>
          <p:nvPr/>
        </p:nvSpPr>
        <p:spPr>
          <a:xfrm>
            <a:off x="479377" y="3933056"/>
            <a:ext cx="38306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>
                <a:solidFill>
                  <a:schemeClr val="accent2"/>
                </a:solidFill>
              </a:rPr>
              <a:t>V době </a:t>
            </a:r>
            <a:r>
              <a:rPr lang="cs-CZ" sz="2000" b="1" dirty="0" err="1">
                <a:solidFill>
                  <a:schemeClr val="accent2"/>
                </a:solidFill>
              </a:rPr>
              <a:t>genomické</a:t>
            </a:r>
            <a:r>
              <a:rPr lang="cs-CZ" sz="2000" b="1" dirty="0">
                <a:solidFill>
                  <a:schemeClr val="accent2"/>
                </a:solidFill>
              </a:rPr>
              <a:t> selekce</a:t>
            </a:r>
            <a:endParaRPr lang="fr-FR" sz="2000" b="1" dirty="0">
              <a:solidFill>
                <a:schemeClr val="accent2"/>
              </a:solidFill>
            </a:endParaRPr>
          </a:p>
        </p:txBody>
      </p:sp>
      <p:grpSp>
        <p:nvGrpSpPr>
          <p:cNvPr id="14" name="Groupe 13"/>
          <p:cNvGrpSpPr>
            <a:grpSpLocks noChangeAspect="1"/>
          </p:cNvGrpSpPr>
          <p:nvPr/>
        </p:nvGrpSpPr>
        <p:grpSpPr>
          <a:xfrm>
            <a:off x="335360" y="1196751"/>
            <a:ext cx="10713562" cy="1669710"/>
            <a:chOff x="355719" y="1537895"/>
            <a:chExt cx="7463831" cy="1163240"/>
          </a:xfrm>
        </p:grpSpPr>
        <p:grpSp>
          <p:nvGrpSpPr>
            <p:cNvPr id="10" name="Groupe 9"/>
            <p:cNvGrpSpPr/>
            <p:nvPr/>
          </p:nvGrpSpPr>
          <p:grpSpPr>
            <a:xfrm>
              <a:off x="355719" y="1544839"/>
              <a:ext cx="7463831" cy="1156296"/>
              <a:chOff x="355719" y="1127285"/>
              <a:chExt cx="7463831" cy="1156296"/>
            </a:xfrm>
          </p:grpSpPr>
          <p:sp>
            <p:nvSpPr>
              <p:cNvPr id="58" name="ZoneTexte 57"/>
              <p:cNvSpPr txBox="1"/>
              <p:nvPr/>
            </p:nvSpPr>
            <p:spPr>
              <a:xfrm>
                <a:off x="4440021" y="2057646"/>
                <a:ext cx="2713527" cy="2144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cs-CZ" sz="1400" b="1" dirty="0">
                    <a:solidFill>
                      <a:schemeClr val="tx1">
                        <a:lumMod val="50000"/>
                      </a:schemeClr>
                    </a:solidFill>
                  </a:rPr>
                  <a:t>Kontrola užitkovosti</a:t>
                </a:r>
                <a:endParaRPr lang="fr-FR" sz="14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grpSp>
            <p:nvGrpSpPr>
              <p:cNvPr id="4" name="Groupe 4"/>
              <p:cNvGrpSpPr/>
              <p:nvPr/>
            </p:nvGrpSpPr>
            <p:grpSpPr>
              <a:xfrm>
                <a:off x="4943834" y="1127285"/>
                <a:ext cx="1284350" cy="659233"/>
                <a:chOff x="-1892856" y="3433682"/>
                <a:chExt cx="1284350" cy="659233"/>
              </a:xfrm>
            </p:grpSpPr>
            <p:pic>
              <p:nvPicPr>
                <p:cNvPr id="29" name="Picture 3" descr="vache, silhouette"/>
                <p:cNvPicPr>
                  <a:picLocks noChangeAspect="1" noChangeArrowheads="1"/>
                </p:cNvPicPr>
                <p:nvPr/>
              </p:nvPicPr>
              <p:blipFill>
                <a:blip r:embed="rId5" cstate="screen">
                  <a:extLst>
                    <a:ext uri="{BEBA8EAE-BF5A-486C-A8C5-ECC9F3942E4B}">
                      <a14:imgProps xmlns:a14="http://schemas.microsoft.com/office/drawing/2010/main">
                        <a14:imgLayer r:embed="rId6">
                          <a14:imgEffect>
                            <a14:backgroundRemoval t="10000" b="93000" l="4667" r="94667">
                              <a14:foregroundMark x1="28667" y1="47000" x2="28667" y2="47000"/>
                              <a14:foregroundMark x1="36000" y1="57000" x2="36000" y2="57000"/>
                              <a14:foregroundMark x1="38000" y1="35000" x2="38000" y2="35000"/>
                              <a14:foregroundMark x1="38667" y1="26000" x2="38667" y2="26000"/>
                              <a14:foregroundMark x1="46667" y1="20000" x2="46667" y2="20000"/>
                              <a14:foregroundMark x1="55333" y1="23000" x2="55333" y2="23000"/>
                              <a14:foregroundMark x1="72667" y1="29000" x2="72667" y2="29000"/>
                              <a14:foregroundMark x1="68667" y1="41000" x2="68667" y2="41000"/>
                              <a14:foregroundMark x1="81333" y1="29000" x2="81333" y2="29000"/>
                              <a14:foregroundMark x1="85333" y1="46000" x2="85333" y2="46000"/>
                              <a14:foregroundMark x1="80000" y1="60000" x2="80000" y2="60000"/>
                              <a14:foregroundMark x1="81333" y1="66000" x2="81333" y2="66000"/>
                              <a14:foregroundMark x1="80667" y1="77000" x2="80667" y2="77000"/>
                              <a14:foregroundMark x1="88000" y1="76000" x2="88000" y2="76000"/>
                              <a14:foregroundMark x1="67333" y1="23000" x2="67333" y2="23000"/>
                              <a14:foregroundMark x1="49333" y1="18000" x2="49333" y2="18000"/>
                              <a14:foregroundMark x1="64000" y1="19000" x2="64000" y2="19000"/>
                              <a14:foregroundMark x1="22667" y1="64000" x2="22667" y2="64000"/>
                              <a14:foregroundMark x1="10667" y1="77000" x2="10667" y2="77000"/>
                              <a14:foregroundMark x1="39333" y1="81000" x2="39333" y2="81000"/>
                              <a14:foregroundMark x1="39333" y1="77000" x2="39333" y2="77000"/>
                              <a14:foregroundMark x1="40000" y1="74000" x2="40000" y2="74000"/>
                              <a14:foregroundMark x1="50000" y1="63000" x2="50000" y2="63000"/>
                              <a14:foregroundMark x1="52000" y1="72000" x2="52000" y2="72000"/>
                              <a14:foregroundMark x1="54667" y1="79000" x2="54667" y2="79000"/>
                              <a14:foregroundMark x1="54000" y1="83000" x2="54000" y2="83000"/>
                              <a14:foregroundMark x1="26000" y1="38000" x2="26000" y2="38000"/>
                              <a14:foregroundMark x1="70667" y1="60000" x2="70667" y2="60000"/>
                              <a14:foregroundMark x1="41333" y1="20000" x2="41333" y2="20000"/>
                              <a14:foregroundMark x1="27333" y1="35000" x2="27333" y2="35000"/>
                            </a14:backgroundRemoval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-1892856" y="3433682"/>
                  <a:ext cx="1106027" cy="65923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30" name="Picture 5" descr="https://encrypted-tbn3.gstatic.com/images?q=tbn:ANd9GcRrMBY1sVON66KGkWhF1TQ9uHFgCetNBdGSycy4SyQAj5kraQ-L"/>
                <p:cNvPicPr>
                  <a:picLocks noChangeAspect="1" noChangeArrowheads="1"/>
                </p:cNvPicPr>
                <p:nvPr/>
              </p:nvPicPr>
              <p:blipFill>
                <a:blip r:embed="rId7" cstate="screen">
                  <a:extLst>
                    <a:ext uri="{BEBA8EAE-BF5A-486C-A8C5-ECC9F3942E4B}">
                      <a14:imgProps xmlns:a14="http://schemas.microsoft.com/office/drawing/2010/main">
                        <a14:imgLayer r:embed="rId8">
                          <a14:imgEffect>
                            <a14:backgroundRemoval t="1613" b="95161" l="3030" r="9697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-836619" y="3808121"/>
                  <a:ext cx="228113" cy="215369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66" name="ZoneTexte 65"/>
              <p:cNvSpPr txBox="1"/>
              <p:nvPr/>
            </p:nvSpPr>
            <p:spPr>
              <a:xfrm>
                <a:off x="3171814" y="2069162"/>
                <a:ext cx="1404000" cy="2144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cs-CZ" sz="1400" b="1" dirty="0">
                    <a:solidFill>
                      <a:schemeClr val="tx1">
                        <a:lumMod val="50000"/>
                      </a:schemeClr>
                    </a:solidFill>
                  </a:rPr>
                  <a:t>Otelení</a:t>
                </a:r>
                <a:endParaRPr lang="fr-FR" sz="14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pic>
            <p:nvPicPr>
              <p:cNvPr id="35" name="Picture 16"/>
              <p:cNvPicPr>
                <a:picLocks noChangeAspect="1" noChangeArrowheads="1"/>
              </p:cNvPicPr>
              <p:nvPr/>
            </p:nvPicPr>
            <p:blipFill>
              <a:blip r:embed="rId9" cstate="print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backgroundRemoval t="4082" b="95918" l="0" r="94828">
                            <a14:foregroundMark x1="41379" y1="32653" x2="41379" y2="32653"/>
                            <a14:foregroundMark x1="51724" y1="24490" x2="51724" y2="24490"/>
                            <a14:foregroundMark x1="82759" y1="53061" x2="82759" y2="53061"/>
                            <a14:foregroundMark x1="86207" y1="73469" x2="86207" y2="73469"/>
                            <a14:foregroundMark x1="82759" y1="85714" x2="82759" y2="85714"/>
                            <a14:foregroundMark x1="36207" y1="65306" x2="36207" y2="65306"/>
                            <a14:foregroundMark x1="36207" y1="73469" x2="36207" y2="73469"/>
                            <a14:foregroundMark x1="68966" y1="22449" x2="68966" y2="22449"/>
                            <a14:backgroundMark x1="89655" y1="73469" x2="89655" y2="73469"/>
                            <a14:backgroundMark x1="51724" y1="18367" x2="51724" y2="18367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55719" y="1630204"/>
                <a:ext cx="675778" cy="57125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2" name="ZoneTexte 11"/>
              <p:cNvSpPr txBox="1"/>
              <p:nvPr/>
            </p:nvSpPr>
            <p:spPr>
              <a:xfrm>
                <a:off x="1049603" y="1782009"/>
                <a:ext cx="2855374" cy="214419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cs-CZ" sz="1400" dirty="0">
                    <a:solidFill>
                      <a:schemeClr val="tx1">
                        <a:lumMod val="50000"/>
                      </a:schemeClr>
                    </a:solidFill>
                  </a:rPr>
                  <a:t>Jalovice</a:t>
                </a:r>
                <a:endParaRPr lang="fr-FR" sz="1400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53" name="ZoneTexte 52"/>
              <p:cNvSpPr txBox="1"/>
              <p:nvPr/>
            </p:nvSpPr>
            <p:spPr>
              <a:xfrm>
                <a:off x="3904976" y="1782012"/>
                <a:ext cx="1807061" cy="214419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400" dirty="0">
                    <a:solidFill>
                      <a:schemeClr val="tx1">
                        <a:lumMod val="50000"/>
                      </a:schemeClr>
                    </a:solidFill>
                  </a:rPr>
                  <a:t>Pr</a:t>
                </a:r>
                <a:r>
                  <a:rPr lang="cs-CZ" sz="1400" dirty="0" err="1">
                    <a:solidFill>
                      <a:schemeClr val="tx1">
                        <a:lumMod val="50000"/>
                      </a:schemeClr>
                    </a:solidFill>
                  </a:rPr>
                  <a:t>votelky</a:t>
                </a:r>
                <a:endParaRPr lang="fr-FR" sz="1400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9" name="ZoneTexte 88"/>
              <p:cNvSpPr txBox="1"/>
              <p:nvPr/>
            </p:nvSpPr>
            <p:spPr>
              <a:xfrm>
                <a:off x="5701149" y="1673927"/>
                <a:ext cx="2118401" cy="425935"/>
              </a:xfrm>
              <a:prstGeom prst="rightArrow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wrap="square" lIns="0" rIns="0" rtlCol="0">
                <a:spAutoFit/>
              </a:bodyPr>
              <a:lstStyle/>
              <a:p>
                <a:pPr algn="ctr"/>
                <a:r>
                  <a:rPr lang="cs-CZ" sz="1400" dirty="0">
                    <a:solidFill>
                      <a:schemeClr val="tx1">
                        <a:lumMod val="50000"/>
                      </a:schemeClr>
                    </a:solidFill>
                  </a:rPr>
                  <a:t>Starší krávy</a:t>
                </a:r>
                <a:endParaRPr lang="fr-FR" sz="1400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</p:grpSp>
        <p:pic>
          <p:nvPicPr>
            <p:cNvPr id="65" name="Picture 3" descr="vache, silhouette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10000" b="93000" l="4667" r="94667">
                          <a14:foregroundMark x1="28667" y1="47000" x2="28667" y2="47000"/>
                          <a14:foregroundMark x1="36000" y1="57000" x2="36000" y2="57000"/>
                          <a14:foregroundMark x1="38000" y1="35000" x2="38000" y2="35000"/>
                          <a14:foregroundMark x1="38667" y1="26000" x2="38667" y2="26000"/>
                          <a14:foregroundMark x1="46667" y1="20000" x2="46667" y2="20000"/>
                          <a14:foregroundMark x1="55333" y1="23000" x2="55333" y2="23000"/>
                          <a14:foregroundMark x1="72667" y1="29000" x2="72667" y2="29000"/>
                          <a14:foregroundMark x1="68667" y1="41000" x2="68667" y2="41000"/>
                          <a14:foregroundMark x1="81333" y1="29000" x2="81333" y2="29000"/>
                          <a14:foregroundMark x1="85333" y1="46000" x2="85333" y2="46000"/>
                          <a14:foregroundMark x1="80000" y1="60000" x2="80000" y2="60000"/>
                          <a14:foregroundMark x1="81333" y1="66000" x2="81333" y2="66000"/>
                          <a14:foregroundMark x1="80667" y1="77000" x2="80667" y2="77000"/>
                          <a14:foregroundMark x1="88000" y1="76000" x2="88000" y2="76000"/>
                          <a14:foregroundMark x1="67333" y1="23000" x2="67333" y2="23000"/>
                          <a14:foregroundMark x1="49333" y1="18000" x2="49333" y2="18000"/>
                          <a14:foregroundMark x1="64000" y1="19000" x2="64000" y2="19000"/>
                          <a14:foregroundMark x1="22667" y1="64000" x2="22667" y2="64000"/>
                          <a14:foregroundMark x1="10667" y1="77000" x2="10667" y2="77000"/>
                          <a14:foregroundMark x1="39333" y1="81000" x2="39333" y2="81000"/>
                          <a14:foregroundMark x1="39333" y1="77000" x2="39333" y2="77000"/>
                          <a14:foregroundMark x1="40000" y1="74000" x2="40000" y2="74000"/>
                          <a14:foregroundMark x1="50000" y1="63000" x2="50000" y2="63000"/>
                          <a14:foregroundMark x1="52000" y1="72000" x2="52000" y2="72000"/>
                          <a14:foregroundMark x1="54667" y1="79000" x2="54667" y2="79000"/>
                          <a14:foregroundMark x1="54000" y1="83000" x2="54000" y2="83000"/>
                          <a14:foregroundMark x1="26000" y1="38000" x2="26000" y2="38000"/>
                          <a14:foregroundMark x1="70667" y1="60000" x2="70667" y2="60000"/>
                          <a14:foregroundMark x1="41333" y1="20000" x2="41333" y2="20000"/>
                          <a14:foregroundMark x1="27333" y1="35000" x2="27333" y2="3500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3466800" y="1537895"/>
              <a:ext cx="1105200" cy="6669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3" name="Groupe 12"/>
          <p:cNvGrpSpPr>
            <a:grpSpLocks noChangeAspect="1"/>
          </p:cNvGrpSpPr>
          <p:nvPr/>
        </p:nvGrpSpPr>
        <p:grpSpPr>
          <a:xfrm>
            <a:off x="310580" y="4085862"/>
            <a:ext cx="10753972" cy="1618145"/>
            <a:chOff x="260881" y="3817841"/>
            <a:chExt cx="8091837" cy="1217575"/>
          </a:xfrm>
        </p:grpSpPr>
        <p:sp>
          <p:nvSpPr>
            <p:cNvPr id="67" name="ZoneTexte 66"/>
            <p:cNvSpPr txBox="1"/>
            <p:nvPr/>
          </p:nvSpPr>
          <p:spPr>
            <a:xfrm>
              <a:off x="1034983" y="4477075"/>
              <a:ext cx="2869994" cy="307777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endParaRPr lang="fr-FR" sz="1400" dirty="0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76" name="ZoneTexte 75"/>
            <p:cNvSpPr txBox="1"/>
            <p:nvPr/>
          </p:nvSpPr>
          <p:spPr>
            <a:xfrm>
              <a:off x="5712037" y="4325268"/>
              <a:ext cx="2640681" cy="460038"/>
            </a:xfrm>
            <a:prstGeom prst="rightArrow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 lIns="0" rIns="0" rtlCol="0">
              <a:spAutoFit/>
            </a:bodyPr>
            <a:lstStyle/>
            <a:p>
              <a:pPr algn="ctr"/>
              <a:r>
                <a:rPr lang="cs-CZ" sz="1400" dirty="0">
                  <a:solidFill>
                    <a:schemeClr val="tx1">
                      <a:lumMod val="50000"/>
                    </a:schemeClr>
                  </a:solidFill>
                </a:rPr>
                <a:t>Starší krávy</a:t>
              </a:r>
              <a:endParaRPr lang="fr-FR" sz="1400" dirty="0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pic>
          <p:nvPicPr>
            <p:cNvPr id="83" name="Image 82" descr="Labogena_A_Vasilescu_bovinev2.jpg"/>
            <p:cNvPicPr preferRelativeResize="0">
              <a:picLocks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1475640" y="4407286"/>
              <a:ext cx="180000" cy="46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3" name="ZoneTexte 92"/>
            <p:cNvSpPr txBox="1"/>
            <p:nvPr/>
          </p:nvSpPr>
          <p:spPr>
            <a:xfrm>
              <a:off x="971600" y="4803829"/>
              <a:ext cx="1498380" cy="2315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00" b="1" dirty="0">
                  <a:solidFill>
                    <a:schemeClr val="tx1">
                      <a:lumMod val="50000"/>
                    </a:schemeClr>
                  </a:solidFill>
                </a:rPr>
                <a:t>G</a:t>
              </a:r>
              <a:r>
                <a:rPr lang="cs-CZ" sz="1400" b="1" dirty="0" err="1">
                  <a:solidFill>
                    <a:schemeClr val="tx1">
                      <a:lumMod val="50000"/>
                    </a:schemeClr>
                  </a:solidFill>
                </a:rPr>
                <a:t>enotypizace</a:t>
              </a:r>
              <a:endParaRPr lang="fr-FR" sz="1400" b="1" dirty="0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pic>
          <p:nvPicPr>
            <p:cNvPr id="43" name="Picture 16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ackgroundRemoval t="4082" b="95918" l="0" r="94828">
                          <a14:foregroundMark x1="41379" y1="32653" x2="41379" y2="32653"/>
                          <a14:foregroundMark x1="51724" y1="24490" x2="51724" y2="24490"/>
                          <a14:foregroundMark x1="82759" y1="53061" x2="82759" y2="53061"/>
                          <a14:foregroundMark x1="86207" y1="73469" x2="86207" y2="73469"/>
                          <a14:foregroundMark x1="82759" y1="85714" x2="82759" y2="85714"/>
                          <a14:foregroundMark x1="36207" y1="65306" x2="36207" y2="65306"/>
                          <a14:foregroundMark x1="36207" y1="73469" x2="36207" y2="73469"/>
                          <a14:foregroundMark x1="68966" y1="22449" x2="68966" y2="22449"/>
                          <a14:backgroundMark x1="89655" y1="73469" x2="89655" y2="73469"/>
                          <a14:backgroundMark x1="51724" y1="18367" x2="51724" y2="1836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0881" y="4345861"/>
              <a:ext cx="675778" cy="5712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9" name="ZoneTexte 48"/>
            <p:cNvSpPr txBox="1"/>
            <p:nvPr/>
          </p:nvSpPr>
          <p:spPr>
            <a:xfrm>
              <a:off x="3904976" y="4477074"/>
              <a:ext cx="1807061" cy="231587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fr-FR" sz="1400" dirty="0">
                  <a:solidFill>
                    <a:schemeClr val="tx1">
                      <a:lumMod val="50000"/>
                    </a:schemeClr>
                  </a:solidFill>
                </a:rPr>
                <a:t>Pr</a:t>
              </a:r>
              <a:r>
                <a:rPr lang="cs-CZ" sz="1400" dirty="0" err="1">
                  <a:solidFill>
                    <a:schemeClr val="tx1">
                      <a:lumMod val="50000"/>
                    </a:schemeClr>
                  </a:solidFill>
                </a:rPr>
                <a:t>votelky</a:t>
              </a:r>
              <a:endParaRPr lang="fr-FR" sz="1400" dirty="0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50" name="ZoneTexte 49"/>
            <p:cNvSpPr txBox="1"/>
            <p:nvPr/>
          </p:nvSpPr>
          <p:spPr>
            <a:xfrm>
              <a:off x="4499992" y="4797152"/>
              <a:ext cx="2776578" cy="2315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sz="1400" b="1" dirty="0">
                  <a:solidFill>
                    <a:schemeClr val="tx1">
                      <a:lumMod val="50000"/>
                    </a:schemeClr>
                  </a:solidFill>
                </a:rPr>
                <a:t>Kontrola užitkovosti</a:t>
              </a:r>
              <a:endParaRPr lang="fr-FR" sz="1400" b="1" dirty="0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54" name="ZoneTexte 53"/>
            <p:cNvSpPr txBox="1"/>
            <p:nvPr/>
          </p:nvSpPr>
          <p:spPr>
            <a:xfrm>
              <a:off x="3203848" y="4803829"/>
              <a:ext cx="1404000" cy="2315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sz="1400" b="1" dirty="0">
                  <a:solidFill>
                    <a:schemeClr val="tx1">
                      <a:lumMod val="50000"/>
                    </a:schemeClr>
                  </a:solidFill>
                </a:rPr>
                <a:t>Otelení</a:t>
              </a:r>
              <a:endParaRPr lang="fr-FR" sz="1400" b="1" dirty="0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pic>
          <p:nvPicPr>
            <p:cNvPr id="55" name="Picture 3" descr="vache, silhouette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10000" b="93000" l="4667" r="94667">
                          <a14:foregroundMark x1="28667" y1="47000" x2="28667" y2="47000"/>
                          <a14:foregroundMark x1="36000" y1="57000" x2="36000" y2="57000"/>
                          <a14:foregroundMark x1="38000" y1="35000" x2="38000" y2="35000"/>
                          <a14:foregroundMark x1="38667" y1="26000" x2="38667" y2="26000"/>
                          <a14:foregroundMark x1="46667" y1="20000" x2="46667" y2="20000"/>
                          <a14:foregroundMark x1="55333" y1="23000" x2="55333" y2="23000"/>
                          <a14:foregroundMark x1="72667" y1="29000" x2="72667" y2="29000"/>
                          <a14:foregroundMark x1="68667" y1="41000" x2="68667" y2="41000"/>
                          <a14:foregroundMark x1="81333" y1="29000" x2="81333" y2="29000"/>
                          <a14:foregroundMark x1="85333" y1="46000" x2="85333" y2="46000"/>
                          <a14:foregroundMark x1="80000" y1="60000" x2="80000" y2="60000"/>
                          <a14:foregroundMark x1="81333" y1="66000" x2="81333" y2="66000"/>
                          <a14:foregroundMark x1="80667" y1="77000" x2="80667" y2="77000"/>
                          <a14:foregroundMark x1="88000" y1="76000" x2="88000" y2="76000"/>
                          <a14:foregroundMark x1="67333" y1="23000" x2="67333" y2="23000"/>
                          <a14:foregroundMark x1="49333" y1="18000" x2="49333" y2="18000"/>
                          <a14:foregroundMark x1="64000" y1="19000" x2="64000" y2="19000"/>
                          <a14:foregroundMark x1="22667" y1="64000" x2="22667" y2="64000"/>
                          <a14:foregroundMark x1="10667" y1="77000" x2="10667" y2="77000"/>
                          <a14:foregroundMark x1="39333" y1="81000" x2="39333" y2="81000"/>
                          <a14:foregroundMark x1="39333" y1="77000" x2="39333" y2="77000"/>
                          <a14:foregroundMark x1="40000" y1="74000" x2="40000" y2="74000"/>
                          <a14:foregroundMark x1="50000" y1="63000" x2="50000" y2="63000"/>
                          <a14:foregroundMark x1="52000" y1="72000" x2="52000" y2="72000"/>
                          <a14:foregroundMark x1="54667" y1="79000" x2="54667" y2="79000"/>
                          <a14:foregroundMark x1="54000" y1="83000" x2="54000" y2="83000"/>
                          <a14:foregroundMark x1="26000" y1="38000" x2="26000" y2="38000"/>
                          <a14:foregroundMark x1="70667" y1="60000" x2="70667" y2="60000"/>
                          <a14:foregroundMark x1="41333" y1="20000" x2="41333" y2="20000"/>
                          <a14:foregroundMark x1="27333" y1="35000" x2="27333" y2="3500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71826" y="3817841"/>
              <a:ext cx="1106027" cy="6592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6" name="Picture 5" descr="https://encrypted-tbn3.gstatic.com/images?q=tbn:ANd9GcRrMBY1sVON66KGkWhF1TQ9uHFgCetNBdGSycy4SyQAj5kraQ-L"/>
            <p:cNvPicPr>
              <a:picLocks noChangeAspect="1" noChangeArrowheads="1"/>
            </p:cNvPicPr>
            <p:nvPr/>
          </p:nvPicPr>
          <p:blipFill>
            <a:blip r:embed="rId7" cstate="screen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1613" b="95161" l="3030" r="9697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28063" y="4192280"/>
              <a:ext cx="228113" cy="2153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7" name="Picture 3" descr="vache, silhouette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10000" b="93000" l="4667" r="94667">
                          <a14:foregroundMark x1="28667" y1="47000" x2="28667" y2="47000"/>
                          <a14:foregroundMark x1="36000" y1="57000" x2="36000" y2="57000"/>
                          <a14:foregroundMark x1="38000" y1="35000" x2="38000" y2="35000"/>
                          <a14:foregroundMark x1="38667" y1="26000" x2="38667" y2="26000"/>
                          <a14:foregroundMark x1="46667" y1="20000" x2="46667" y2="20000"/>
                          <a14:foregroundMark x1="55333" y1="23000" x2="55333" y2="23000"/>
                          <a14:foregroundMark x1="72667" y1="29000" x2="72667" y2="29000"/>
                          <a14:foregroundMark x1="68667" y1="41000" x2="68667" y2="41000"/>
                          <a14:foregroundMark x1="81333" y1="29000" x2="81333" y2="29000"/>
                          <a14:foregroundMark x1="85333" y1="46000" x2="85333" y2="46000"/>
                          <a14:foregroundMark x1="80000" y1="60000" x2="80000" y2="60000"/>
                          <a14:foregroundMark x1="81333" y1="66000" x2="81333" y2="66000"/>
                          <a14:foregroundMark x1="80667" y1="77000" x2="80667" y2="77000"/>
                          <a14:foregroundMark x1="88000" y1="76000" x2="88000" y2="76000"/>
                          <a14:foregroundMark x1="67333" y1="23000" x2="67333" y2="23000"/>
                          <a14:foregroundMark x1="49333" y1="18000" x2="49333" y2="18000"/>
                          <a14:foregroundMark x1="64000" y1="19000" x2="64000" y2="19000"/>
                          <a14:foregroundMark x1="22667" y1="64000" x2="22667" y2="64000"/>
                          <a14:foregroundMark x1="10667" y1="77000" x2="10667" y2="77000"/>
                          <a14:foregroundMark x1="39333" y1="81000" x2="39333" y2="81000"/>
                          <a14:foregroundMark x1="39333" y1="77000" x2="39333" y2="77000"/>
                          <a14:foregroundMark x1="40000" y1="74000" x2="40000" y2="74000"/>
                          <a14:foregroundMark x1="50000" y1="63000" x2="50000" y2="63000"/>
                          <a14:foregroundMark x1="52000" y1="72000" x2="52000" y2="72000"/>
                          <a14:foregroundMark x1="54667" y1="79000" x2="54667" y2="79000"/>
                          <a14:foregroundMark x1="54000" y1="83000" x2="54000" y2="83000"/>
                          <a14:foregroundMark x1="26000" y1="38000" x2="26000" y2="38000"/>
                          <a14:foregroundMark x1="70667" y1="60000" x2="70667" y2="60000"/>
                          <a14:foregroundMark x1="41333" y1="20000" x2="41333" y2="20000"/>
                          <a14:foregroundMark x1="27333" y1="35000" x2="27333" y2="3500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3491880" y="3843818"/>
              <a:ext cx="1105200" cy="6669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6" name="Titre 15">
            <a:extLst>
              <a:ext uri="{FF2B5EF4-FFF2-40B4-BE49-F238E27FC236}">
                <a16:creationId xmlns:a16="http://schemas.microsoft.com/office/drawing/2014/main" id="{5745A873-EA0A-4B5E-8601-5394453825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800" dirty="0">
                <a:latin typeface="Abadi" panose="020B0604020104020204" pitchFamily="34" charset="0"/>
              </a:rPr>
              <a:t>Využití a dopad genomiky</a:t>
            </a:r>
            <a:endParaRPr lang="fr-FR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FF1055C-8CC9-E4CE-9287-C347C6306253}"/>
              </a:ext>
            </a:extLst>
          </p:cNvPr>
          <p:cNvSpPr txBox="1"/>
          <p:nvPr/>
        </p:nvSpPr>
        <p:spPr>
          <a:xfrm>
            <a:off x="310580" y="6462048"/>
            <a:ext cx="38141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>
                <a:solidFill>
                  <a:schemeClr val="tx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R</a:t>
            </a:r>
            <a:r>
              <a:rPr lang="cs-CZ" sz="1400" baseline="30000" dirty="0">
                <a:solidFill>
                  <a:schemeClr val="tx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2</a:t>
            </a:r>
            <a:r>
              <a:rPr lang="cs-CZ" sz="1400" dirty="0">
                <a:solidFill>
                  <a:schemeClr val="tx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= koeficient determinace</a:t>
            </a:r>
            <a:endParaRPr lang="en-US" sz="1400" dirty="0"/>
          </a:p>
        </p:txBody>
      </p:sp>
      <p:sp>
        <p:nvSpPr>
          <p:cNvPr id="9" name="ZoneTexte 63">
            <a:extLst>
              <a:ext uri="{FF2B5EF4-FFF2-40B4-BE49-F238E27FC236}">
                <a16:creationId xmlns:a16="http://schemas.microsoft.com/office/drawing/2014/main" id="{AD443296-905C-E075-C14A-3654EA68FE4A}"/>
              </a:ext>
            </a:extLst>
          </p:cNvPr>
          <p:cNvSpPr txBox="1"/>
          <p:nvPr/>
        </p:nvSpPr>
        <p:spPr>
          <a:xfrm>
            <a:off x="335360" y="994199"/>
            <a:ext cx="45737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>
                <a:solidFill>
                  <a:schemeClr val="accent2"/>
                </a:solidFill>
              </a:rPr>
              <a:t>Před </a:t>
            </a:r>
            <a:r>
              <a:rPr lang="cs-CZ" sz="2000" b="1" dirty="0" err="1">
                <a:solidFill>
                  <a:schemeClr val="accent2"/>
                </a:solidFill>
              </a:rPr>
              <a:t>genomickou</a:t>
            </a:r>
            <a:r>
              <a:rPr lang="cs-CZ" sz="2000" b="1" dirty="0">
                <a:solidFill>
                  <a:schemeClr val="accent2"/>
                </a:solidFill>
              </a:rPr>
              <a:t> selekcí</a:t>
            </a:r>
            <a:endParaRPr lang="fr-FR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91307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>
            <a:extLst>
              <a:ext uri="{FF2B5EF4-FFF2-40B4-BE49-F238E27FC236}">
                <a16:creationId xmlns:a16="http://schemas.microsoft.com/office/drawing/2014/main" id="{ED722080-016C-4726-B0C2-137758F74D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794" y="1453687"/>
            <a:ext cx="7617965" cy="5254173"/>
          </a:xfrm>
          <a:prstGeom prst="rect">
            <a:avLst/>
          </a:prstGeom>
        </p:spPr>
      </p:pic>
      <p:sp>
        <p:nvSpPr>
          <p:cNvPr id="4" name="Espace réservé du contenu 2"/>
          <p:cNvSpPr txBox="1">
            <a:spLocks/>
          </p:cNvSpPr>
          <p:nvPr/>
        </p:nvSpPr>
        <p:spPr>
          <a:xfrm>
            <a:off x="8112224" y="3395912"/>
            <a:ext cx="3744416" cy="2481360"/>
          </a:xfrm>
          <a:prstGeom prst="rect">
            <a:avLst/>
          </a:prstGeom>
          <a:solidFill>
            <a:schemeClr val="bg1"/>
          </a:solidFill>
        </p:spPr>
        <p:txBody>
          <a:bodyPr lIns="0" tIns="0" rIns="0" bIns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5725" lvl="1" indent="0">
              <a:buNone/>
            </a:pPr>
            <a:r>
              <a:rPr lang="cs-CZ" sz="2000" dirty="0">
                <a:solidFill>
                  <a:schemeClr val="tx1">
                    <a:lumMod val="50000"/>
                  </a:schemeClr>
                </a:solidFill>
              </a:rPr>
              <a:t>Poptávka po </a:t>
            </a:r>
            <a:r>
              <a:rPr lang="cs-CZ" sz="2000" dirty="0" err="1">
                <a:solidFill>
                  <a:schemeClr val="tx1">
                    <a:lumMod val="50000"/>
                  </a:schemeClr>
                </a:solidFill>
              </a:rPr>
              <a:t>genotypování</a:t>
            </a:r>
            <a:r>
              <a:rPr lang="cs-CZ" sz="2000" dirty="0">
                <a:solidFill>
                  <a:schemeClr val="tx1">
                    <a:lumMod val="50000"/>
                  </a:schemeClr>
                </a:solidFill>
              </a:rPr>
              <a:t> plemenic ze strany chovatelů stále roste</a:t>
            </a:r>
            <a:r>
              <a:rPr lang="fr-FR" sz="2000" dirty="0">
                <a:solidFill>
                  <a:schemeClr val="tx1">
                    <a:lumMod val="50000"/>
                  </a:schemeClr>
                </a:solidFill>
              </a:rPr>
              <a:t>:</a:t>
            </a:r>
          </a:p>
          <a:p>
            <a:pPr marL="895350" lvl="3" indent="-352425">
              <a:buFont typeface="Symbol"/>
              <a:buChar char="Þ"/>
              <a:tabLst>
                <a:tab pos="895350" algn="l"/>
              </a:tabLst>
            </a:pPr>
            <a:r>
              <a:rPr lang="cs-CZ" dirty="0">
                <a:solidFill>
                  <a:schemeClr val="tx1">
                    <a:lumMod val="50000"/>
                  </a:schemeClr>
                </a:solidFill>
              </a:rPr>
              <a:t>Volba strategie</a:t>
            </a:r>
            <a:endParaRPr lang="fr-FR" dirty="0">
              <a:solidFill>
                <a:schemeClr val="tx1">
                  <a:lumMod val="50000"/>
                </a:schemeClr>
              </a:solidFill>
            </a:endParaRPr>
          </a:p>
          <a:p>
            <a:pPr marL="895350" lvl="3" indent="-352425">
              <a:buFont typeface="Symbol"/>
              <a:buChar char="Þ"/>
              <a:tabLst>
                <a:tab pos="895350" algn="l"/>
              </a:tabLst>
            </a:pPr>
            <a:r>
              <a:rPr lang="cs-CZ" dirty="0">
                <a:solidFill>
                  <a:schemeClr val="tx1">
                    <a:lumMod val="50000"/>
                  </a:schemeClr>
                </a:solidFill>
              </a:rPr>
              <a:t>Připařování jalovic a</a:t>
            </a:r>
            <a:r>
              <a:rPr lang="fr-FR" dirty="0">
                <a:solidFill>
                  <a:schemeClr val="tx1">
                    <a:lumMod val="50000"/>
                  </a:schemeClr>
                </a:solidFill>
              </a:rPr>
              <a:t>/</a:t>
            </a:r>
            <a:r>
              <a:rPr lang="cs-CZ" dirty="0">
                <a:solidFill>
                  <a:schemeClr val="tx1">
                    <a:lumMod val="50000"/>
                  </a:schemeClr>
                </a:solidFill>
              </a:rPr>
              <a:t>nebo</a:t>
            </a:r>
            <a:r>
              <a:rPr lang="fr-FR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cs-CZ" dirty="0">
                <a:solidFill>
                  <a:schemeClr val="tx1">
                    <a:lumMod val="50000"/>
                  </a:schemeClr>
                </a:solidFill>
              </a:rPr>
              <a:t>jejich výběr pro obnovu stáda</a:t>
            </a:r>
            <a:endParaRPr lang="fr-FR" dirty="0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5" name="Picture 2" descr="P:\images\jonathan avec pince genotypage - juillet201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8493" y="260648"/>
            <a:ext cx="3485105" cy="26079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re 5">
            <a:extLst>
              <a:ext uri="{FF2B5EF4-FFF2-40B4-BE49-F238E27FC236}">
                <a16:creationId xmlns:a16="http://schemas.microsoft.com/office/drawing/2014/main" id="{768544B8-38DF-4A5E-8728-D5EA0BA7CE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800" dirty="0">
                <a:latin typeface="Abadi" panose="020B0604020104020204" pitchFamily="34" charset="0"/>
              </a:rPr>
              <a:t>Využití a dopad genomiky</a:t>
            </a:r>
            <a:endParaRPr lang="fr-FR" dirty="0"/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72F26C2E-90BF-4FDB-B75E-E96ADEED76C6}"/>
              </a:ext>
            </a:extLst>
          </p:cNvPr>
          <p:cNvSpPr txBox="1">
            <a:spLocks/>
          </p:cNvSpPr>
          <p:nvPr/>
        </p:nvSpPr>
        <p:spPr>
          <a:xfrm>
            <a:off x="335360" y="1000932"/>
            <a:ext cx="5352538" cy="388632"/>
          </a:xfrm>
          <a:prstGeom prst="rect">
            <a:avLst/>
          </a:prstGeom>
        </p:spPr>
        <p:txBody>
          <a:bodyPr lIns="38398" tIns="19198" rIns="38398" bIns="19198">
            <a:noAutofit/>
          </a:bodyPr>
          <a:lstStyle>
            <a:lvl1pPr algn="l" defTabSz="76790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Jakým tempem </a:t>
            </a:r>
            <a:r>
              <a:rPr lang="cs-CZ" sz="2400" b="1" i="1" dirty="0" err="1">
                <a:solidFill>
                  <a:schemeClr val="accent2"/>
                </a:solidFill>
                <a:latin typeface="Abadi" panose="020B0604020104020204" pitchFamily="34" charset="0"/>
              </a:rPr>
              <a:t>genotypování</a:t>
            </a:r>
            <a:r>
              <a:rPr lang="cs-CZ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 postupuje</a:t>
            </a:r>
            <a:r>
              <a:rPr lang="fr-FR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?</a:t>
            </a:r>
            <a:endParaRPr lang="fr-FR" sz="3200" b="1" i="1" dirty="0">
              <a:solidFill>
                <a:schemeClr val="accent2"/>
              </a:solidFill>
              <a:latin typeface="Abadi" panose="020B0604020104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4429FA9-86A9-5C73-2DCA-6D756682B367}"/>
              </a:ext>
            </a:extLst>
          </p:cNvPr>
          <p:cNvSpPr txBox="1"/>
          <p:nvPr/>
        </p:nvSpPr>
        <p:spPr>
          <a:xfrm>
            <a:off x="2926928" y="2089177"/>
            <a:ext cx="2616234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s-CZ" sz="1600" dirty="0"/>
              <a:t>Šlechtitelské programy OO</a:t>
            </a:r>
            <a:endParaRPr lang="en-US" sz="16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FEA4E0F-B3EF-B34E-79B8-96AF52CCB9A6}"/>
              </a:ext>
            </a:extLst>
          </p:cNvPr>
          <p:cNvSpPr txBox="1"/>
          <p:nvPr/>
        </p:nvSpPr>
        <p:spPr>
          <a:xfrm>
            <a:off x="2926928" y="1686500"/>
            <a:ext cx="191944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s-CZ" sz="1600" dirty="0"/>
              <a:t>Chovatelé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2702841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1">
            <a:extLst>
              <a:ext uri="{FF2B5EF4-FFF2-40B4-BE49-F238E27FC236}">
                <a16:creationId xmlns:a16="http://schemas.microsoft.com/office/drawing/2014/main" id="{07C235CF-BE65-4996-92A2-7EDC10FCC19D}"/>
              </a:ext>
            </a:extLst>
          </p:cNvPr>
          <p:cNvSpPr txBox="1">
            <a:spLocks/>
          </p:cNvSpPr>
          <p:nvPr/>
        </p:nvSpPr>
        <p:spPr>
          <a:xfrm>
            <a:off x="335360" y="1000932"/>
            <a:ext cx="5352538" cy="388632"/>
          </a:xfrm>
          <a:prstGeom prst="rect">
            <a:avLst/>
          </a:prstGeom>
        </p:spPr>
        <p:txBody>
          <a:bodyPr lIns="38398" tIns="19198" rIns="38398" bIns="19198">
            <a:noAutofit/>
          </a:bodyPr>
          <a:lstStyle>
            <a:lvl1pPr algn="l" defTabSz="76790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Pro připomenutí</a:t>
            </a:r>
            <a:endParaRPr lang="fr-FR" sz="3200" b="1" i="1" dirty="0">
              <a:solidFill>
                <a:schemeClr val="accent2"/>
              </a:solidFill>
              <a:latin typeface="Abadi" panose="020B0604020104020204" pitchFamily="34" charset="0"/>
            </a:endParaRPr>
          </a:p>
        </p:txBody>
      </p:sp>
      <p:sp>
        <p:nvSpPr>
          <p:cNvPr id="17" name="Titre 3">
            <a:extLst>
              <a:ext uri="{FF2B5EF4-FFF2-40B4-BE49-F238E27FC236}">
                <a16:creationId xmlns:a16="http://schemas.microsoft.com/office/drawing/2014/main" id="{F98FFBA8-6696-45DD-B970-E6683F3068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9213" y="150813"/>
            <a:ext cx="10515600" cy="503237"/>
          </a:xfrm>
        </p:spPr>
        <p:txBody>
          <a:bodyPr/>
          <a:lstStyle/>
          <a:p>
            <a:r>
              <a:rPr lang="cs-CZ" sz="2800" dirty="0">
                <a:latin typeface="Abadi" panose="020B0604020104020204" pitchFamily="34" charset="0"/>
              </a:rPr>
              <a:t>Aktuální stav</a:t>
            </a:r>
            <a:r>
              <a:rPr lang="fr-FR" sz="2800" dirty="0">
                <a:latin typeface="Abadi" panose="020B0604020104020204" pitchFamily="34" charset="0"/>
              </a:rPr>
              <a:t> v</a:t>
            </a:r>
            <a:r>
              <a:rPr lang="cs-CZ" sz="2800" dirty="0">
                <a:latin typeface="Abadi" panose="020B0604020104020204" pitchFamily="34" charset="0"/>
              </a:rPr>
              <a:t> </a:t>
            </a:r>
            <a:r>
              <a:rPr lang="cs-CZ" sz="2800" dirty="0" err="1">
                <a:latin typeface="Abadi" panose="020B0604020104020204" pitchFamily="34" charset="0"/>
              </a:rPr>
              <a:t>inbreedingu</a:t>
            </a:r>
            <a:r>
              <a:rPr lang="cs-CZ" sz="2800" dirty="0">
                <a:latin typeface="Abadi" panose="020B0604020104020204" pitchFamily="34" charset="0"/>
              </a:rPr>
              <a:t> </a:t>
            </a:r>
            <a:r>
              <a:rPr lang="fr-FR" sz="2800" dirty="0">
                <a:latin typeface="Abadi" panose="020B0604020104020204" pitchFamily="34" charset="0"/>
              </a:rPr>
              <a:t>u </a:t>
            </a:r>
            <a:r>
              <a:rPr lang="cs-CZ" sz="2800" dirty="0">
                <a:latin typeface="Abadi" panose="020B0604020104020204" pitchFamily="34" charset="0"/>
              </a:rPr>
              <a:t>holštýnského plemene ve Francii</a:t>
            </a:r>
            <a:endParaRPr lang="fr-FR" dirty="0"/>
          </a:p>
        </p:txBody>
      </p:sp>
      <p:sp>
        <p:nvSpPr>
          <p:cNvPr id="2" name="Espace réservé du contenu 2">
            <a:extLst>
              <a:ext uri="{FF2B5EF4-FFF2-40B4-BE49-F238E27FC236}">
                <a16:creationId xmlns:a16="http://schemas.microsoft.com/office/drawing/2014/main" id="{4299CE59-9249-D953-4B66-041EE6C3E1D5}"/>
              </a:ext>
            </a:extLst>
          </p:cNvPr>
          <p:cNvSpPr txBox="1">
            <a:spLocks/>
          </p:cNvSpPr>
          <p:nvPr/>
        </p:nvSpPr>
        <p:spPr>
          <a:xfrm>
            <a:off x="695400" y="1389564"/>
            <a:ext cx="10515600" cy="2776181"/>
          </a:xfrm>
          <a:prstGeom prst="rect">
            <a:avLst/>
          </a:prstGeom>
        </p:spPr>
        <p:txBody>
          <a:bodyPr>
            <a:noAutofit/>
          </a:bodyPr>
          <a:lstStyle>
            <a:lvl1pPr marL="191976" indent="-191976" algn="l" defTabSz="767904" rtl="0" eaLnBrk="1" latinLnBrk="0" hangingPunct="1">
              <a:lnSpc>
                <a:spcPct val="90000"/>
              </a:lnSpc>
              <a:spcBef>
                <a:spcPts val="84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5928" indent="-191976" algn="l" defTabSz="767904" rtl="0" eaLnBrk="1" latinLnBrk="0" hangingPunct="1">
              <a:lnSpc>
                <a:spcPct val="90000"/>
              </a:lnSpc>
              <a:spcBef>
                <a:spcPts val="42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59880" indent="-191976" algn="l" defTabSz="767904" rtl="0" eaLnBrk="1" latinLnBrk="0" hangingPunct="1">
              <a:lnSpc>
                <a:spcPct val="90000"/>
              </a:lnSpc>
              <a:spcBef>
                <a:spcPts val="420"/>
              </a:spcBef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43832" indent="-191976" algn="l" defTabSz="767904" rtl="0" eaLnBrk="1" latinLnBrk="0" hangingPunct="1">
              <a:lnSpc>
                <a:spcPct val="90000"/>
              </a:lnSpc>
              <a:spcBef>
                <a:spcPts val="42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27784" indent="-191976" algn="l" defTabSz="767904" rtl="0" eaLnBrk="1" latinLnBrk="0" hangingPunct="1">
              <a:lnSpc>
                <a:spcPct val="90000"/>
              </a:lnSpc>
              <a:spcBef>
                <a:spcPts val="42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11736" indent="-191976" algn="l" defTabSz="767904" rtl="0" eaLnBrk="1" latinLnBrk="0" hangingPunct="1">
              <a:lnSpc>
                <a:spcPct val="90000"/>
              </a:lnSpc>
              <a:spcBef>
                <a:spcPts val="42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95688" indent="-191976" algn="l" defTabSz="767904" rtl="0" eaLnBrk="1" latinLnBrk="0" hangingPunct="1">
              <a:lnSpc>
                <a:spcPct val="90000"/>
              </a:lnSpc>
              <a:spcBef>
                <a:spcPts val="42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79640" indent="-191976" algn="l" defTabSz="767904" rtl="0" eaLnBrk="1" latinLnBrk="0" hangingPunct="1">
              <a:lnSpc>
                <a:spcPct val="90000"/>
              </a:lnSpc>
              <a:spcBef>
                <a:spcPts val="42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63592" indent="-191976" algn="l" defTabSz="767904" rtl="0" eaLnBrk="1" latinLnBrk="0" hangingPunct="1">
              <a:lnSpc>
                <a:spcPct val="90000"/>
              </a:lnSpc>
              <a:spcBef>
                <a:spcPts val="42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b="1" dirty="0">
                <a:solidFill>
                  <a:schemeClr val="accent1"/>
                </a:solidFill>
              </a:rPr>
              <a:t>Stupeň </a:t>
            </a:r>
            <a:r>
              <a:rPr lang="cs-CZ" b="1" dirty="0" err="1">
                <a:solidFill>
                  <a:schemeClr val="accent1"/>
                </a:solidFill>
              </a:rPr>
              <a:t>inbreedingu</a:t>
            </a:r>
            <a:r>
              <a:rPr lang="cs-CZ" b="1" dirty="0">
                <a:solidFill>
                  <a:schemeClr val="accent1"/>
                </a:solidFill>
              </a:rPr>
              <a:t> (příbuzenské plemenitby)</a:t>
            </a:r>
            <a:endParaRPr lang="fr-FR" dirty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fr-FR" sz="2400" dirty="0">
                <a:sym typeface="Symbol"/>
              </a:rPr>
              <a:t>% </a:t>
            </a:r>
            <a:r>
              <a:rPr lang="cs-CZ" sz="2400" dirty="0">
                <a:sym typeface="Symbol"/>
              </a:rPr>
              <a:t>genů se stejnou formou (páry) alel</a:t>
            </a:r>
            <a:r>
              <a:rPr lang="fr-FR" sz="2400" dirty="0">
                <a:sym typeface="Symbol"/>
              </a:rPr>
              <a:t> </a:t>
            </a:r>
            <a:r>
              <a:rPr lang="cs-CZ" sz="2400" dirty="0">
                <a:sym typeface="Symbol"/>
              </a:rPr>
              <a:t>v genetické výbavě jedince</a:t>
            </a:r>
            <a:endParaRPr lang="fr-FR" sz="2400" dirty="0">
              <a:sym typeface="Symbol"/>
            </a:endParaRPr>
          </a:p>
          <a:p>
            <a:pPr marL="0" indent="0">
              <a:buNone/>
            </a:pPr>
            <a:endParaRPr lang="fr-FR" sz="2000" dirty="0"/>
          </a:p>
          <a:p>
            <a:pPr marL="0" indent="0">
              <a:buNone/>
            </a:pPr>
            <a:endParaRPr lang="fr-FR" sz="2000" dirty="0"/>
          </a:p>
          <a:p>
            <a:pPr marL="0" indent="0">
              <a:buNone/>
            </a:pPr>
            <a:r>
              <a:rPr lang="fr-FR" sz="2000" dirty="0"/>
              <a:t>	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34919735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C47D98A3-7EA1-4E2E-ADEC-20BA2198628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128448" y="6151158"/>
            <a:ext cx="2077698" cy="518202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cs-CZ" sz="1600" b="1" dirty="0">
                <a:solidFill>
                  <a:schemeClr val="bg1"/>
                </a:solidFill>
              </a:rPr>
              <a:t>Seč, Český republika</a:t>
            </a:r>
            <a:endParaRPr lang="fr-FR" sz="1600" b="1" dirty="0">
              <a:solidFill>
                <a:schemeClr val="bg1"/>
              </a:solidFill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cs-CZ" sz="1600" b="1" dirty="0">
                <a:solidFill>
                  <a:schemeClr val="bg1"/>
                </a:solidFill>
              </a:rPr>
              <a:t>4. prosince </a:t>
            </a:r>
            <a:r>
              <a:rPr lang="fr-FR" sz="1600" b="1" dirty="0">
                <a:solidFill>
                  <a:schemeClr val="bg1"/>
                </a:solidFill>
              </a:rPr>
              <a:t>2024</a:t>
            </a:r>
          </a:p>
        </p:txBody>
      </p:sp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02FEF48B-1FC1-44BF-8A48-86C2CF11E993}"/>
              </a:ext>
            </a:extLst>
          </p:cNvPr>
          <p:cNvSpPr txBox="1">
            <a:spLocks/>
          </p:cNvSpPr>
          <p:nvPr/>
        </p:nvSpPr>
        <p:spPr>
          <a:xfrm>
            <a:off x="4079776" y="332656"/>
            <a:ext cx="7920880" cy="108012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600"/>
              </a:spcBef>
              <a:buClr>
                <a:schemeClr val="bg2"/>
              </a:buClr>
            </a:pPr>
            <a:r>
              <a:rPr lang="fr-FR" b="1" dirty="0">
                <a:solidFill>
                  <a:srgbClr val="013E7E"/>
                </a:solidFill>
                <a:latin typeface="Abadi" panose="020B0604020104020204" pitchFamily="34" charset="0"/>
              </a:rPr>
              <a:t>Pierre-Alexandre LEVEQUE – 36 </a:t>
            </a:r>
            <a:r>
              <a:rPr lang="cs-CZ" b="1" dirty="0">
                <a:solidFill>
                  <a:srgbClr val="013E7E"/>
                </a:solidFill>
                <a:latin typeface="Abadi" panose="020B0604020104020204" pitchFamily="34" charset="0"/>
              </a:rPr>
              <a:t>let</a:t>
            </a:r>
            <a:endParaRPr lang="fr-FR" b="1" dirty="0">
              <a:solidFill>
                <a:srgbClr val="013E7E"/>
              </a:solidFill>
              <a:latin typeface="Abadi" panose="020B0604020104020204" pitchFamily="34" charset="0"/>
            </a:endParaRPr>
          </a:p>
          <a:p>
            <a:pPr algn="ctr">
              <a:lnSpc>
                <a:spcPct val="100000"/>
              </a:lnSpc>
              <a:spcBef>
                <a:spcPts val="600"/>
              </a:spcBef>
              <a:buClr>
                <a:schemeClr val="bg2"/>
              </a:buClr>
            </a:pPr>
            <a:r>
              <a:rPr lang="cs-CZ" sz="2000" b="1" dirty="0">
                <a:solidFill>
                  <a:srgbClr val="013E7E"/>
                </a:solidFill>
                <a:latin typeface="Abadi" panose="020B0604020104020204" pitchFamily="34" charset="0"/>
              </a:rPr>
              <a:t>Vedoucí </a:t>
            </a:r>
            <a:r>
              <a:rPr lang="en-US" sz="2000" b="1" dirty="0">
                <a:solidFill>
                  <a:srgbClr val="013E7E"/>
                </a:solidFill>
                <a:latin typeface="Abadi" panose="020B0604020104020204" pitchFamily="34" charset="0"/>
              </a:rPr>
              <a:t>O</a:t>
            </a:r>
            <a:r>
              <a:rPr lang="cs-CZ" sz="2000" b="1" dirty="0" err="1">
                <a:solidFill>
                  <a:srgbClr val="013E7E"/>
                </a:solidFill>
                <a:latin typeface="Abadi" panose="020B0604020104020204" pitchFamily="34" charset="0"/>
              </a:rPr>
              <a:t>ddělení</a:t>
            </a:r>
            <a:r>
              <a:rPr lang="cs-CZ" sz="2000" b="1" dirty="0">
                <a:solidFill>
                  <a:srgbClr val="013E7E"/>
                </a:solidFill>
                <a:latin typeface="Abadi" panose="020B0604020104020204" pitchFamily="34" charset="0"/>
              </a:rPr>
              <a:t> genetiky </a:t>
            </a:r>
            <a:r>
              <a:rPr lang="fr-FR" sz="2000" b="1" dirty="0">
                <a:solidFill>
                  <a:srgbClr val="013E7E"/>
                </a:solidFill>
                <a:latin typeface="Abadi" panose="020B0604020104020204" pitchFamily="34" charset="0"/>
              </a:rPr>
              <a:t>– </a:t>
            </a:r>
            <a:r>
              <a:rPr lang="fr-FR" sz="2000" b="1" dirty="0" err="1">
                <a:solidFill>
                  <a:srgbClr val="013E7E"/>
                </a:solidFill>
                <a:latin typeface="Abadi" panose="020B0604020104020204" pitchFamily="34" charset="0"/>
              </a:rPr>
              <a:t>Prim’Holstein</a:t>
            </a:r>
            <a:r>
              <a:rPr lang="fr-FR" sz="2000" b="1" dirty="0">
                <a:solidFill>
                  <a:srgbClr val="013E7E"/>
                </a:solidFill>
                <a:latin typeface="Abadi" panose="020B0604020104020204" pitchFamily="34" charset="0"/>
              </a:rPr>
              <a:t> France</a:t>
            </a:r>
          </a:p>
        </p:txBody>
      </p:sp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B88CE43D-B74B-44A0-9769-943D5C3367C5}"/>
              </a:ext>
            </a:extLst>
          </p:cNvPr>
          <p:cNvSpPr txBox="1">
            <a:spLocks/>
          </p:cNvSpPr>
          <p:nvPr/>
        </p:nvSpPr>
        <p:spPr>
          <a:xfrm>
            <a:off x="4871864" y="1412776"/>
            <a:ext cx="7128792" cy="3672408"/>
          </a:xfrm>
          <a:prstGeom prst="rect">
            <a:avLst/>
          </a:prstGeom>
        </p:spPr>
        <p:txBody>
          <a:bodyPr>
            <a:noAutofit/>
          </a:bodyPr>
          <a:lstStyle>
            <a:lvl1pPr marL="191976" indent="-191976" algn="l" defTabSz="767904" rtl="0" eaLnBrk="1" latinLnBrk="0" hangingPunct="1">
              <a:lnSpc>
                <a:spcPct val="90000"/>
              </a:lnSpc>
              <a:spcBef>
                <a:spcPts val="84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5928" indent="-191976" algn="l" defTabSz="767904" rtl="0" eaLnBrk="1" latinLnBrk="0" hangingPunct="1">
              <a:lnSpc>
                <a:spcPct val="90000"/>
              </a:lnSpc>
              <a:spcBef>
                <a:spcPts val="42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59880" indent="-191976" algn="l" defTabSz="767904" rtl="0" eaLnBrk="1" latinLnBrk="0" hangingPunct="1">
              <a:lnSpc>
                <a:spcPct val="90000"/>
              </a:lnSpc>
              <a:spcBef>
                <a:spcPts val="420"/>
              </a:spcBef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43832" indent="-191976" algn="l" defTabSz="767904" rtl="0" eaLnBrk="1" latinLnBrk="0" hangingPunct="1">
              <a:lnSpc>
                <a:spcPct val="90000"/>
              </a:lnSpc>
              <a:spcBef>
                <a:spcPts val="42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27784" indent="-191976" algn="l" defTabSz="767904" rtl="0" eaLnBrk="1" latinLnBrk="0" hangingPunct="1">
              <a:lnSpc>
                <a:spcPct val="90000"/>
              </a:lnSpc>
              <a:spcBef>
                <a:spcPts val="42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11736" indent="-191976" algn="l" defTabSz="767904" rtl="0" eaLnBrk="1" latinLnBrk="0" hangingPunct="1">
              <a:lnSpc>
                <a:spcPct val="90000"/>
              </a:lnSpc>
              <a:spcBef>
                <a:spcPts val="42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95688" indent="-191976" algn="l" defTabSz="767904" rtl="0" eaLnBrk="1" latinLnBrk="0" hangingPunct="1">
              <a:lnSpc>
                <a:spcPct val="90000"/>
              </a:lnSpc>
              <a:spcBef>
                <a:spcPts val="42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79640" indent="-191976" algn="l" defTabSz="767904" rtl="0" eaLnBrk="1" latinLnBrk="0" hangingPunct="1">
              <a:lnSpc>
                <a:spcPct val="90000"/>
              </a:lnSpc>
              <a:spcBef>
                <a:spcPts val="42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63592" indent="-191976" algn="l" defTabSz="767904" rtl="0" eaLnBrk="1" latinLnBrk="0" hangingPunct="1">
              <a:lnSpc>
                <a:spcPct val="90000"/>
              </a:lnSpc>
              <a:spcBef>
                <a:spcPts val="42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cs-CZ" sz="2000" dirty="0"/>
              <a:t>Zemědělský inženýr se specializací na zootechniku (červen 2014)</a:t>
            </a:r>
            <a:endParaRPr lang="en-US" sz="2000" dirty="0"/>
          </a:p>
          <a:p>
            <a:pPr marL="182563" indent="0">
              <a:lnSpc>
                <a:spcPct val="100000"/>
              </a:lnSpc>
              <a:buNone/>
            </a:pPr>
            <a:r>
              <a:rPr lang="cs-CZ" sz="2000" dirty="0"/>
              <a:t>+ Magisterský program “Zvíře pro chov budoucnosti” se specializací na základní výzkum (</a:t>
            </a:r>
            <a:r>
              <a:rPr lang="cs-CZ" sz="2000" dirty="0" err="1"/>
              <a:t>Rennes</a:t>
            </a:r>
            <a:r>
              <a:rPr lang="cs-CZ" sz="2000" dirty="0"/>
              <a:t>, červen 2014)                                                                                        </a:t>
            </a:r>
          </a:p>
          <a:p>
            <a:pPr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cs-CZ" sz="2000" dirty="0"/>
              <a:t>Zaměstnán v asociaci </a:t>
            </a:r>
            <a:r>
              <a:rPr lang="cs-CZ" sz="2000" dirty="0" err="1"/>
              <a:t>Prim’Holstein</a:t>
            </a:r>
            <a:r>
              <a:rPr lang="cs-CZ" sz="2000" dirty="0"/>
              <a:t> France, potažmo v uznané šlechtitelské organizaci </a:t>
            </a:r>
            <a:r>
              <a:rPr lang="cs-CZ" sz="2000" dirty="0" err="1"/>
              <a:t>Prim’Holstein</a:t>
            </a:r>
            <a:r>
              <a:rPr lang="cs-CZ" sz="2000" dirty="0"/>
              <a:t> France (od listopadu 2014) :</a:t>
            </a:r>
          </a:p>
          <a:p>
            <a:pPr marL="804863" lvl="1" indent="-268288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Ø"/>
              <a:tabLst>
                <a:tab pos="804863" algn="l"/>
              </a:tabLst>
            </a:pPr>
            <a:r>
              <a:rPr lang="cs-CZ" sz="1900" dirty="0"/>
              <a:t>Usměrňování plemene a vedení plemenné knihy</a:t>
            </a:r>
          </a:p>
          <a:p>
            <a:pPr marL="804863" lvl="1" indent="-268288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Ø"/>
              <a:tabLst>
                <a:tab pos="804863" algn="l"/>
              </a:tabLst>
            </a:pPr>
            <a:r>
              <a:rPr lang="cs-CZ" sz="1900" dirty="0"/>
              <a:t>Odborné aktivity spojené se šlechtěním v oblasti PH a indexů (výpočet, zveřejňování, analýza, začlenění nových znaků …)</a:t>
            </a:r>
          </a:p>
          <a:p>
            <a:pPr marL="804863" lvl="1" indent="-268288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Ø"/>
              <a:tabLst>
                <a:tab pos="804863" algn="l"/>
              </a:tabLst>
            </a:pPr>
            <a:r>
              <a:rPr lang="cs-CZ" sz="1900" dirty="0"/>
              <a:t>Odborná propagace plemene (technici, chovatelé, …)</a:t>
            </a:r>
          </a:p>
          <a:p>
            <a:pPr marL="804863" lvl="1" indent="-268288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Ø"/>
              <a:tabLst>
                <a:tab pos="804863" algn="l"/>
              </a:tabLst>
            </a:pPr>
            <a:r>
              <a:rPr lang="cs-CZ" sz="1900" dirty="0"/>
              <a:t>Provádění studií v oblasti genetiky</a:t>
            </a:r>
          </a:p>
        </p:txBody>
      </p:sp>
    </p:spTree>
    <p:extLst>
      <p:ext uri="{BB962C8B-B14F-4D97-AF65-F5344CB8AC3E}">
        <p14:creationId xmlns:p14="http://schemas.microsoft.com/office/powerpoint/2010/main" val="11575910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contenu 2"/>
          <p:cNvSpPr txBox="1">
            <a:spLocks/>
          </p:cNvSpPr>
          <p:nvPr/>
        </p:nvSpPr>
        <p:spPr>
          <a:xfrm>
            <a:off x="695400" y="1389564"/>
            <a:ext cx="10515600" cy="2776181"/>
          </a:xfrm>
          <a:prstGeom prst="rect">
            <a:avLst/>
          </a:prstGeom>
        </p:spPr>
        <p:txBody>
          <a:bodyPr>
            <a:noAutofit/>
          </a:bodyPr>
          <a:lstStyle>
            <a:lvl1pPr marL="191976" indent="-191976" algn="l" defTabSz="767904" rtl="0" eaLnBrk="1" latinLnBrk="0" hangingPunct="1">
              <a:lnSpc>
                <a:spcPct val="90000"/>
              </a:lnSpc>
              <a:spcBef>
                <a:spcPts val="84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5928" indent="-191976" algn="l" defTabSz="767904" rtl="0" eaLnBrk="1" latinLnBrk="0" hangingPunct="1">
              <a:lnSpc>
                <a:spcPct val="90000"/>
              </a:lnSpc>
              <a:spcBef>
                <a:spcPts val="42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59880" indent="-191976" algn="l" defTabSz="767904" rtl="0" eaLnBrk="1" latinLnBrk="0" hangingPunct="1">
              <a:lnSpc>
                <a:spcPct val="90000"/>
              </a:lnSpc>
              <a:spcBef>
                <a:spcPts val="420"/>
              </a:spcBef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43832" indent="-191976" algn="l" defTabSz="767904" rtl="0" eaLnBrk="1" latinLnBrk="0" hangingPunct="1">
              <a:lnSpc>
                <a:spcPct val="90000"/>
              </a:lnSpc>
              <a:spcBef>
                <a:spcPts val="42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27784" indent="-191976" algn="l" defTabSz="767904" rtl="0" eaLnBrk="1" latinLnBrk="0" hangingPunct="1">
              <a:lnSpc>
                <a:spcPct val="90000"/>
              </a:lnSpc>
              <a:spcBef>
                <a:spcPts val="42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11736" indent="-191976" algn="l" defTabSz="767904" rtl="0" eaLnBrk="1" latinLnBrk="0" hangingPunct="1">
              <a:lnSpc>
                <a:spcPct val="90000"/>
              </a:lnSpc>
              <a:spcBef>
                <a:spcPts val="42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95688" indent="-191976" algn="l" defTabSz="767904" rtl="0" eaLnBrk="1" latinLnBrk="0" hangingPunct="1">
              <a:lnSpc>
                <a:spcPct val="90000"/>
              </a:lnSpc>
              <a:spcBef>
                <a:spcPts val="42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79640" indent="-191976" algn="l" defTabSz="767904" rtl="0" eaLnBrk="1" latinLnBrk="0" hangingPunct="1">
              <a:lnSpc>
                <a:spcPct val="90000"/>
              </a:lnSpc>
              <a:spcBef>
                <a:spcPts val="42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63592" indent="-191976" algn="l" defTabSz="767904" rtl="0" eaLnBrk="1" latinLnBrk="0" hangingPunct="1">
              <a:lnSpc>
                <a:spcPct val="90000"/>
              </a:lnSpc>
              <a:spcBef>
                <a:spcPts val="42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b="1" dirty="0">
                <a:solidFill>
                  <a:schemeClr val="accent1"/>
                </a:solidFill>
              </a:rPr>
              <a:t>Stupeň </a:t>
            </a:r>
            <a:r>
              <a:rPr lang="cs-CZ" b="1" dirty="0" err="1">
                <a:solidFill>
                  <a:schemeClr val="accent1"/>
                </a:solidFill>
              </a:rPr>
              <a:t>inbreedingu</a:t>
            </a:r>
            <a:r>
              <a:rPr lang="cs-CZ" b="1" dirty="0">
                <a:solidFill>
                  <a:schemeClr val="accent1"/>
                </a:solidFill>
              </a:rPr>
              <a:t> (příbuzenské plemenitby)</a:t>
            </a:r>
            <a:endParaRPr lang="fr-FR" dirty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fr-FR" sz="2400" dirty="0">
                <a:sym typeface="Symbol"/>
              </a:rPr>
              <a:t>% </a:t>
            </a:r>
            <a:r>
              <a:rPr lang="cs-CZ" sz="2400" dirty="0">
                <a:sym typeface="Symbol"/>
              </a:rPr>
              <a:t>genů se stejnou formou (páry) alel</a:t>
            </a:r>
            <a:r>
              <a:rPr lang="fr-FR" sz="2400" dirty="0">
                <a:sym typeface="Symbol"/>
              </a:rPr>
              <a:t> </a:t>
            </a:r>
            <a:r>
              <a:rPr lang="cs-CZ" sz="2400" dirty="0">
                <a:sym typeface="Symbol"/>
              </a:rPr>
              <a:t>v genetické výbavě jedince</a:t>
            </a:r>
            <a:endParaRPr lang="fr-FR" sz="2400" dirty="0">
              <a:sym typeface="Symbol"/>
            </a:endParaRPr>
          </a:p>
          <a:p>
            <a:pPr marL="0" indent="0">
              <a:buNone/>
            </a:pPr>
            <a:endParaRPr lang="fr-FR" sz="2000" dirty="0"/>
          </a:p>
          <a:p>
            <a:pPr marL="0" indent="0">
              <a:buNone/>
            </a:pPr>
            <a:endParaRPr lang="fr-FR" sz="2000" dirty="0"/>
          </a:p>
          <a:p>
            <a:pPr marL="0" indent="0">
              <a:buNone/>
            </a:pPr>
            <a:r>
              <a:rPr lang="fr-FR" sz="2000" dirty="0"/>
              <a:t>	</a:t>
            </a:r>
            <a:endParaRPr lang="fr-FR" sz="1200" dirty="0"/>
          </a:p>
        </p:txBody>
      </p:sp>
      <p:pic>
        <p:nvPicPr>
          <p:cNvPr id="9" name="Picture 2" descr="http://ekladata.com/5L1lcv_IZlBF8ODbGuI32SrM3F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544" y="2208846"/>
            <a:ext cx="576064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Espace réservé du contenu 2"/>
          <p:cNvSpPr txBox="1">
            <a:spLocks/>
          </p:cNvSpPr>
          <p:nvPr/>
        </p:nvSpPr>
        <p:spPr>
          <a:xfrm>
            <a:off x="1559496" y="2340916"/>
            <a:ext cx="8496944" cy="468052"/>
          </a:xfrm>
          <a:prstGeom prst="rect">
            <a:avLst/>
          </a:prstGeom>
        </p:spPr>
        <p:txBody>
          <a:bodyPr>
            <a:noAutofit/>
          </a:bodyPr>
          <a:lstStyle>
            <a:lvl1pPr marL="191976" indent="-191976" algn="l" defTabSz="767904" rtl="0" eaLnBrk="1" latinLnBrk="0" hangingPunct="1">
              <a:lnSpc>
                <a:spcPct val="90000"/>
              </a:lnSpc>
              <a:spcBef>
                <a:spcPts val="84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5928" indent="-191976" algn="l" defTabSz="767904" rtl="0" eaLnBrk="1" latinLnBrk="0" hangingPunct="1">
              <a:lnSpc>
                <a:spcPct val="90000"/>
              </a:lnSpc>
              <a:spcBef>
                <a:spcPts val="42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59880" indent="-191976" algn="l" defTabSz="767904" rtl="0" eaLnBrk="1" latinLnBrk="0" hangingPunct="1">
              <a:lnSpc>
                <a:spcPct val="90000"/>
              </a:lnSpc>
              <a:spcBef>
                <a:spcPts val="420"/>
              </a:spcBef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43832" indent="-191976" algn="l" defTabSz="767904" rtl="0" eaLnBrk="1" latinLnBrk="0" hangingPunct="1">
              <a:lnSpc>
                <a:spcPct val="90000"/>
              </a:lnSpc>
              <a:spcBef>
                <a:spcPts val="42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27784" indent="-191976" algn="l" defTabSz="767904" rtl="0" eaLnBrk="1" latinLnBrk="0" hangingPunct="1">
              <a:lnSpc>
                <a:spcPct val="90000"/>
              </a:lnSpc>
              <a:spcBef>
                <a:spcPts val="42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11736" indent="-191976" algn="l" defTabSz="767904" rtl="0" eaLnBrk="1" latinLnBrk="0" hangingPunct="1">
              <a:lnSpc>
                <a:spcPct val="90000"/>
              </a:lnSpc>
              <a:spcBef>
                <a:spcPts val="42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95688" indent="-191976" algn="l" defTabSz="767904" rtl="0" eaLnBrk="1" latinLnBrk="0" hangingPunct="1">
              <a:lnSpc>
                <a:spcPct val="90000"/>
              </a:lnSpc>
              <a:spcBef>
                <a:spcPts val="42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79640" indent="-191976" algn="l" defTabSz="767904" rtl="0" eaLnBrk="1" latinLnBrk="0" hangingPunct="1">
              <a:lnSpc>
                <a:spcPct val="90000"/>
              </a:lnSpc>
              <a:spcBef>
                <a:spcPts val="42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63592" indent="-191976" algn="l" defTabSz="767904" rtl="0" eaLnBrk="1" latinLnBrk="0" hangingPunct="1">
              <a:lnSpc>
                <a:spcPct val="90000"/>
              </a:lnSpc>
              <a:spcBef>
                <a:spcPts val="42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cs-CZ" b="1" dirty="0"/>
              <a:t>Nezaměňovat příbuznost a </a:t>
            </a:r>
            <a:r>
              <a:rPr lang="cs-CZ" b="1" dirty="0" err="1"/>
              <a:t>inbreeding</a:t>
            </a:r>
            <a:r>
              <a:rPr lang="cs-CZ" b="1" dirty="0"/>
              <a:t> </a:t>
            </a:r>
            <a:r>
              <a:rPr lang="fr-FR" b="1" dirty="0"/>
              <a:t>	</a:t>
            </a:r>
            <a:endParaRPr lang="fr-FR" sz="1400" b="1" dirty="0"/>
          </a:p>
        </p:txBody>
      </p:sp>
      <p:sp>
        <p:nvSpPr>
          <p:cNvPr id="14" name="ZoneTexte 13"/>
          <p:cNvSpPr txBox="1"/>
          <p:nvPr/>
        </p:nvSpPr>
        <p:spPr>
          <a:xfrm>
            <a:off x="1919537" y="3789041"/>
            <a:ext cx="8496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/>
              <a:t>koeficient </a:t>
            </a:r>
            <a:r>
              <a:rPr lang="cs-CZ" sz="2000" b="1" dirty="0" err="1"/>
              <a:t>inbreedingu</a:t>
            </a:r>
            <a:r>
              <a:rPr lang="cs-CZ" sz="2000" b="1" dirty="0"/>
              <a:t> zvířete (F)</a:t>
            </a:r>
            <a:endParaRPr lang="fr-FR" sz="2000" b="1" dirty="0"/>
          </a:p>
          <a:p>
            <a:pPr algn="ctr"/>
            <a:r>
              <a:rPr lang="fr-FR" sz="2000" b="1" dirty="0"/>
              <a:t>=</a:t>
            </a:r>
          </a:p>
          <a:p>
            <a:pPr algn="ctr"/>
            <a:r>
              <a:rPr lang="cs-CZ" sz="2000" b="1" dirty="0"/>
              <a:t>koeficient příbuznosti</a:t>
            </a:r>
            <a:r>
              <a:rPr lang="fr-FR" sz="2000" b="1" dirty="0"/>
              <a:t> </a:t>
            </a:r>
            <a:r>
              <a:rPr lang="cs-CZ" sz="2000" b="1" dirty="0"/>
              <a:t>mezi jeho rodiči (r)</a:t>
            </a:r>
            <a:endParaRPr lang="fr-FR" sz="2000" b="1" dirty="0"/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07C235CF-BE65-4996-92A2-7EDC10FCC19D}"/>
              </a:ext>
            </a:extLst>
          </p:cNvPr>
          <p:cNvSpPr txBox="1">
            <a:spLocks/>
          </p:cNvSpPr>
          <p:nvPr/>
        </p:nvSpPr>
        <p:spPr>
          <a:xfrm>
            <a:off x="335360" y="1000932"/>
            <a:ext cx="5352538" cy="388632"/>
          </a:xfrm>
          <a:prstGeom prst="rect">
            <a:avLst/>
          </a:prstGeom>
        </p:spPr>
        <p:txBody>
          <a:bodyPr lIns="38398" tIns="19198" rIns="38398" bIns="19198">
            <a:noAutofit/>
          </a:bodyPr>
          <a:lstStyle>
            <a:lvl1pPr algn="l" defTabSz="76790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Pro připomenutí</a:t>
            </a:r>
            <a:endParaRPr lang="fr-FR" sz="3200" b="1" i="1" dirty="0">
              <a:solidFill>
                <a:schemeClr val="accent2"/>
              </a:solidFill>
              <a:latin typeface="Abadi" panose="020B0604020104020204" pitchFamily="34" charset="0"/>
            </a:endParaRPr>
          </a:p>
        </p:txBody>
      </p:sp>
      <p:sp>
        <p:nvSpPr>
          <p:cNvPr id="13" name="Titre 3">
            <a:extLst>
              <a:ext uri="{FF2B5EF4-FFF2-40B4-BE49-F238E27FC236}">
                <a16:creationId xmlns:a16="http://schemas.microsoft.com/office/drawing/2014/main" id="{98E2E40C-0A0F-41D1-8B17-C6468205AF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9213" y="150813"/>
            <a:ext cx="10515600" cy="503237"/>
          </a:xfrm>
        </p:spPr>
        <p:txBody>
          <a:bodyPr/>
          <a:lstStyle/>
          <a:p>
            <a:r>
              <a:rPr lang="cs-CZ" sz="2800" dirty="0">
                <a:latin typeface="Abadi" panose="020B0604020104020204" pitchFamily="34" charset="0"/>
              </a:rPr>
              <a:t>Aktuální stav</a:t>
            </a:r>
            <a:r>
              <a:rPr lang="fr-FR" sz="2800" dirty="0">
                <a:latin typeface="Abadi" panose="020B0604020104020204" pitchFamily="34" charset="0"/>
              </a:rPr>
              <a:t> v</a:t>
            </a:r>
            <a:r>
              <a:rPr lang="cs-CZ" sz="2800" dirty="0">
                <a:latin typeface="Abadi" panose="020B0604020104020204" pitchFamily="34" charset="0"/>
              </a:rPr>
              <a:t> </a:t>
            </a:r>
            <a:r>
              <a:rPr lang="cs-CZ" sz="2800" dirty="0" err="1">
                <a:latin typeface="Abadi" panose="020B0604020104020204" pitchFamily="34" charset="0"/>
              </a:rPr>
              <a:t>inbreedingu</a:t>
            </a:r>
            <a:r>
              <a:rPr lang="cs-CZ" sz="2800" dirty="0">
                <a:latin typeface="Abadi" panose="020B0604020104020204" pitchFamily="34" charset="0"/>
              </a:rPr>
              <a:t> </a:t>
            </a:r>
            <a:r>
              <a:rPr lang="fr-FR" sz="2800" dirty="0">
                <a:latin typeface="Abadi" panose="020B0604020104020204" pitchFamily="34" charset="0"/>
              </a:rPr>
              <a:t>u </a:t>
            </a:r>
            <a:r>
              <a:rPr lang="cs-CZ" sz="2800" dirty="0">
                <a:latin typeface="Abadi" panose="020B0604020104020204" pitchFamily="34" charset="0"/>
              </a:rPr>
              <a:t>holštýnského plemene ve Francii</a:t>
            </a:r>
            <a:endParaRPr lang="fr-FR" dirty="0"/>
          </a:p>
        </p:txBody>
      </p:sp>
      <p:graphicFrame>
        <p:nvGraphicFramePr>
          <p:cNvPr id="2" name="Group 34">
            <a:extLst>
              <a:ext uri="{FF2B5EF4-FFF2-40B4-BE49-F238E27FC236}">
                <a16:creationId xmlns:a16="http://schemas.microsoft.com/office/drawing/2014/main" id="{B8591EA7-6AD7-8479-5AF1-5FE896354D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0721631"/>
              </p:ext>
            </p:extLst>
          </p:nvPr>
        </p:nvGraphicFramePr>
        <p:xfrm>
          <a:off x="479376" y="2996952"/>
          <a:ext cx="11161239" cy="648072"/>
        </p:xfrm>
        <a:graphic>
          <a:graphicData uri="http://schemas.openxmlformats.org/drawingml/2006/table">
            <a:tbl>
              <a:tblPr/>
              <a:tblGrid>
                <a:gridCol w="54726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886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sng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D</a:t>
                      </a:r>
                      <a:r>
                        <a:rPr kumimoji="0" lang="cs-CZ" sz="1800" b="1" i="0" u="sng" strike="noStrike" cap="none" normalizeH="0" baseline="0" dirty="0" err="1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vě</a:t>
                      </a:r>
                      <a:r>
                        <a:rPr kumimoji="0" lang="fr-F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cs-CZ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zvířata</a:t>
                      </a:r>
                      <a:r>
                        <a:rPr kumimoji="0" lang="fr-F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cs-CZ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jsou</a:t>
                      </a:r>
                      <a:r>
                        <a:rPr kumimoji="0" lang="fr-F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cs-CZ" sz="1800" b="1" i="0" u="sng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příbuzná</a:t>
                      </a:r>
                      <a:r>
                        <a:rPr kumimoji="0" lang="cs-CZ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, pokud mají minimálně jednoho společného předka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588" marR="0" lvl="0" indent="-15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sng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Jedno</a:t>
                      </a:r>
                      <a:r>
                        <a:rPr kumimoji="0" lang="fr-F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cs-CZ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zvíře</a:t>
                      </a:r>
                      <a:r>
                        <a:rPr kumimoji="0" lang="fr-F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cs-CZ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je</a:t>
                      </a:r>
                      <a:r>
                        <a:rPr kumimoji="0" lang="fr-F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cs-CZ" sz="1800" b="1" i="0" u="sng" strike="noStrike" cap="none" normalizeH="0" baseline="0" dirty="0" err="1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inbrední</a:t>
                      </a:r>
                      <a:r>
                        <a:rPr kumimoji="0" lang="cs-CZ" sz="1800" b="1" i="0" u="sng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cs-CZ" sz="1800" b="0" i="0" u="sng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(pokrevní)</a:t>
                      </a:r>
                      <a:r>
                        <a:rPr kumimoji="0" lang="cs-CZ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, pokud jsou jeho rodiče příbuzní mezi sebou (ze stejné rodiny)</a:t>
                      </a:r>
                      <a:endParaRPr kumimoji="0" lang="fr-FR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29535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contenu 2"/>
          <p:cNvSpPr txBox="1">
            <a:spLocks/>
          </p:cNvSpPr>
          <p:nvPr/>
        </p:nvSpPr>
        <p:spPr>
          <a:xfrm>
            <a:off x="695400" y="1389564"/>
            <a:ext cx="10515600" cy="2776181"/>
          </a:xfrm>
          <a:prstGeom prst="rect">
            <a:avLst/>
          </a:prstGeom>
        </p:spPr>
        <p:txBody>
          <a:bodyPr>
            <a:noAutofit/>
          </a:bodyPr>
          <a:lstStyle>
            <a:lvl1pPr marL="191976" indent="-191976" algn="l" defTabSz="767904" rtl="0" eaLnBrk="1" latinLnBrk="0" hangingPunct="1">
              <a:lnSpc>
                <a:spcPct val="90000"/>
              </a:lnSpc>
              <a:spcBef>
                <a:spcPts val="84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5928" indent="-191976" algn="l" defTabSz="767904" rtl="0" eaLnBrk="1" latinLnBrk="0" hangingPunct="1">
              <a:lnSpc>
                <a:spcPct val="90000"/>
              </a:lnSpc>
              <a:spcBef>
                <a:spcPts val="42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59880" indent="-191976" algn="l" defTabSz="767904" rtl="0" eaLnBrk="1" latinLnBrk="0" hangingPunct="1">
              <a:lnSpc>
                <a:spcPct val="90000"/>
              </a:lnSpc>
              <a:spcBef>
                <a:spcPts val="420"/>
              </a:spcBef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43832" indent="-191976" algn="l" defTabSz="767904" rtl="0" eaLnBrk="1" latinLnBrk="0" hangingPunct="1">
              <a:lnSpc>
                <a:spcPct val="90000"/>
              </a:lnSpc>
              <a:spcBef>
                <a:spcPts val="42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27784" indent="-191976" algn="l" defTabSz="767904" rtl="0" eaLnBrk="1" latinLnBrk="0" hangingPunct="1">
              <a:lnSpc>
                <a:spcPct val="90000"/>
              </a:lnSpc>
              <a:spcBef>
                <a:spcPts val="42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11736" indent="-191976" algn="l" defTabSz="767904" rtl="0" eaLnBrk="1" latinLnBrk="0" hangingPunct="1">
              <a:lnSpc>
                <a:spcPct val="90000"/>
              </a:lnSpc>
              <a:spcBef>
                <a:spcPts val="42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95688" indent="-191976" algn="l" defTabSz="767904" rtl="0" eaLnBrk="1" latinLnBrk="0" hangingPunct="1">
              <a:lnSpc>
                <a:spcPct val="90000"/>
              </a:lnSpc>
              <a:spcBef>
                <a:spcPts val="42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79640" indent="-191976" algn="l" defTabSz="767904" rtl="0" eaLnBrk="1" latinLnBrk="0" hangingPunct="1">
              <a:lnSpc>
                <a:spcPct val="90000"/>
              </a:lnSpc>
              <a:spcBef>
                <a:spcPts val="42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63592" indent="-191976" algn="l" defTabSz="767904" rtl="0" eaLnBrk="1" latinLnBrk="0" hangingPunct="1">
              <a:lnSpc>
                <a:spcPct val="90000"/>
              </a:lnSpc>
              <a:spcBef>
                <a:spcPts val="42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b="1" dirty="0">
                <a:solidFill>
                  <a:schemeClr val="accent1"/>
                </a:solidFill>
              </a:rPr>
              <a:t>Stupeň </a:t>
            </a:r>
            <a:r>
              <a:rPr lang="cs-CZ" b="1" dirty="0" err="1">
                <a:solidFill>
                  <a:schemeClr val="accent1"/>
                </a:solidFill>
              </a:rPr>
              <a:t>inbreedingu</a:t>
            </a:r>
            <a:r>
              <a:rPr lang="cs-CZ" b="1" dirty="0">
                <a:solidFill>
                  <a:schemeClr val="accent1"/>
                </a:solidFill>
              </a:rPr>
              <a:t> (příbuzenské plemenitby)</a:t>
            </a:r>
            <a:endParaRPr lang="fr-FR" dirty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fr-FR" sz="2400" dirty="0">
                <a:sym typeface="Symbol"/>
              </a:rPr>
              <a:t>% </a:t>
            </a:r>
            <a:r>
              <a:rPr lang="cs-CZ" sz="2400" dirty="0">
                <a:sym typeface="Symbol"/>
              </a:rPr>
              <a:t>genů se stejnou formou (páry) alel</a:t>
            </a:r>
            <a:r>
              <a:rPr lang="fr-FR" sz="2400" dirty="0">
                <a:sym typeface="Symbol"/>
              </a:rPr>
              <a:t> </a:t>
            </a:r>
            <a:r>
              <a:rPr lang="cs-CZ" sz="2400" dirty="0">
                <a:sym typeface="Symbol"/>
              </a:rPr>
              <a:t>v genetické výbavě jedince</a:t>
            </a:r>
            <a:endParaRPr lang="fr-FR" sz="2400" dirty="0">
              <a:sym typeface="Symbol"/>
            </a:endParaRPr>
          </a:p>
          <a:p>
            <a:pPr marL="0" indent="0">
              <a:buNone/>
            </a:pPr>
            <a:endParaRPr lang="fr-FR" sz="2000" dirty="0"/>
          </a:p>
          <a:p>
            <a:pPr marL="0" indent="0">
              <a:buNone/>
            </a:pPr>
            <a:endParaRPr lang="fr-FR" sz="2000" dirty="0"/>
          </a:p>
          <a:p>
            <a:pPr marL="0" indent="0">
              <a:buNone/>
            </a:pPr>
            <a:r>
              <a:rPr lang="fr-FR" sz="2000" dirty="0"/>
              <a:t>	</a:t>
            </a:r>
            <a:endParaRPr lang="fr-FR" sz="1200" dirty="0"/>
          </a:p>
        </p:txBody>
      </p:sp>
      <p:pic>
        <p:nvPicPr>
          <p:cNvPr id="9" name="Picture 2" descr="http://ekladata.com/5L1lcv_IZlBF8ODbGuI32SrM3F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544" y="2208846"/>
            <a:ext cx="576064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Espace réservé du contenu 2"/>
          <p:cNvSpPr txBox="1">
            <a:spLocks/>
          </p:cNvSpPr>
          <p:nvPr/>
        </p:nvSpPr>
        <p:spPr>
          <a:xfrm>
            <a:off x="1559496" y="2340916"/>
            <a:ext cx="8496944" cy="468052"/>
          </a:xfrm>
          <a:prstGeom prst="rect">
            <a:avLst/>
          </a:prstGeom>
        </p:spPr>
        <p:txBody>
          <a:bodyPr>
            <a:noAutofit/>
          </a:bodyPr>
          <a:lstStyle>
            <a:lvl1pPr marL="191976" indent="-191976" algn="l" defTabSz="767904" rtl="0" eaLnBrk="1" latinLnBrk="0" hangingPunct="1">
              <a:lnSpc>
                <a:spcPct val="90000"/>
              </a:lnSpc>
              <a:spcBef>
                <a:spcPts val="84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5928" indent="-191976" algn="l" defTabSz="767904" rtl="0" eaLnBrk="1" latinLnBrk="0" hangingPunct="1">
              <a:lnSpc>
                <a:spcPct val="90000"/>
              </a:lnSpc>
              <a:spcBef>
                <a:spcPts val="42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59880" indent="-191976" algn="l" defTabSz="767904" rtl="0" eaLnBrk="1" latinLnBrk="0" hangingPunct="1">
              <a:lnSpc>
                <a:spcPct val="90000"/>
              </a:lnSpc>
              <a:spcBef>
                <a:spcPts val="420"/>
              </a:spcBef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43832" indent="-191976" algn="l" defTabSz="767904" rtl="0" eaLnBrk="1" latinLnBrk="0" hangingPunct="1">
              <a:lnSpc>
                <a:spcPct val="90000"/>
              </a:lnSpc>
              <a:spcBef>
                <a:spcPts val="42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27784" indent="-191976" algn="l" defTabSz="767904" rtl="0" eaLnBrk="1" latinLnBrk="0" hangingPunct="1">
              <a:lnSpc>
                <a:spcPct val="90000"/>
              </a:lnSpc>
              <a:spcBef>
                <a:spcPts val="42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11736" indent="-191976" algn="l" defTabSz="767904" rtl="0" eaLnBrk="1" latinLnBrk="0" hangingPunct="1">
              <a:lnSpc>
                <a:spcPct val="90000"/>
              </a:lnSpc>
              <a:spcBef>
                <a:spcPts val="42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95688" indent="-191976" algn="l" defTabSz="767904" rtl="0" eaLnBrk="1" latinLnBrk="0" hangingPunct="1">
              <a:lnSpc>
                <a:spcPct val="90000"/>
              </a:lnSpc>
              <a:spcBef>
                <a:spcPts val="42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79640" indent="-191976" algn="l" defTabSz="767904" rtl="0" eaLnBrk="1" latinLnBrk="0" hangingPunct="1">
              <a:lnSpc>
                <a:spcPct val="90000"/>
              </a:lnSpc>
              <a:spcBef>
                <a:spcPts val="42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63592" indent="-191976" algn="l" defTabSz="767904" rtl="0" eaLnBrk="1" latinLnBrk="0" hangingPunct="1">
              <a:lnSpc>
                <a:spcPct val="90000"/>
              </a:lnSpc>
              <a:spcBef>
                <a:spcPts val="42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cs-CZ" b="1" dirty="0"/>
              <a:t>Nezaměňovat příbuznost a </a:t>
            </a:r>
            <a:r>
              <a:rPr lang="cs-CZ" b="1" dirty="0" err="1"/>
              <a:t>inbreeding</a:t>
            </a:r>
            <a:r>
              <a:rPr lang="fr-FR" b="1" dirty="0"/>
              <a:t>	</a:t>
            </a:r>
            <a:endParaRPr lang="fr-FR" sz="1400" b="1" dirty="0"/>
          </a:p>
        </p:txBody>
      </p:sp>
      <p:graphicFrame>
        <p:nvGraphicFramePr>
          <p:cNvPr id="12" name="Group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1227535"/>
              </p:ext>
            </p:extLst>
          </p:nvPr>
        </p:nvGraphicFramePr>
        <p:xfrm>
          <a:off x="479376" y="2996952"/>
          <a:ext cx="11161239" cy="648072"/>
        </p:xfrm>
        <a:graphic>
          <a:graphicData uri="http://schemas.openxmlformats.org/drawingml/2006/table">
            <a:tbl>
              <a:tblPr/>
              <a:tblGrid>
                <a:gridCol w="54726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886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sng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D</a:t>
                      </a:r>
                      <a:r>
                        <a:rPr kumimoji="0" lang="cs-CZ" sz="1800" b="1" i="0" u="sng" strike="noStrike" cap="none" normalizeH="0" baseline="0" dirty="0" err="1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vě</a:t>
                      </a:r>
                      <a:r>
                        <a:rPr kumimoji="0" lang="fr-F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cs-CZ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zvířata</a:t>
                      </a:r>
                      <a:r>
                        <a:rPr kumimoji="0" lang="fr-F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cs-CZ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jsou</a:t>
                      </a:r>
                      <a:r>
                        <a:rPr kumimoji="0" lang="fr-F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cs-CZ" sz="1800" b="1" i="0" u="sng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příbuzná</a:t>
                      </a:r>
                      <a:r>
                        <a:rPr kumimoji="0" lang="cs-CZ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, pokud mají minimálně jednoho společného předka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588" marR="0" lvl="0" indent="-15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sng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Jedno</a:t>
                      </a:r>
                      <a:r>
                        <a:rPr kumimoji="0" lang="fr-F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cs-CZ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zvíře</a:t>
                      </a:r>
                      <a:r>
                        <a:rPr kumimoji="0" lang="fr-F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cs-CZ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je</a:t>
                      </a:r>
                      <a:r>
                        <a:rPr kumimoji="0" lang="fr-F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cs-CZ" sz="1800" b="1" i="0" u="sng" strike="noStrike" cap="none" normalizeH="0" baseline="0" dirty="0" err="1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inbrední</a:t>
                      </a:r>
                      <a:r>
                        <a:rPr kumimoji="0" lang="cs-CZ" sz="1800" b="1" i="0" u="sng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cs-CZ" sz="1800" b="0" i="0" u="sng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(pokrevní)</a:t>
                      </a:r>
                      <a:r>
                        <a:rPr kumimoji="0" lang="cs-CZ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, pokud jsou jeho rodiče příbuzní mezi sebou (ze stejné rodiny)</a:t>
                      </a:r>
                      <a:endParaRPr kumimoji="0" lang="fr-FR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6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695400" y="4992688"/>
            <a:ext cx="11496600" cy="1714499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SzPct val="70000"/>
              <a:buNone/>
            </a:pPr>
            <a:r>
              <a:rPr lang="cs-CZ" sz="2400" b="1" dirty="0" err="1">
                <a:solidFill>
                  <a:schemeClr val="accent1"/>
                </a:solidFill>
              </a:rPr>
              <a:t>Inbreeding</a:t>
            </a:r>
            <a:r>
              <a:rPr lang="cs-CZ" sz="2400" b="1" dirty="0">
                <a:solidFill>
                  <a:schemeClr val="accent1"/>
                </a:solidFill>
              </a:rPr>
              <a:t> nebo genetická variabilita</a:t>
            </a:r>
            <a:r>
              <a:rPr lang="fr-FR" sz="2400" b="1" dirty="0">
                <a:solidFill>
                  <a:schemeClr val="accent1"/>
                </a:solidFill>
              </a:rPr>
              <a:t>? </a:t>
            </a:r>
            <a:endParaRPr lang="fr-FR" sz="2400" dirty="0">
              <a:solidFill>
                <a:schemeClr val="accent1"/>
              </a:solidFill>
            </a:endParaRPr>
          </a:p>
          <a:p>
            <a:pPr marL="0" indent="0">
              <a:buSzPct val="70000"/>
              <a:buNone/>
            </a:pPr>
            <a:r>
              <a:rPr lang="cs-CZ" altLang="fr-FR" sz="2000" dirty="0" err="1">
                <a:solidFill>
                  <a:schemeClr val="tx1">
                    <a:lumMod val="50000"/>
                  </a:schemeClr>
                </a:solidFill>
              </a:rPr>
              <a:t>Inbreeding</a:t>
            </a: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 je indikátorem genetické variability jedince</a:t>
            </a:r>
            <a:endParaRPr lang="fr-FR" altLang="fr-FR" sz="2000" dirty="0">
              <a:solidFill>
                <a:schemeClr val="tx1">
                  <a:lumMod val="50000"/>
                </a:schemeClr>
              </a:solidFill>
            </a:endParaRPr>
          </a:p>
          <a:p>
            <a:pPr marL="0" indent="0" algn="ctr">
              <a:buSzPct val="70000"/>
              <a:buNone/>
            </a:pPr>
            <a:r>
              <a:rPr lang="fr-FR" altLang="fr-FR" sz="2400" b="1" dirty="0">
                <a:solidFill>
                  <a:schemeClr val="accent2"/>
                </a:solidFill>
              </a:rPr>
              <a:t>… </a:t>
            </a:r>
            <a:r>
              <a:rPr lang="cs-CZ" altLang="fr-FR" sz="2400" b="1" dirty="0">
                <a:solidFill>
                  <a:schemeClr val="accent2"/>
                </a:solidFill>
              </a:rPr>
              <a:t>ale</a:t>
            </a:r>
            <a:r>
              <a:rPr lang="fr-FR" altLang="fr-FR" sz="2400" b="1" dirty="0">
                <a:solidFill>
                  <a:schemeClr val="accent2"/>
                </a:solidFill>
              </a:rPr>
              <a:t> …</a:t>
            </a:r>
          </a:p>
          <a:p>
            <a:pPr marL="0" indent="0">
              <a:buSzPct val="70000"/>
              <a:buNone/>
            </a:pPr>
            <a:r>
              <a:rPr lang="fr-FR" altLang="fr-FR" sz="2000" dirty="0">
                <a:solidFill>
                  <a:schemeClr val="tx1">
                    <a:lumMod val="50000"/>
                  </a:schemeClr>
                </a:solidFill>
              </a:rPr>
              <a:t>			</a:t>
            </a: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nutně nezohledňuje variabilitu v dané populaci</a:t>
            </a:r>
            <a:endParaRPr lang="fr-FR" altLang="fr-FR" sz="20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07C235CF-BE65-4996-92A2-7EDC10FCC19D}"/>
              </a:ext>
            </a:extLst>
          </p:cNvPr>
          <p:cNvSpPr txBox="1">
            <a:spLocks/>
          </p:cNvSpPr>
          <p:nvPr/>
        </p:nvSpPr>
        <p:spPr>
          <a:xfrm>
            <a:off x="335360" y="1000932"/>
            <a:ext cx="5352538" cy="388632"/>
          </a:xfrm>
          <a:prstGeom prst="rect">
            <a:avLst/>
          </a:prstGeom>
        </p:spPr>
        <p:txBody>
          <a:bodyPr lIns="38398" tIns="19198" rIns="38398" bIns="19198">
            <a:noAutofit/>
          </a:bodyPr>
          <a:lstStyle>
            <a:lvl1pPr algn="l" defTabSz="76790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Pro připomenutí</a:t>
            </a:r>
            <a:endParaRPr lang="fr-FR" sz="3200" b="1" i="1" dirty="0">
              <a:solidFill>
                <a:schemeClr val="accent2"/>
              </a:solidFill>
              <a:latin typeface="Abadi" panose="020B0604020104020204" pitchFamily="34" charset="0"/>
            </a:endParaRPr>
          </a:p>
        </p:txBody>
      </p:sp>
      <p:sp>
        <p:nvSpPr>
          <p:cNvPr id="13" name="Titre 3">
            <a:extLst>
              <a:ext uri="{FF2B5EF4-FFF2-40B4-BE49-F238E27FC236}">
                <a16:creationId xmlns:a16="http://schemas.microsoft.com/office/drawing/2014/main" id="{E393DF97-79ED-4257-96FD-58D629A32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9213" y="150813"/>
            <a:ext cx="10515600" cy="503237"/>
          </a:xfrm>
        </p:spPr>
        <p:txBody>
          <a:bodyPr/>
          <a:lstStyle/>
          <a:p>
            <a:r>
              <a:rPr lang="cs-CZ" sz="2800" dirty="0">
                <a:latin typeface="Abadi" panose="020B0604020104020204" pitchFamily="34" charset="0"/>
              </a:rPr>
              <a:t>Aktuální stav</a:t>
            </a:r>
            <a:r>
              <a:rPr lang="fr-FR" sz="2800" dirty="0">
                <a:latin typeface="Abadi" panose="020B0604020104020204" pitchFamily="34" charset="0"/>
              </a:rPr>
              <a:t> v</a:t>
            </a:r>
            <a:r>
              <a:rPr lang="cs-CZ" sz="2800" dirty="0">
                <a:latin typeface="Abadi" panose="020B0604020104020204" pitchFamily="34" charset="0"/>
              </a:rPr>
              <a:t> </a:t>
            </a:r>
            <a:r>
              <a:rPr lang="cs-CZ" sz="2800" dirty="0" err="1">
                <a:latin typeface="Abadi" panose="020B0604020104020204" pitchFamily="34" charset="0"/>
              </a:rPr>
              <a:t>inbreedingu</a:t>
            </a:r>
            <a:r>
              <a:rPr lang="cs-CZ" sz="2800" dirty="0">
                <a:latin typeface="Abadi" panose="020B0604020104020204" pitchFamily="34" charset="0"/>
              </a:rPr>
              <a:t> </a:t>
            </a:r>
            <a:r>
              <a:rPr lang="fr-FR" sz="2800" dirty="0">
                <a:latin typeface="Abadi" panose="020B0604020104020204" pitchFamily="34" charset="0"/>
              </a:rPr>
              <a:t>u </a:t>
            </a:r>
            <a:r>
              <a:rPr lang="cs-CZ" sz="2800" dirty="0">
                <a:latin typeface="Abadi" panose="020B0604020104020204" pitchFamily="34" charset="0"/>
              </a:rPr>
              <a:t>holštýnského plemene ve Francii</a:t>
            </a:r>
            <a:endParaRPr lang="fr-FR" dirty="0"/>
          </a:p>
        </p:txBody>
      </p:sp>
      <p:sp>
        <p:nvSpPr>
          <p:cNvPr id="2" name="ZoneTexte 13">
            <a:extLst>
              <a:ext uri="{FF2B5EF4-FFF2-40B4-BE49-F238E27FC236}">
                <a16:creationId xmlns:a16="http://schemas.microsoft.com/office/drawing/2014/main" id="{37F32F3D-492B-2C76-C7E8-7B23C477F6E2}"/>
              </a:ext>
            </a:extLst>
          </p:cNvPr>
          <p:cNvSpPr txBox="1"/>
          <p:nvPr/>
        </p:nvSpPr>
        <p:spPr>
          <a:xfrm>
            <a:off x="1919537" y="3789041"/>
            <a:ext cx="8496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/>
              <a:t>koeficient </a:t>
            </a:r>
            <a:r>
              <a:rPr lang="cs-CZ" sz="2000" b="1" dirty="0" err="1"/>
              <a:t>inbreedingu</a:t>
            </a:r>
            <a:r>
              <a:rPr lang="cs-CZ" sz="2000" b="1" dirty="0"/>
              <a:t> zvířete (F)</a:t>
            </a:r>
            <a:endParaRPr lang="fr-FR" sz="2000" b="1" dirty="0"/>
          </a:p>
          <a:p>
            <a:pPr algn="ctr"/>
            <a:r>
              <a:rPr lang="fr-FR" sz="2000" b="1" dirty="0"/>
              <a:t>=</a:t>
            </a:r>
          </a:p>
          <a:p>
            <a:pPr algn="ctr"/>
            <a:r>
              <a:rPr lang="cs-CZ" sz="2000" b="1" dirty="0"/>
              <a:t>koeficient příbuznosti</a:t>
            </a:r>
            <a:r>
              <a:rPr lang="fr-FR" sz="2000" b="1" dirty="0"/>
              <a:t> </a:t>
            </a:r>
            <a:r>
              <a:rPr lang="cs-CZ" sz="2000" b="1" dirty="0"/>
              <a:t>mezi jeho rodiči (r)</a:t>
            </a:r>
            <a:endParaRPr lang="fr-FR" sz="2000" b="1" dirty="0"/>
          </a:p>
        </p:txBody>
      </p:sp>
    </p:spTree>
    <p:extLst>
      <p:ext uri="{BB962C8B-B14F-4D97-AF65-F5344CB8AC3E}">
        <p14:creationId xmlns:p14="http://schemas.microsoft.com/office/powerpoint/2010/main" val="97700993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9" name="Tableau 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7010278"/>
              </p:ext>
            </p:extLst>
          </p:nvPr>
        </p:nvGraphicFramePr>
        <p:xfrm>
          <a:off x="1853977" y="1450931"/>
          <a:ext cx="8928992" cy="283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096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93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12667"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Příbuzenský vztah </a:t>
                      </a:r>
                      <a:r>
                        <a:rPr lang="cs-CZ" baseline="0" dirty="0"/>
                        <a:t>mezi oběma rodiči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Koeficient </a:t>
                      </a:r>
                      <a:r>
                        <a:rPr lang="cs-CZ" dirty="0" err="1"/>
                        <a:t>inbreedingu</a:t>
                      </a:r>
                      <a:r>
                        <a:rPr lang="cs-CZ" dirty="0"/>
                        <a:t> potomka/ů</a:t>
                      </a:r>
                      <a:endParaRPr lang="fr-F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2667"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Žádný společný předek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0%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2667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 </a:t>
                      </a:r>
                      <a:r>
                        <a:rPr lang="cs-CZ" dirty="0"/>
                        <a:t>společný </a:t>
                      </a:r>
                      <a:r>
                        <a:rPr lang="cs-CZ" dirty="0" err="1"/>
                        <a:t>praprapředek</a:t>
                      </a:r>
                      <a:r>
                        <a:rPr lang="cs-CZ" dirty="0"/>
                        <a:t> (pradědeček, prababička)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0,8%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2667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 </a:t>
                      </a:r>
                      <a:r>
                        <a:rPr lang="cs-CZ" dirty="0"/>
                        <a:t>společný prarodič (dědeček, babička)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3,125%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2667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 </a:t>
                      </a:r>
                      <a:r>
                        <a:rPr lang="cs-CZ" dirty="0"/>
                        <a:t>společní prarodiče </a:t>
                      </a:r>
                      <a:r>
                        <a:rPr lang="fr-FR" dirty="0"/>
                        <a:t>(</a:t>
                      </a:r>
                      <a:r>
                        <a:rPr lang="cs-CZ" dirty="0"/>
                        <a:t>bratranci-sestřenice</a:t>
                      </a:r>
                      <a:r>
                        <a:rPr lang="fr-FR" dirty="0"/>
                        <a:t>)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6,25%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6000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4 </a:t>
                      </a:r>
                      <a:r>
                        <a:rPr lang="cs-CZ" dirty="0"/>
                        <a:t>společní prarodiče</a:t>
                      </a:r>
                      <a:endParaRPr lang="fr-FR" dirty="0"/>
                    </a:p>
                    <a:p>
                      <a:pPr algn="ctr"/>
                      <a:r>
                        <a:rPr lang="fr-FR" dirty="0"/>
                        <a:t>1 </a:t>
                      </a:r>
                      <a:r>
                        <a:rPr lang="cs-CZ" dirty="0"/>
                        <a:t>společný rodič </a:t>
                      </a:r>
                      <a:r>
                        <a:rPr lang="fr-FR" dirty="0"/>
                        <a:t>(1/2 </a:t>
                      </a:r>
                      <a:r>
                        <a:rPr lang="cs-CZ" dirty="0"/>
                        <a:t>bratři</a:t>
                      </a:r>
                      <a:r>
                        <a:rPr lang="fr-FR" dirty="0"/>
                        <a:t>-s</a:t>
                      </a:r>
                      <a:r>
                        <a:rPr lang="cs-CZ" dirty="0"/>
                        <a:t>estry</a:t>
                      </a:r>
                      <a:r>
                        <a:rPr lang="fr-FR" dirty="0"/>
                        <a:t> = </a:t>
                      </a:r>
                      <a:r>
                        <a:rPr lang="fr-FR" dirty="0" err="1"/>
                        <a:t>polosourozenci</a:t>
                      </a:r>
                      <a:r>
                        <a:rPr lang="fr-FR" dirty="0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12,5%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2667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 </a:t>
                      </a:r>
                      <a:r>
                        <a:rPr lang="cs-CZ" dirty="0"/>
                        <a:t>společní rodiče </a:t>
                      </a:r>
                      <a:r>
                        <a:rPr lang="fr-FR" dirty="0"/>
                        <a:t>(</a:t>
                      </a:r>
                      <a:r>
                        <a:rPr lang="cs-CZ" dirty="0"/>
                        <a:t>vlastní bratři-sestry </a:t>
                      </a:r>
                      <a:r>
                        <a:rPr lang="fr-FR" dirty="0"/>
                        <a:t>= </a:t>
                      </a:r>
                      <a:r>
                        <a:rPr lang="fr-FR" dirty="0" err="1"/>
                        <a:t>sourozenci</a:t>
                      </a:r>
                      <a:r>
                        <a:rPr lang="fr-FR" dirty="0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25%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8" name="Titre 1">
            <a:extLst>
              <a:ext uri="{FF2B5EF4-FFF2-40B4-BE49-F238E27FC236}">
                <a16:creationId xmlns:a16="http://schemas.microsoft.com/office/drawing/2014/main" id="{74DAEE13-485C-4608-9258-33BCE61C2EC2}"/>
              </a:ext>
            </a:extLst>
          </p:cNvPr>
          <p:cNvSpPr txBox="1">
            <a:spLocks/>
          </p:cNvSpPr>
          <p:nvPr/>
        </p:nvSpPr>
        <p:spPr>
          <a:xfrm>
            <a:off x="335360" y="1000932"/>
            <a:ext cx="5352538" cy="388632"/>
          </a:xfrm>
          <a:prstGeom prst="rect">
            <a:avLst/>
          </a:prstGeom>
        </p:spPr>
        <p:txBody>
          <a:bodyPr lIns="38398" tIns="19198" rIns="38398" bIns="19198">
            <a:noAutofit/>
          </a:bodyPr>
          <a:lstStyle>
            <a:lvl1pPr algn="l" defTabSz="76790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Pro připomenutí</a:t>
            </a:r>
            <a:endParaRPr lang="fr-FR" sz="3200" b="1" i="1" dirty="0">
              <a:solidFill>
                <a:schemeClr val="accent2"/>
              </a:solidFill>
              <a:latin typeface="Abadi" panose="020B0604020104020204" pitchFamily="34" charset="0"/>
            </a:endParaRPr>
          </a:p>
        </p:txBody>
      </p:sp>
      <p:sp>
        <p:nvSpPr>
          <p:cNvPr id="11" name="Titre 3">
            <a:extLst>
              <a:ext uri="{FF2B5EF4-FFF2-40B4-BE49-F238E27FC236}">
                <a16:creationId xmlns:a16="http://schemas.microsoft.com/office/drawing/2014/main" id="{21D9C4C2-0F13-4400-8079-47689CC912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9213" y="150813"/>
            <a:ext cx="10515600" cy="503237"/>
          </a:xfrm>
        </p:spPr>
        <p:txBody>
          <a:bodyPr/>
          <a:lstStyle/>
          <a:p>
            <a:r>
              <a:rPr lang="cs-CZ" sz="2800" dirty="0">
                <a:latin typeface="Abadi" panose="020B0604020104020204" pitchFamily="34" charset="0"/>
              </a:rPr>
              <a:t>Aktuální stav</a:t>
            </a:r>
            <a:r>
              <a:rPr lang="fr-FR" sz="2800" dirty="0">
                <a:latin typeface="Abadi" panose="020B0604020104020204" pitchFamily="34" charset="0"/>
              </a:rPr>
              <a:t> v</a:t>
            </a:r>
            <a:r>
              <a:rPr lang="cs-CZ" sz="2800" dirty="0">
                <a:latin typeface="Abadi" panose="020B0604020104020204" pitchFamily="34" charset="0"/>
              </a:rPr>
              <a:t> </a:t>
            </a:r>
            <a:r>
              <a:rPr lang="cs-CZ" sz="2800" dirty="0" err="1">
                <a:latin typeface="Abadi" panose="020B0604020104020204" pitchFamily="34" charset="0"/>
              </a:rPr>
              <a:t>inbreedingu</a:t>
            </a:r>
            <a:r>
              <a:rPr lang="cs-CZ" sz="2800" dirty="0">
                <a:latin typeface="Abadi" panose="020B0604020104020204" pitchFamily="34" charset="0"/>
              </a:rPr>
              <a:t> </a:t>
            </a:r>
            <a:r>
              <a:rPr lang="fr-FR" sz="2800" dirty="0">
                <a:latin typeface="Abadi" panose="020B0604020104020204" pitchFamily="34" charset="0"/>
              </a:rPr>
              <a:t>u </a:t>
            </a:r>
            <a:r>
              <a:rPr lang="cs-CZ" sz="2800" dirty="0">
                <a:latin typeface="Abadi" panose="020B0604020104020204" pitchFamily="34" charset="0"/>
              </a:rPr>
              <a:t>holštýnského plemene ve Francii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636799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ce réservé du contenu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53559421"/>
              </p:ext>
            </p:extLst>
          </p:nvPr>
        </p:nvGraphicFramePr>
        <p:xfrm>
          <a:off x="343381" y="5044590"/>
          <a:ext cx="9231913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93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pPr algn="ctr"/>
                      <a:r>
                        <a:rPr lang="cs-CZ" sz="1800" dirty="0"/>
                        <a:t>Plemeno</a:t>
                      </a:r>
                      <a:endParaRPr lang="fr-FR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/>
                        <a:t>Holštýn.</a:t>
                      </a:r>
                      <a:endParaRPr lang="fr-FR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/>
                        <a:t>Mon</a:t>
                      </a:r>
                      <a:r>
                        <a:rPr lang="cs-CZ" sz="1800" dirty="0" err="1"/>
                        <a:t>tb</a:t>
                      </a:r>
                      <a:r>
                        <a:rPr lang="cs-CZ" sz="1800" dirty="0"/>
                        <a:t>.</a:t>
                      </a:r>
                      <a:endParaRPr lang="fr-FR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err="1"/>
                        <a:t>Nor</a:t>
                      </a:r>
                      <a:r>
                        <a:rPr lang="cs-CZ" sz="1800" dirty="0" err="1"/>
                        <a:t>mand</a:t>
                      </a:r>
                      <a:endParaRPr lang="fr-FR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err="1"/>
                        <a:t>Jer</a:t>
                      </a:r>
                      <a:r>
                        <a:rPr lang="cs-CZ" sz="1800" dirty="0" err="1"/>
                        <a:t>sey</a:t>
                      </a:r>
                      <a:endParaRPr lang="fr-FR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/>
                        <a:t>Br</a:t>
                      </a:r>
                      <a:r>
                        <a:rPr lang="cs-CZ" sz="1800" dirty="0" err="1"/>
                        <a:t>own</a:t>
                      </a:r>
                      <a:endParaRPr lang="fr-FR" sz="1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l"/>
                      <a:r>
                        <a:rPr lang="cs-CZ" sz="1800" b="0" dirty="0"/>
                        <a:t>Vývoj za posledních 10 let</a:t>
                      </a:r>
                      <a:endParaRPr lang="fr-FR" sz="18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0" dirty="0"/>
                        <a:t>+2,06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0" dirty="0"/>
                        <a:t>+1,28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0" dirty="0"/>
                        <a:t>+1,08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0" dirty="0"/>
                        <a:t>+1,33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0" dirty="0"/>
                        <a:t>+1,94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l"/>
                      <a:r>
                        <a:rPr lang="cs-CZ" sz="1800" b="1" dirty="0"/>
                        <a:t>Průměrný koeficient </a:t>
                      </a:r>
                      <a:r>
                        <a:rPr lang="cs-CZ" sz="1800" b="1" dirty="0" err="1"/>
                        <a:t>inbreedigu</a:t>
                      </a:r>
                      <a:r>
                        <a:rPr lang="cs-CZ" sz="1800" b="1" dirty="0"/>
                        <a:t> populace</a:t>
                      </a:r>
                      <a:endParaRPr lang="fr-FR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/>
                        <a:t>6,0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/>
                        <a:t>6,1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/>
                        <a:t>6,0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/>
                        <a:t>2,6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/>
                        <a:t>3,9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l"/>
                      <a:r>
                        <a:rPr lang="cs-CZ" sz="1800" dirty="0"/>
                        <a:t>Průměrný počet sledovaných generací</a:t>
                      </a:r>
                      <a:endParaRPr lang="fr-FR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/>
                        <a:t>12,1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/>
                        <a:t>11,1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/>
                        <a:t>12,1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/>
                        <a:t>6,7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/>
                        <a:t>8,8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8" name="Titre 1">
            <a:extLst>
              <a:ext uri="{FF2B5EF4-FFF2-40B4-BE49-F238E27FC236}">
                <a16:creationId xmlns:a16="http://schemas.microsoft.com/office/drawing/2014/main" id="{74DAEE13-485C-4608-9258-33BCE61C2EC2}"/>
              </a:ext>
            </a:extLst>
          </p:cNvPr>
          <p:cNvSpPr txBox="1">
            <a:spLocks/>
          </p:cNvSpPr>
          <p:nvPr/>
        </p:nvSpPr>
        <p:spPr>
          <a:xfrm>
            <a:off x="335360" y="1000932"/>
            <a:ext cx="5352538" cy="388632"/>
          </a:xfrm>
          <a:prstGeom prst="rect">
            <a:avLst/>
          </a:prstGeom>
        </p:spPr>
        <p:txBody>
          <a:bodyPr lIns="38398" tIns="19198" rIns="38398" bIns="19198">
            <a:noAutofit/>
          </a:bodyPr>
          <a:lstStyle>
            <a:lvl1pPr algn="l" defTabSz="76790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Pro připomenutí</a:t>
            </a:r>
            <a:endParaRPr lang="fr-FR" sz="3200" b="1" i="1" dirty="0">
              <a:solidFill>
                <a:schemeClr val="accent2"/>
              </a:solidFill>
              <a:latin typeface="Abadi" panose="020B0604020104020204" pitchFamily="34" charset="0"/>
            </a:endParaRP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2353ED1F-26F0-465E-A43C-86183BD5C1E8}"/>
              </a:ext>
            </a:extLst>
          </p:cNvPr>
          <p:cNvSpPr txBox="1">
            <a:spLocks/>
          </p:cNvSpPr>
          <p:nvPr/>
        </p:nvSpPr>
        <p:spPr>
          <a:xfrm>
            <a:off x="335360" y="4546289"/>
            <a:ext cx="9793088" cy="388632"/>
          </a:xfrm>
          <a:prstGeom prst="rect">
            <a:avLst/>
          </a:prstGeom>
        </p:spPr>
        <p:txBody>
          <a:bodyPr lIns="38398" tIns="19198" rIns="38398" bIns="19198">
            <a:noAutofit/>
          </a:bodyPr>
          <a:lstStyle>
            <a:lvl1pPr algn="l" defTabSz="76790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Vývoj</a:t>
            </a:r>
            <a:r>
              <a:rPr lang="fr-FR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 </a:t>
            </a:r>
            <a:r>
              <a:rPr lang="cs-CZ" sz="2400" b="1" i="1" dirty="0" err="1">
                <a:solidFill>
                  <a:schemeClr val="accent2"/>
                </a:solidFill>
                <a:latin typeface="Abadi" panose="020B0604020104020204" pitchFamily="34" charset="0"/>
              </a:rPr>
              <a:t>inbreedingu</a:t>
            </a:r>
            <a:r>
              <a:rPr lang="cs-CZ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 u jednotlivých</a:t>
            </a:r>
            <a:r>
              <a:rPr lang="fr-FR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 </a:t>
            </a:r>
            <a:r>
              <a:rPr lang="cs-CZ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dojených plemen ve Francii</a:t>
            </a:r>
            <a:r>
              <a:rPr lang="fr-FR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 </a:t>
            </a:r>
            <a:r>
              <a:rPr lang="fr-FR" sz="1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(</a:t>
            </a:r>
            <a:r>
              <a:rPr lang="fr-FR" sz="1400" b="1" i="1" dirty="0" err="1">
                <a:solidFill>
                  <a:schemeClr val="accent2"/>
                </a:solidFill>
                <a:latin typeface="Abadi" panose="020B0604020104020204" pitchFamily="34" charset="0"/>
              </a:rPr>
              <a:t>zdroj</a:t>
            </a:r>
            <a:r>
              <a:rPr lang="fr-FR" sz="1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 IDELE - 2024)</a:t>
            </a:r>
            <a:endParaRPr lang="fr-FR" sz="2400" b="1" i="1" dirty="0">
              <a:solidFill>
                <a:schemeClr val="accent2"/>
              </a:solidFill>
              <a:latin typeface="Abadi" panose="020B0604020104020204" pitchFamily="34" charset="0"/>
            </a:endParaRPr>
          </a:p>
        </p:txBody>
      </p:sp>
      <p:sp>
        <p:nvSpPr>
          <p:cNvPr id="10" name="Titre 3">
            <a:extLst>
              <a:ext uri="{FF2B5EF4-FFF2-40B4-BE49-F238E27FC236}">
                <a16:creationId xmlns:a16="http://schemas.microsoft.com/office/drawing/2014/main" id="{22E3EF25-5C71-42B0-A37E-2A5DFD95AC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9213" y="150813"/>
            <a:ext cx="10515600" cy="503237"/>
          </a:xfrm>
        </p:spPr>
        <p:txBody>
          <a:bodyPr/>
          <a:lstStyle/>
          <a:p>
            <a:r>
              <a:rPr lang="cs-CZ" sz="2800" dirty="0">
                <a:latin typeface="Abadi" panose="020B0604020104020204" pitchFamily="34" charset="0"/>
              </a:rPr>
              <a:t>Aktuální stav</a:t>
            </a:r>
            <a:r>
              <a:rPr lang="fr-FR" sz="2800" dirty="0">
                <a:latin typeface="Abadi" panose="020B0604020104020204" pitchFamily="34" charset="0"/>
              </a:rPr>
              <a:t> v</a:t>
            </a:r>
            <a:r>
              <a:rPr lang="cs-CZ" sz="2800" dirty="0">
                <a:latin typeface="Abadi" panose="020B0604020104020204" pitchFamily="34" charset="0"/>
              </a:rPr>
              <a:t> </a:t>
            </a:r>
            <a:r>
              <a:rPr lang="cs-CZ" sz="2800" dirty="0" err="1">
                <a:latin typeface="Abadi" panose="020B0604020104020204" pitchFamily="34" charset="0"/>
              </a:rPr>
              <a:t>inbreedingu</a:t>
            </a:r>
            <a:r>
              <a:rPr lang="cs-CZ" sz="2800" dirty="0">
                <a:latin typeface="Abadi" panose="020B0604020104020204" pitchFamily="34" charset="0"/>
              </a:rPr>
              <a:t> </a:t>
            </a:r>
            <a:r>
              <a:rPr lang="fr-FR" sz="2800" dirty="0">
                <a:latin typeface="Abadi" panose="020B0604020104020204" pitchFamily="34" charset="0"/>
              </a:rPr>
              <a:t>u </a:t>
            </a:r>
            <a:r>
              <a:rPr lang="cs-CZ" sz="2800" dirty="0">
                <a:latin typeface="Abadi" panose="020B0604020104020204" pitchFamily="34" charset="0"/>
              </a:rPr>
              <a:t>holštýnského plemene ve Francii</a:t>
            </a:r>
            <a:endParaRPr lang="fr-FR" dirty="0"/>
          </a:p>
        </p:txBody>
      </p:sp>
      <p:graphicFrame>
        <p:nvGraphicFramePr>
          <p:cNvPr id="2" name="Tableau 128">
            <a:extLst>
              <a:ext uri="{FF2B5EF4-FFF2-40B4-BE49-F238E27FC236}">
                <a16:creationId xmlns:a16="http://schemas.microsoft.com/office/drawing/2014/main" id="{101F4738-7E19-FC41-484D-3CC8A48337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1581431"/>
              </p:ext>
            </p:extLst>
          </p:nvPr>
        </p:nvGraphicFramePr>
        <p:xfrm>
          <a:off x="1853977" y="1450931"/>
          <a:ext cx="8928992" cy="283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096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93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12667"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Příbuzenský vztah </a:t>
                      </a:r>
                      <a:r>
                        <a:rPr lang="cs-CZ" baseline="0" dirty="0"/>
                        <a:t>mezi oběma rodiči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Koeficient </a:t>
                      </a:r>
                      <a:r>
                        <a:rPr lang="cs-CZ" dirty="0" err="1"/>
                        <a:t>inbreedingu</a:t>
                      </a:r>
                      <a:r>
                        <a:rPr lang="cs-CZ" dirty="0"/>
                        <a:t> potomka/ů</a:t>
                      </a:r>
                      <a:endParaRPr lang="fr-F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2667"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Žádný společný předek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0%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2667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 </a:t>
                      </a:r>
                      <a:r>
                        <a:rPr lang="cs-CZ" dirty="0"/>
                        <a:t>společný </a:t>
                      </a:r>
                      <a:r>
                        <a:rPr lang="cs-CZ" dirty="0" err="1"/>
                        <a:t>praprapředek</a:t>
                      </a:r>
                      <a:r>
                        <a:rPr lang="cs-CZ" dirty="0"/>
                        <a:t> (pradědeček, prababička)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0,8%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2667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 </a:t>
                      </a:r>
                      <a:r>
                        <a:rPr lang="cs-CZ" dirty="0"/>
                        <a:t>společný prarodič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3,125%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2667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 </a:t>
                      </a:r>
                      <a:r>
                        <a:rPr lang="cs-CZ" dirty="0"/>
                        <a:t>společní prarodiče </a:t>
                      </a:r>
                      <a:r>
                        <a:rPr lang="fr-FR" dirty="0"/>
                        <a:t>(</a:t>
                      </a:r>
                      <a:r>
                        <a:rPr lang="cs-CZ" dirty="0"/>
                        <a:t>vlastní bratranci-sestřenice</a:t>
                      </a:r>
                      <a:r>
                        <a:rPr lang="fr-FR" dirty="0"/>
                        <a:t>)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6,25%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6000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4 </a:t>
                      </a:r>
                      <a:r>
                        <a:rPr lang="cs-CZ" dirty="0"/>
                        <a:t>společní prarodiče</a:t>
                      </a:r>
                      <a:endParaRPr lang="fr-FR" dirty="0"/>
                    </a:p>
                    <a:p>
                      <a:pPr algn="ctr"/>
                      <a:r>
                        <a:rPr lang="fr-FR" dirty="0"/>
                        <a:t>1 </a:t>
                      </a:r>
                      <a:r>
                        <a:rPr lang="cs-CZ" dirty="0"/>
                        <a:t>společný rodič </a:t>
                      </a:r>
                      <a:r>
                        <a:rPr lang="fr-FR" dirty="0"/>
                        <a:t>(1/2 </a:t>
                      </a:r>
                      <a:r>
                        <a:rPr lang="cs-CZ" dirty="0"/>
                        <a:t>sourozenci</a:t>
                      </a:r>
                      <a:r>
                        <a:rPr lang="fr-FR" dirty="0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12,5%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2667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 </a:t>
                      </a:r>
                      <a:r>
                        <a:rPr lang="cs-CZ" dirty="0"/>
                        <a:t>společní rodiče </a:t>
                      </a:r>
                      <a:r>
                        <a:rPr lang="fr-FR" dirty="0"/>
                        <a:t>(</a:t>
                      </a:r>
                      <a:r>
                        <a:rPr lang="cs-CZ" dirty="0"/>
                        <a:t>vlastní sourozenci</a:t>
                      </a:r>
                      <a:r>
                        <a:rPr lang="fr-FR" dirty="0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25%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3" name="Picture 2" descr="http://ekladata.com/5L1lcv_IZlBF8ODbGuI32SrM3Fg.png">
            <a:extLst>
              <a:ext uri="{FF2B5EF4-FFF2-40B4-BE49-F238E27FC236}">
                <a16:creationId xmlns:a16="http://schemas.microsoft.com/office/drawing/2014/main" id="{0347F722-F74A-EF79-9B23-3BAE7E247A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0137" y="4706660"/>
            <a:ext cx="738128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5048D776-829F-32E7-236E-16A8ABF00749}"/>
              </a:ext>
            </a:extLst>
          </p:cNvPr>
          <p:cNvSpPr txBox="1">
            <a:spLocks/>
          </p:cNvSpPr>
          <p:nvPr/>
        </p:nvSpPr>
        <p:spPr>
          <a:xfrm>
            <a:off x="9575294" y="5338772"/>
            <a:ext cx="2475836" cy="893538"/>
          </a:xfrm>
          <a:prstGeom prst="rect">
            <a:avLst/>
          </a:prstGeom>
        </p:spPr>
        <p:txBody>
          <a:bodyPr>
            <a:noAutofit/>
          </a:bodyPr>
          <a:lstStyle>
            <a:lvl1pPr marL="191976" indent="-191976" algn="l" defTabSz="767904" rtl="0" eaLnBrk="1" latinLnBrk="0" hangingPunct="1">
              <a:lnSpc>
                <a:spcPct val="90000"/>
              </a:lnSpc>
              <a:spcBef>
                <a:spcPts val="84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5928" indent="-191976" algn="l" defTabSz="767904" rtl="0" eaLnBrk="1" latinLnBrk="0" hangingPunct="1">
              <a:lnSpc>
                <a:spcPct val="90000"/>
              </a:lnSpc>
              <a:spcBef>
                <a:spcPts val="42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59880" indent="-191976" algn="l" defTabSz="767904" rtl="0" eaLnBrk="1" latinLnBrk="0" hangingPunct="1">
              <a:lnSpc>
                <a:spcPct val="90000"/>
              </a:lnSpc>
              <a:spcBef>
                <a:spcPts val="420"/>
              </a:spcBef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43832" indent="-191976" algn="l" defTabSz="767904" rtl="0" eaLnBrk="1" latinLnBrk="0" hangingPunct="1">
              <a:lnSpc>
                <a:spcPct val="90000"/>
              </a:lnSpc>
              <a:spcBef>
                <a:spcPts val="42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27784" indent="-191976" algn="l" defTabSz="767904" rtl="0" eaLnBrk="1" latinLnBrk="0" hangingPunct="1">
              <a:lnSpc>
                <a:spcPct val="90000"/>
              </a:lnSpc>
              <a:spcBef>
                <a:spcPts val="42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11736" indent="-191976" algn="l" defTabSz="767904" rtl="0" eaLnBrk="1" latinLnBrk="0" hangingPunct="1">
              <a:lnSpc>
                <a:spcPct val="90000"/>
              </a:lnSpc>
              <a:spcBef>
                <a:spcPts val="42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95688" indent="-191976" algn="l" defTabSz="767904" rtl="0" eaLnBrk="1" latinLnBrk="0" hangingPunct="1">
              <a:lnSpc>
                <a:spcPct val="90000"/>
              </a:lnSpc>
              <a:spcBef>
                <a:spcPts val="42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79640" indent="-191976" algn="l" defTabSz="767904" rtl="0" eaLnBrk="1" latinLnBrk="0" hangingPunct="1">
              <a:lnSpc>
                <a:spcPct val="90000"/>
              </a:lnSpc>
              <a:spcBef>
                <a:spcPts val="42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63592" indent="-191976" algn="l" defTabSz="767904" rtl="0" eaLnBrk="1" latinLnBrk="0" hangingPunct="1">
              <a:lnSpc>
                <a:spcPct val="90000"/>
              </a:lnSpc>
              <a:spcBef>
                <a:spcPts val="42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cs-CZ" sz="1800" dirty="0"/>
              <a:t>V současnosti 32 % populace holštýnských plemenic má koeficient </a:t>
            </a:r>
            <a:r>
              <a:rPr lang="cs-CZ" sz="1800" dirty="0" err="1"/>
              <a:t>inbreedingu</a:t>
            </a:r>
            <a:r>
              <a:rPr lang="cs-CZ" sz="1800" dirty="0"/>
              <a:t> </a:t>
            </a:r>
            <a:r>
              <a:rPr lang="en-US" sz="1800" dirty="0"/>
              <a:t>&gt; </a:t>
            </a:r>
            <a:r>
              <a:rPr lang="cs-CZ" sz="1800" dirty="0"/>
              <a:t>6,25%</a:t>
            </a:r>
            <a:r>
              <a:rPr lang="fr-FR" sz="1800" dirty="0"/>
              <a:t>	</a:t>
            </a:r>
            <a:endParaRPr lang="fr-FR" sz="1100" dirty="0"/>
          </a:p>
        </p:txBody>
      </p:sp>
    </p:spTree>
    <p:extLst>
      <p:ext uri="{BB962C8B-B14F-4D97-AF65-F5344CB8AC3E}">
        <p14:creationId xmlns:p14="http://schemas.microsoft.com/office/powerpoint/2010/main" val="359320473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1">
            <a:extLst>
              <a:ext uri="{FF2B5EF4-FFF2-40B4-BE49-F238E27FC236}">
                <a16:creationId xmlns:a16="http://schemas.microsoft.com/office/drawing/2014/main" id="{74DAEE13-485C-4608-9258-33BCE61C2EC2}"/>
              </a:ext>
            </a:extLst>
          </p:cNvPr>
          <p:cNvSpPr txBox="1">
            <a:spLocks/>
          </p:cNvSpPr>
          <p:nvPr/>
        </p:nvSpPr>
        <p:spPr>
          <a:xfrm>
            <a:off x="335360" y="1000932"/>
            <a:ext cx="5352538" cy="388632"/>
          </a:xfrm>
          <a:prstGeom prst="rect">
            <a:avLst/>
          </a:prstGeom>
        </p:spPr>
        <p:txBody>
          <a:bodyPr lIns="38398" tIns="19198" rIns="38398" bIns="19198">
            <a:noAutofit/>
          </a:bodyPr>
          <a:lstStyle>
            <a:lvl1pPr algn="l" defTabSz="76790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Vývoj u plemene </a:t>
            </a:r>
            <a:r>
              <a:rPr lang="fr-FR" sz="2400" b="1" i="1" dirty="0" err="1">
                <a:solidFill>
                  <a:schemeClr val="accent2"/>
                </a:solidFill>
                <a:latin typeface="Abadi" panose="020B0604020104020204" pitchFamily="34" charset="0"/>
              </a:rPr>
              <a:t>Prim’holstein</a:t>
            </a:r>
            <a:endParaRPr lang="fr-FR" sz="3200" b="1" i="1" dirty="0">
              <a:solidFill>
                <a:schemeClr val="accent2"/>
              </a:solidFill>
              <a:latin typeface="Abadi" panose="020B0604020104020204" pitchFamily="34" charset="0"/>
            </a:endParaRPr>
          </a:p>
        </p:txBody>
      </p:sp>
      <p:sp>
        <p:nvSpPr>
          <p:cNvPr id="10" name="Titre 3">
            <a:extLst>
              <a:ext uri="{FF2B5EF4-FFF2-40B4-BE49-F238E27FC236}">
                <a16:creationId xmlns:a16="http://schemas.microsoft.com/office/drawing/2014/main" id="{22E3EF25-5C71-42B0-A37E-2A5DFD95AC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9213" y="150813"/>
            <a:ext cx="10515600" cy="503237"/>
          </a:xfrm>
        </p:spPr>
        <p:txBody>
          <a:bodyPr/>
          <a:lstStyle/>
          <a:p>
            <a:r>
              <a:rPr lang="cs-CZ" sz="2800" dirty="0">
                <a:latin typeface="Abadi" panose="020B0604020104020204" pitchFamily="34" charset="0"/>
              </a:rPr>
              <a:t>Aktuální stav</a:t>
            </a:r>
            <a:r>
              <a:rPr lang="fr-FR" sz="2800" dirty="0">
                <a:latin typeface="Abadi" panose="020B0604020104020204" pitchFamily="34" charset="0"/>
              </a:rPr>
              <a:t> v</a:t>
            </a:r>
            <a:r>
              <a:rPr lang="cs-CZ" sz="2800" dirty="0">
                <a:latin typeface="Abadi" panose="020B0604020104020204" pitchFamily="34" charset="0"/>
              </a:rPr>
              <a:t> </a:t>
            </a:r>
            <a:r>
              <a:rPr lang="cs-CZ" sz="2800" dirty="0" err="1">
                <a:latin typeface="Abadi" panose="020B0604020104020204" pitchFamily="34" charset="0"/>
              </a:rPr>
              <a:t>inbreedingu</a:t>
            </a:r>
            <a:r>
              <a:rPr lang="cs-CZ" sz="2800" dirty="0">
                <a:latin typeface="Abadi" panose="020B0604020104020204" pitchFamily="34" charset="0"/>
              </a:rPr>
              <a:t> </a:t>
            </a:r>
            <a:r>
              <a:rPr lang="fr-FR" sz="2800" dirty="0">
                <a:latin typeface="Abadi" panose="020B0604020104020204" pitchFamily="34" charset="0"/>
              </a:rPr>
              <a:t>u </a:t>
            </a:r>
            <a:r>
              <a:rPr lang="cs-CZ" sz="2800" dirty="0">
                <a:latin typeface="Abadi" panose="020B0604020104020204" pitchFamily="34" charset="0"/>
              </a:rPr>
              <a:t>holštýnského plemene ve Francii</a:t>
            </a:r>
            <a:endParaRPr lang="fr-FR" dirty="0"/>
          </a:p>
        </p:txBody>
      </p:sp>
      <p:sp>
        <p:nvSpPr>
          <p:cNvPr id="15" name="Espace réservé du texte 6">
            <a:extLst>
              <a:ext uri="{FF2B5EF4-FFF2-40B4-BE49-F238E27FC236}">
                <a16:creationId xmlns:a16="http://schemas.microsoft.com/office/drawing/2014/main" id="{5F8F2107-5991-4E60-BC98-42C0A4D57236}"/>
              </a:ext>
            </a:extLst>
          </p:cNvPr>
          <p:cNvSpPr txBox="1">
            <a:spLocks/>
          </p:cNvSpPr>
          <p:nvPr/>
        </p:nvSpPr>
        <p:spPr>
          <a:xfrm>
            <a:off x="5087888" y="957516"/>
            <a:ext cx="6984776" cy="1103332"/>
          </a:xfr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cs-CZ" sz="1800" dirty="0"/>
              <a:t>Stav</a:t>
            </a:r>
            <a:r>
              <a:rPr lang="fr-FR" sz="1800" dirty="0"/>
              <a:t>: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cs-CZ" sz="1800" b="1" dirty="0">
                <a:solidFill>
                  <a:schemeClr val="accent1"/>
                </a:solidFill>
              </a:rPr>
              <a:t>Zvyšování</a:t>
            </a:r>
            <a:r>
              <a:rPr lang="fr-FR" sz="1800" dirty="0"/>
              <a:t> </a:t>
            </a:r>
            <a:r>
              <a:rPr lang="cs-CZ" sz="1800" b="1" dirty="0" err="1">
                <a:solidFill>
                  <a:schemeClr val="accent1"/>
                </a:solidFill>
              </a:rPr>
              <a:t>inbreedingu</a:t>
            </a:r>
            <a:r>
              <a:rPr lang="fr-FR" sz="1800" dirty="0"/>
              <a:t>  </a:t>
            </a:r>
            <a:r>
              <a:rPr lang="fr-FR" sz="1800" dirty="0" err="1"/>
              <a:t>od</a:t>
            </a:r>
            <a:r>
              <a:rPr lang="fr-FR" sz="1800" dirty="0"/>
              <a:t> </a:t>
            </a:r>
            <a:r>
              <a:rPr lang="cs-CZ" sz="1800" dirty="0"/>
              <a:t>počátku uvedení </a:t>
            </a:r>
            <a:r>
              <a:rPr lang="cs-CZ" sz="1800" b="1" dirty="0" err="1">
                <a:solidFill>
                  <a:schemeClr val="accent1"/>
                </a:solidFill>
              </a:rPr>
              <a:t>genomické</a:t>
            </a:r>
            <a:r>
              <a:rPr lang="cs-CZ" sz="1800" b="1" dirty="0">
                <a:solidFill>
                  <a:schemeClr val="accent1"/>
                </a:solidFill>
              </a:rPr>
              <a:t> selekce</a:t>
            </a:r>
            <a:r>
              <a:rPr lang="fr-FR" sz="1800" dirty="0"/>
              <a:t> </a:t>
            </a:r>
            <a:r>
              <a:rPr lang="cs-CZ" sz="1800" dirty="0"/>
              <a:t>v praxi</a:t>
            </a:r>
            <a:r>
              <a:rPr lang="fr-FR" sz="1800" b="1" dirty="0">
                <a:solidFill>
                  <a:schemeClr val="accent1"/>
                </a:solidFill>
              </a:rPr>
              <a:t> </a:t>
            </a:r>
            <a:r>
              <a:rPr lang="fr-FR" sz="1800" dirty="0"/>
              <a:t>… </a:t>
            </a:r>
          </a:p>
        </p:txBody>
      </p:sp>
      <p:grpSp>
        <p:nvGrpSpPr>
          <p:cNvPr id="2" name="Groupe 6">
            <a:extLst>
              <a:ext uri="{FF2B5EF4-FFF2-40B4-BE49-F238E27FC236}">
                <a16:creationId xmlns:a16="http://schemas.microsoft.com/office/drawing/2014/main" id="{C40F7FCA-6458-0BC7-3A6E-6A2C906244CF}"/>
              </a:ext>
            </a:extLst>
          </p:cNvPr>
          <p:cNvGrpSpPr/>
          <p:nvPr/>
        </p:nvGrpSpPr>
        <p:grpSpPr>
          <a:xfrm>
            <a:off x="263351" y="1412776"/>
            <a:ext cx="4442785" cy="5346544"/>
            <a:chOff x="551384" y="1484784"/>
            <a:chExt cx="3747370" cy="5346544"/>
          </a:xfrm>
        </p:grpSpPr>
        <p:pic>
          <p:nvPicPr>
            <p:cNvPr id="3" name="Image 10">
              <a:extLst>
                <a:ext uri="{FF2B5EF4-FFF2-40B4-BE49-F238E27FC236}">
                  <a16:creationId xmlns:a16="http://schemas.microsoft.com/office/drawing/2014/main" id="{E13C7929-3AE1-8F91-8C61-F55899907FF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1" t="1272" r="1659"/>
            <a:stretch/>
          </p:blipFill>
          <p:spPr>
            <a:xfrm>
              <a:off x="551384" y="1502700"/>
              <a:ext cx="3747370" cy="5328628"/>
            </a:xfrm>
            <a:prstGeom prst="rect">
              <a:avLst/>
            </a:prstGeom>
          </p:spPr>
        </p:pic>
        <p:sp>
          <p:nvSpPr>
            <p:cNvPr id="4" name="ZoneTexte 11">
              <a:extLst>
                <a:ext uri="{FF2B5EF4-FFF2-40B4-BE49-F238E27FC236}">
                  <a16:creationId xmlns:a16="http://schemas.microsoft.com/office/drawing/2014/main" id="{2869547F-70AC-F819-4F21-D54E853E5E8B}"/>
                </a:ext>
              </a:extLst>
            </p:cNvPr>
            <p:cNvSpPr txBox="1"/>
            <p:nvPr/>
          </p:nvSpPr>
          <p:spPr>
            <a:xfrm>
              <a:off x="1434396" y="5355203"/>
              <a:ext cx="1385904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cs-CZ" sz="1400" dirty="0"/>
                <a:t>Počátek </a:t>
              </a:r>
              <a:r>
                <a:rPr lang="cs-CZ" sz="1400" dirty="0" err="1"/>
                <a:t>genomické</a:t>
              </a:r>
              <a:r>
                <a:rPr lang="cs-CZ" sz="1400" dirty="0"/>
                <a:t> selekce</a:t>
              </a:r>
              <a:endParaRPr lang="fr-FR" sz="1400" dirty="0"/>
            </a:p>
          </p:txBody>
        </p:sp>
        <p:sp>
          <p:nvSpPr>
            <p:cNvPr id="5" name="ZoneTexte 12">
              <a:extLst>
                <a:ext uri="{FF2B5EF4-FFF2-40B4-BE49-F238E27FC236}">
                  <a16:creationId xmlns:a16="http://schemas.microsoft.com/office/drawing/2014/main" id="{4A0C5C0B-69D3-502F-5049-7560A8D2200D}"/>
                </a:ext>
              </a:extLst>
            </p:cNvPr>
            <p:cNvSpPr txBox="1"/>
            <p:nvPr/>
          </p:nvSpPr>
          <p:spPr>
            <a:xfrm>
              <a:off x="3368889" y="1484784"/>
              <a:ext cx="85490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800" i="1" dirty="0"/>
                <a:t>Source :</a:t>
              </a:r>
            </a:p>
            <a:p>
              <a:r>
                <a:rPr lang="fr-FR" sz="800" i="1" dirty="0"/>
                <a:t>Projet OBGENO</a:t>
              </a:r>
            </a:p>
          </p:txBody>
        </p:sp>
        <p:pic>
          <p:nvPicPr>
            <p:cNvPr id="6" name="Image 13" descr="Une image contenant Police, texte, Graphique, logo&#10;&#10;Description générée automatiquement">
              <a:extLst>
                <a:ext uri="{FF2B5EF4-FFF2-40B4-BE49-F238E27FC236}">
                  <a16:creationId xmlns:a16="http://schemas.microsoft.com/office/drawing/2014/main" id="{9BC23090-FCEC-5ED0-5EB1-F719288333E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20300" y="1522848"/>
              <a:ext cx="561351" cy="256942"/>
            </a:xfrm>
            <a:prstGeom prst="rect">
              <a:avLst/>
            </a:prstGeom>
          </p:spPr>
        </p:pic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CD5AE418-BC4E-FD61-1F9F-B98F78141838}"/>
              </a:ext>
            </a:extLst>
          </p:cNvPr>
          <p:cNvSpPr txBox="1"/>
          <p:nvPr/>
        </p:nvSpPr>
        <p:spPr>
          <a:xfrm>
            <a:off x="479376" y="1324516"/>
            <a:ext cx="129614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s-CZ" dirty="0" err="1"/>
              <a:t>Inbreeding</a:t>
            </a:r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3101477-FFBD-2820-AE67-3EB84A2DFD76}"/>
              </a:ext>
            </a:extLst>
          </p:cNvPr>
          <p:cNvSpPr txBox="1"/>
          <p:nvPr/>
        </p:nvSpPr>
        <p:spPr>
          <a:xfrm rot="16200000">
            <a:off x="-430832" y="3910340"/>
            <a:ext cx="129614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s-CZ" dirty="0" err="1"/>
              <a:t>Inbreeding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978697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1">
            <a:extLst>
              <a:ext uri="{FF2B5EF4-FFF2-40B4-BE49-F238E27FC236}">
                <a16:creationId xmlns:a16="http://schemas.microsoft.com/office/drawing/2014/main" id="{74DAEE13-485C-4608-9258-33BCE61C2EC2}"/>
              </a:ext>
            </a:extLst>
          </p:cNvPr>
          <p:cNvSpPr txBox="1">
            <a:spLocks/>
          </p:cNvSpPr>
          <p:nvPr/>
        </p:nvSpPr>
        <p:spPr>
          <a:xfrm>
            <a:off x="335360" y="1000932"/>
            <a:ext cx="5352538" cy="388632"/>
          </a:xfrm>
          <a:prstGeom prst="rect">
            <a:avLst/>
          </a:prstGeom>
        </p:spPr>
        <p:txBody>
          <a:bodyPr lIns="38398" tIns="19198" rIns="38398" bIns="19198">
            <a:noAutofit/>
          </a:bodyPr>
          <a:lstStyle>
            <a:lvl1pPr algn="l" defTabSz="76790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Vývoj u plemene </a:t>
            </a:r>
            <a:r>
              <a:rPr lang="fr-FR" sz="2400" b="1" i="1" dirty="0" err="1">
                <a:solidFill>
                  <a:schemeClr val="accent2"/>
                </a:solidFill>
                <a:latin typeface="Abadi" panose="020B0604020104020204" pitchFamily="34" charset="0"/>
              </a:rPr>
              <a:t>Prim’holstein</a:t>
            </a:r>
            <a:endParaRPr lang="fr-FR" sz="3200" b="1" i="1" dirty="0">
              <a:solidFill>
                <a:schemeClr val="accent2"/>
              </a:solidFill>
              <a:latin typeface="Abadi" panose="020B0604020104020204" pitchFamily="34" charset="0"/>
            </a:endParaRPr>
          </a:p>
        </p:txBody>
      </p:sp>
      <p:sp>
        <p:nvSpPr>
          <p:cNvPr id="10" name="Titre 3">
            <a:extLst>
              <a:ext uri="{FF2B5EF4-FFF2-40B4-BE49-F238E27FC236}">
                <a16:creationId xmlns:a16="http://schemas.microsoft.com/office/drawing/2014/main" id="{22E3EF25-5C71-42B0-A37E-2A5DFD95AC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9213" y="150813"/>
            <a:ext cx="10515600" cy="503237"/>
          </a:xfrm>
        </p:spPr>
        <p:txBody>
          <a:bodyPr/>
          <a:lstStyle/>
          <a:p>
            <a:r>
              <a:rPr lang="cs-CZ" sz="2800" dirty="0">
                <a:latin typeface="Abadi" panose="020B0604020104020204" pitchFamily="34" charset="0"/>
              </a:rPr>
              <a:t>Aktuální stav</a:t>
            </a:r>
            <a:r>
              <a:rPr lang="fr-FR" sz="2800" dirty="0">
                <a:latin typeface="Abadi" panose="020B0604020104020204" pitchFamily="34" charset="0"/>
              </a:rPr>
              <a:t> v</a:t>
            </a:r>
            <a:r>
              <a:rPr lang="cs-CZ" sz="2800" dirty="0">
                <a:latin typeface="Abadi" panose="020B0604020104020204" pitchFamily="34" charset="0"/>
              </a:rPr>
              <a:t> </a:t>
            </a:r>
            <a:r>
              <a:rPr lang="cs-CZ" sz="2800" dirty="0" err="1">
                <a:latin typeface="Abadi" panose="020B0604020104020204" pitchFamily="34" charset="0"/>
              </a:rPr>
              <a:t>inbreedingu</a:t>
            </a:r>
            <a:r>
              <a:rPr lang="cs-CZ" sz="2800" dirty="0">
                <a:latin typeface="Abadi" panose="020B0604020104020204" pitchFamily="34" charset="0"/>
              </a:rPr>
              <a:t> </a:t>
            </a:r>
            <a:r>
              <a:rPr lang="fr-FR" sz="2800" dirty="0">
                <a:latin typeface="Abadi" panose="020B0604020104020204" pitchFamily="34" charset="0"/>
              </a:rPr>
              <a:t>u </a:t>
            </a:r>
            <a:r>
              <a:rPr lang="cs-CZ" sz="2800" dirty="0">
                <a:latin typeface="Abadi" panose="020B0604020104020204" pitchFamily="34" charset="0"/>
              </a:rPr>
              <a:t>holštýnského plemene ve Francii</a:t>
            </a:r>
            <a:endParaRPr lang="fr-FR" dirty="0"/>
          </a:p>
        </p:txBody>
      </p:sp>
      <p:sp>
        <p:nvSpPr>
          <p:cNvPr id="15" name="Espace réservé du texte 6">
            <a:extLst>
              <a:ext uri="{FF2B5EF4-FFF2-40B4-BE49-F238E27FC236}">
                <a16:creationId xmlns:a16="http://schemas.microsoft.com/office/drawing/2014/main" id="{5F8F2107-5991-4E60-BC98-42C0A4D57236}"/>
              </a:ext>
            </a:extLst>
          </p:cNvPr>
          <p:cNvSpPr txBox="1">
            <a:spLocks/>
          </p:cNvSpPr>
          <p:nvPr/>
        </p:nvSpPr>
        <p:spPr>
          <a:xfrm>
            <a:off x="5087888" y="957516"/>
            <a:ext cx="6984776" cy="1103332"/>
          </a:xfr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cs-CZ" sz="1800" dirty="0"/>
              <a:t>Stav</a:t>
            </a:r>
            <a:r>
              <a:rPr lang="fr-FR" sz="1800" dirty="0"/>
              <a:t>: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cs-CZ" sz="1800" b="1" dirty="0">
                <a:solidFill>
                  <a:schemeClr val="accent1"/>
                </a:solidFill>
              </a:rPr>
              <a:t>Zvyšování</a:t>
            </a:r>
            <a:r>
              <a:rPr lang="fr-FR" sz="1800" dirty="0"/>
              <a:t> </a:t>
            </a:r>
            <a:r>
              <a:rPr lang="cs-CZ" sz="1800" b="1" dirty="0" err="1">
                <a:solidFill>
                  <a:schemeClr val="accent1"/>
                </a:solidFill>
              </a:rPr>
              <a:t>inbreedingu</a:t>
            </a:r>
            <a:r>
              <a:rPr lang="fr-FR" sz="1800" dirty="0"/>
              <a:t>  </a:t>
            </a:r>
            <a:r>
              <a:rPr lang="fr-FR" sz="1800" dirty="0" err="1"/>
              <a:t>od</a:t>
            </a:r>
            <a:r>
              <a:rPr lang="fr-FR" sz="1800" dirty="0"/>
              <a:t> </a:t>
            </a:r>
            <a:r>
              <a:rPr lang="cs-CZ" sz="1800" dirty="0"/>
              <a:t>doby zavedení </a:t>
            </a:r>
            <a:r>
              <a:rPr lang="cs-CZ" sz="1800" b="1" dirty="0" err="1">
                <a:solidFill>
                  <a:schemeClr val="accent1"/>
                </a:solidFill>
              </a:rPr>
              <a:t>genomické</a:t>
            </a:r>
            <a:r>
              <a:rPr lang="cs-CZ" sz="1800" b="1" dirty="0">
                <a:solidFill>
                  <a:schemeClr val="accent1"/>
                </a:solidFill>
              </a:rPr>
              <a:t> selekce</a:t>
            </a:r>
            <a:r>
              <a:rPr lang="fr-FR" sz="1800" dirty="0"/>
              <a:t> </a:t>
            </a:r>
            <a:r>
              <a:rPr lang="cs-CZ" sz="1800" dirty="0"/>
              <a:t>v praxi</a:t>
            </a:r>
            <a:r>
              <a:rPr lang="fr-FR" sz="1800" b="1" dirty="0">
                <a:solidFill>
                  <a:schemeClr val="accent1"/>
                </a:solidFill>
              </a:rPr>
              <a:t> </a:t>
            </a:r>
            <a:r>
              <a:rPr lang="fr-FR" sz="1800" dirty="0"/>
              <a:t>… </a:t>
            </a:r>
          </a:p>
        </p:txBody>
      </p:sp>
      <p:sp>
        <p:nvSpPr>
          <p:cNvPr id="22" name="Espace réservé du texte 6">
            <a:extLst>
              <a:ext uri="{FF2B5EF4-FFF2-40B4-BE49-F238E27FC236}">
                <a16:creationId xmlns:a16="http://schemas.microsoft.com/office/drawing/2014/main" id="{11B48654-3266-49D3-A4F7-52140D1D3973}"/>
              </a:ext>
            </a:extLst>
          </p:cNvPr>
          <p:cNvSpPr txBox="1">
            <a:spLocks/>
          </p:cNvSpPr>
          <p:nvPr/>
        </p:nvSpPr>
        <p:spPr>
          <a:xfrm>
            <a:off x="5149041" y="2674827"/>
            <a:ext cx="2880320" cy="840787"/>
          </a:xfr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fr-FR" sz="1800" dirty="0"/>
              <a:t>…</a:t>
            </a:r>
            <a:r>
              <a:rPr lang="fr-FR" sz="1800" b="1" dirty="0">
                <a:solidFill>
                  <a:schemeClr val="accent1"/>
                </a:solidFill>
              </a:rPr>
              <a:t> </a:t>
            </a:r>
            <a:r>
              <a:rPr lang="cs-CZ" sz="1800" b="1" dirty="0">
                <a:solidFill>
                  <a:schemeClr val="accent1"/>
                </a:solidFill>
              </a:rPr>
              <a:t>bez výrazného </a:t>
            </a:r>
            <a:r>
              <a:rPr lang="cs-CZ" sz="1800" dirty="0"/>
              <a:t>pokroku v  </a:t>
            </a:r>
            <a:r>
              <a:rPr lang="cs-CZ" sz="1800" b="1" dirty="0">
                <a:solidFill>
                  <a:schemeClr val="accent1"/>
                </a:solidFill>
              </a:rPr>
              <a:t>genetickém zisku</a:t>
            </a:r>
            <a:r>
              <a:rPr lang="fr-FR" sz="1800" dirty="0"/>
              <a:t>. </a:t>
            </a:r>
          </a:p>
        </p:txBody>
      </p:sp>
      <p:grpSp>
        <p:nvGrpSpPr>
          <p:cNvPr id="3" name="Groupe 6">
            <a:extLst>
              <a:ext uri="{FF2B5EF4-FFF2-40B4-BE49-F238E27FC236}">
                <a16:creationId xmlns:a16="http://schemas.microsoft.com/office/drawing/2014/main" id="{7EBD32BF-293F-E172-553F-922CE020CD2C}"/>
              </a:ext>
            </a:extLst>
          </p:cNvPr>
          <p:cNvGrpSpPr/>
          <p:nvPr/>
        </p:nvGrpSpPr>
        <p:grpSpPr>
          <a:xfrm>
            <a:off x="263351" y="1412776"/>
            <a:ext cx="4442785" cy="5346544"/>
            <a:chOff x="551384" y="1484784"/>
            <a:chExt cx="3747370" cy="5346544"/>
          </a:xfrm>
        </p:grpSpPr>
        <p:pic>
          <p:nvPicPr>
            <p:cNvPr id="4" name="Image 10">
              <a:extLst>
                <a:ext uri="{FF2B5EF4-FFF2-40B4-BE49-F238E27FC236}">
                  <a16:creationId xmlns:a16="http://schemas.microsoft.com/office/drawing/2014/main" id="{BD1F5D6C-6803-B359-FCB9-ED7A9045576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1" t="1272" r="1659"/>
            <a:stretch/>
          </p:blipFill>
          <p:spPr>
            <a:xfrm>
              <a:off x="551384" y="1502700"/>
              <a:ext cx="3747370" cy="5328628"/>
            </a:xfrm>
            <a:prstGeom prst="rect">
              <a:avLst/>
            </a:prstGeom>
          </p:spPr>
        </p:pic>
        <p:sp>
          <p:nvSpPr>
            <p:cNvPr id="5" name="ZoneTexte 11">
              <a:extLst>
                <a:ext uri="{FF2B5EF4-FFF2-40B4-BE49-F238E27FC236}">
                  <a16:creationId xmlns:a16="http://schemas.microsoft.com/office/drawing/2014/main" id="{E85F910C-67AA-04C5-C731-19B3E7691175}"/>
                </a:ext>
              </a:extLst>
            </p:cNvPr>
            <p:cNvSpPr txBox="1"/>
            <p:nvPr/>
          </p:nvSpPr>
          <p:spPr>
            <a:xfrm>
              <a:off x="1434396" y="5355203"/>
              <a:ext cx="1385904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cs-CZ" sz="1400" dirty="0"/>
                <a:t>Počátek </a:t>
              </a:r>
              <a:r>
                <a:rPr lang="cs-CZ" sz="1400" dirty="0" err="1"/>
                <a:t>genomické</a:t>
              </a:r>
              <a:r>
                <a:rPr lang="cs-CZ" sz="1400" dirty="0"/>
                <a:t> selekce</a:t>
              </a:r>
              <a:endParaRPr lang="fr-FR" sz="1400" dirty="0"/>
            </a:p>
          </p:txBody>
        </p:sp>
        <p:sp>
          <p:nvSpPr>
            <p:cNvPr id="9" name="ZoneTexte 12">
              <a:extLst>
                <a:ext uri="{FF2B5EF4-FFF2-40B4-BE49-F238E27FC236}">
                  <a16:creationId xmlns:a16="http://schemas.microsoft.com/office/drawing/2014/main" id="{2593D354-A6A6-FFB4-D94A-297E9FFDA786}"/>
                </a:ext>
              </a:extLst>
            </p:cNvPr>
            <p:cNvSpPr txBox="1"/>
            <p:nvPr/>
          </p:nvSpPr>
          <p:spPr>
            <a:xfrm>
              <a:off x="3368889" y="1484784"/>
              <a:ext cx="85490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800" i="1" dirty="0"/>
                <a:t>Source :</a:t>
              </a:r>
            </a:p>
            <a:p>
              <a:r>
                <a:rPr lang="fr-FR" sz="800" i="1" dirty="0"/>
                <a:t>Projet OBGENO</a:t>
              </a:r>
            </a:p>
          </p:txBody>
        </p:sp>
        <p:pic>
          <p:nvPicPr>
            <p:cNvPr id="18" name="Image 13" descr="Une image contenant Police, texte, Graphique, logo&#10;&#10;Description générée automatiquement">
              <a:extLst>
                <a:ext uri="{FF2B5EF4-FFF2-40B4-BE49-F238E27FC236}">
                  <a16:creationId xmlns:a16="http://schemas.microsoft.com/office/drawing/2014/main" id="{388E6C0C-9CFB-7D20-5775-11CE670152A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20300" y="1522848"/>
              <a:ext cx="561351" cy="256942"/>
            </a:xfrm>
            <a:prstGeom prst="rect">
              <a:avLst/>
            </a:prstGeom>
          </p:spPr>
        </p:pic>
      </p:grpSp>
      <p:grpSp>
        <p:nvGrpSpPr>
          <p:cNvPr id="19" name="Groupe 1">
            <a:extLst>
              <a:ext uri="{FF2B5EF4-FFF2-40B4-BE49-F238E27FC236}">
                <a16:creationId xmlns:a16="http://schemas.microsoft.com/office/drawing/2014/main" id="{B342D2B6-76E4-B4D2-5F6A-93199537F4D4}"/>
              </a:ext>
            </a:extLst>
          </p:cNvPr>
          <p:cNvGrpSpPr/>
          <p:nvPr/>
        </p:nvGrpSpPr>
        <p:grpSpPr>
          <a:xfrm>
            <a:off x="8472265" y="1876182"/>
            <a:ext cx="3600400" cy="4449772"/>
            <a:chOff x="4742041" y="2505026"/>
            <a:chExt cx="3449571" cy="3380910"/>
          </a:xfrm>
        </p:grpSpPr>
        <p:grpSp>
          <p:nvGrpSpPr>
            <p:cNvPr id="20" name="Groupe 22">
              <a:extLst>
                <a:ext uri="{FF2B5EF4-FFF2-40B4-BE49-F238E27FC236}">
                  <a16:creationId xmlns:a16="http://schemas.microsoft.com/office/drawing/2014/main" id="{E507E3A9-781F-8F37-A9C2-4E168B340070}"/>
                </a:ext>
              </a:extLst>
            </p:cNvPr>
            <p:cNvGrpSpPr/>
            <p:nvPr/>
          </p:nvGrpSpPr>
          <p:grpSpPr>
            <a:xfrm>
              <a:off x="4742041" y="2505026"/>
              <a:ext cx="3449571" cy="3380910"/>
              <a:chOff x="4742041" y="2505026"/>
              <a:chExt cx="3449571" cy="3380910"/>
            </a:xfrm>
          </p:grpSpPr>
          <p:grpSp>
            <p:nvGrpSpPr>
              <p:cNvPr id="26" name="Groupe 15">
                <a:extLst>
                  <a:ext uri="{FF2B5EF4-FFF2-40B4-BE49-F238E27FC236}">
                    <a16:creationId xmlns:a16="http://schemas.microsoft.com/office/drawing/2014/main" id="{BCFA2E77-37D8-264D-3492-835AE66F6AA0}"/>
                  </a:ext>
                </a:extLst>
              </p:cNvPr>
              <p:cNvGrpSpPr/>
              <p:nvPr/>
            </p:nvGrpSpPr>
            <p:grpSpPr>
              <a:xfrm>
                <a:off x="4742041" y="2505026"/>
                <a:ext cx="3449571" cy="3108245"/>
                <a:chOff x="5097873" y="2515735"/>
                <a:chExt cx="3449571" cy="3108245"/>
              </a:xfrm>
            </p:grpSpPr>
            <p:pic>
              <p:nvPicPr>
                <p:cNvPr id="28" name="Image 5">
                  <a:extLst>
                    <a:ext uri="{FF2B5EF4-FFF2-40B4-BE49-F238E27FC236}">
                      <a16:creationId xmlns:a16="http://schemas.microsoft.com/office/drawing/2014/main" id="{E621FC4A-55D9-966A-6254-E96251C7AAC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097873" y="2924943"/>
                  <a:ext cx="3449571" cy="2699037"/>
                </a:xfrm>
                <a:prstGeom prst="rect">
                  <a:avLst/>
                </a:prstGeom>
              </p:spPr>
            </p:pic>
            <p:sp>
              <p:nvSpPr>
                <p:cNvPr id="29" name="ZoneTexte 16">
                  <a:extLst>
                    <a:ext uri="{FF2B5EF4-FFF2-40B4-BE49-F238E27FC236}">
                      <a16:creationId xmlns:a16="http://schemas.microsoft.com/office/drawing/2014/main" id="{7950BA89-98DD-1B0F-07B4-94462738EA2A}"/>
                    </a:ext>
                  </a:extLst>
                </p:cNvPr>
                <p:cNvSpPr txBox="1"/>
                <p:nvPr/>
              </p:nvSpPr>
              <p:spPr>
                <a:xfrm>
                  <a:off x="5773754" y="2515735"/>
                  <a:ext cx="2519653" cy="28061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cs-CZ" dirty="0"/>
                    <a:t>Pokrok v genetickém zisku</a:t>
                  </a:r>
                  <a:endParaRPr lang="fr-FR" dirty="0"/>
                </a:p>
              </p:txBody>
            </p:sp>
          </p:grpSp>
          <p:sp>
            <p:nvSpPr>
              <p:cNvPr id="27" name="ZoneTexte 24">
                <a:extLst>
                  <a:ext uri="{FF2B5EF4-FFF2-40B4-BE49-F238E27FC236}">
                    <a16:creationId xmlns:a16="http://schemas.microsoft.com/office/drawing/2014/main" id="{6E16D0FE-064E-10F6-40E1-966CB2B6687A}"/>
                  </a:ext>
                </a:extLst>
              </p:cNvPr>
              <p:cNvSpPr txBox="1"/>
              <p:nvPr/>
            </p:nvSpPr>
            <p:spPr>
              <a:xfrm>
                <a:off x="4823786" y="5693012"/>
                <a:ext cx="3113789" cy="1929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1050" i="1" dirty="0"/>
                  <a:t>Zdroj</a:t>
                </a:r>
                <a:r>
                  <a:rPr lang="fr-FR" sz="1050" i="1" dirty="0"/>
                  <a:t> : </a:t>
                </a:r>
                <a:r>
                  <a:rPr lang="cs-CZ" sz="1050" i="1" dirty="0"/>
                  <a:t>dizertační práce, </a:t>
                </a:r>
                <a:r>
                  <a:rPr lang="fr-FR" sz="1050" i="1" dirty="0"/>
                  <a:t>Anna-Charlotte Doublet, 2020</a:t>
                </a:r>
              </a:p>
            </p:txBody>
          </p:sp>
        </p:grpSp>
        <p:sp>
          <p:nvSpPr>
            <p:cNvPr id="24" name="ZoneTexte 20">
              <a:extLst>
                <a:ext uri="{FF2B5EF4-FFF2-40B4-BE49-F238E27FC236}">
                  <a16:creationId xmlns:a16="http://schemas.microsoft.com/office/drawing/2014/main" id="{4BCC69E6-F754-3412-5CB8-65A5AA5F7B05}"/>
                </a:ext>
              </a:extLst>
            </p:cNvPr>
            <p:cNvSpPr txBox="1"/>
            <p:nvPr/>
          </p:nvSpPr>
          <p:spPr>
            <a:xfrm>
              <a:off x="7459776" y="3652929"/>
              <a:ext cx="72008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dirty="0">
                  <a:solidFill>
                    <a:schemeClr val="accent2"/>
                  </a:solidFill>
                </a:rPr>
                <a:t>+ 33%</a:t>
              </a:r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56C06138-0488-28B7-1B3C-B9F757E659B2}"/>
              </a:ext>
            </a:extLst>
          </p:cNvPr>
          <p:cNvSpPr txBox="1"/>
          <p:nvPr/>
        </p:nvSpPr>
        <p:spPr>
          <a:xfrm>
            <a:off x="479376" y="1324516"/>
            <a:ext cx="129614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s-CZ" dirty="0" err="1"/>
              <a:t>Inbreeding</a:t>
            </a:r>
            <a:endParaRPr lang="en-US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5B45F88-1D3F-07C9-7C2A-AD493038CFBD}"/>
              </a:ext>
            </a:extLst>
          </p:cNvPr>
          <p:cNvSpPr txBox="1"/>
          <p:nvPr/>
        </p:nvSpPr>
        <p:spPr>
          <a:xfrm>
            <a:off x="9552384" y="5714082"/>
            <a:ext cx="175644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dirty="0"/>
              <a:t>Rok narození</a:t>
            </a:r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ABD7C90-0A24-BD42-A18F-15E65F84397C}"/>
              </a:ext>
            </a:extLst>
          </p:cNvPr>
          <p:cNvSpPr txBox="1"/>
          <p:nvPr/>
        </p:nvSpPr>
        <p:spPr>
          <a:xfrm rot="16200000">
            <a:off x="-430832" y="3910340"/>
            <a:ext cx="129614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s-CZ" dirty="0" err="1"/>
              <a:t>Inbreeding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474366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1">
            <a:extLst>
              <a:ext uri="{FF2B5EF4-FFF2-40B4-BE49-F238E27FC236}">
                <a16:creationId xmlns:a16="http://schemas.microsoft.com/office/drawing/2014/main" id="{74DAEE13-485C-4608-9258-33BCE61C2EC2}"/>
              </a:ext>
            </a:extLst>
          </p:cNvPr>
          <p:cNvSpPr txBox="1">
            <a:spLocks/>
          </p:cNvSpPr>
          <p:nvPr/>
        </p:nvSpPr>
        <p:spPr>
          <a:xfrm>
            <a:off x="335360" y="1000932"/>
            <a:ext cx="5352538" cy="388632"/>
          </a:xfrm>
          <a:prstGeom prst="rect">
            <a:avLst/>
          </a:prstGeom>
        </p:spPr>
        <p:txBody>
          <a:bodyPr lIns="38398" tIns="19198" rIns="38398" bIns="19198">
            <a:noAutofit/>
          </a:bodyPr>
          <a:lstStyle>
            <a:lvl1pPr algn="l" defTabSz="76790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Vývoj u plemene </a:t>
            </a:r>
            <a:r>
              <a:rPr lang="fr-FR" sz="2400" b="1" i="1" dirty="0" err="1">
                <a:solidFill>
                  <a:schemeClr val="accent2"/>
                </a:solidFill>
                <a:latin typeface="Abadi" panose="020B0604020104020204" pitchFamily="34" charset="0"/>
              </a:rPr>
              <a:t>Prim’holstein</a:t>
            </a:r>
            <a:endParaRPr lang="fr-FR" sz="3200" b="1" i="1" dirty="0">
              <a:solidFill>
                <a:schemeClr val="accent2"/>
              </a:solidFill>
              <a:latin typeface="Abadi" panose="020B0604020104020204" pitchFamily="34" charset="0"/>
            </a:endParaRPr>
          </a:p>
        </p:txBody>
      </p:sp>
      <p:sp>
        <p:nvSpPr>
          <p:cNvPr id="10" name="Titre 3">
            <a:extLst>
              <a:ext uri="{FF2B5EF4-FFF2-40B4-BE49-F238E27FC236}">
                <a16:creationId xmlns:a16="http://schemas.microsoft.com/office/drawing/2014/main" id="{22E3EF25-5C71-42B0-A37E-2A5DFD95AC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9213" y="150813"/>
            <a:ext cx="10515600" cy="503237"/>
          </a:xfrm>
        </p:spPr>
        <p:txBody>
          <a:bodyPr/>
          <a:lstStyle/>
          <a:p>
            <a:r>
              <a:rPr lang="cs-CZ" sz="2800" dirty="0">
                <a:latin typeface="Abadi" panose="020B0604020104020204" pitchFamily="34" charset="0"/>
              </a:rPr>
              <a:t>Aktuální stav</a:t>
            </a:r>
            <a:r>
              <a:rPr lang="fr-FR" sz="2800" dirty="0">
                <a:latin typeface="Abadi" panose="020B0604020104020204" pitchFamily="34" charset="0"/>
              </a:rPr>
              <a:t> v</a:t>
            </a:r>
            <a:r>
              <a:rPr lang="cs-CZ" sz="2800" dirty="0">
                <a:latin typeface="Abadi" panose="020B0604020104020204" pitchFamily="34" charset="0"/>
              </a:rPr>
              <a:t> </a:t>
            </a:r>
            <a:r>
              <a:rPr lang="cs-CZ" sz="2800" dirty="0" err="1">
                <a:latin typeface="Abadi" panose="020B0604020104020204" pitchFamily="34" charset="0"/>
              </a:rPr>
              <a:t>inbreedingu</a:t>
            </a:r>
            <a:r>
              <a:rPr lang="cs-CZ" sz="2800" dirty="0">
                <a:latin typeface="Abadi" panose="020B0604020104020204" pitchFamily="34" charset="0"/>
              </a:rPr>
              <a:t> </a:t>
            </a:r>
            <a:r>
              <a:rPr lang="fr-FR" sz="2800" dirty="0">
                <a:latin typeface="Abadi" panose="020B0604020104020204" pitchFamily="34" charset="0"/>
              </a:rPr>
              <a:t>u </a:t>
            </a:r>
            <a:r>
              <a:rPr lang="cs-CZ" sz="2800" dirty="0">
                <a:latin typeface="Abadi" panose="020B0604020104020204" pitchFamily="34" charset="0"/>
              </a:rPr>
              <a:t>holštýnského plemene ve Francii</a:t>
            </a:r>
            <a:endParaRPr lang="fr-FR" dirty="0"/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9B64B3DD-B035-4566-AC70-8C17942B56A2}"/>
              </a:ext>
            </a:extLst>
          </p:cNvPr>
          <p:cNvGrpSpPr/>
          <p:nvPr/>
        </p:nvGrpSpPr>
        <p:grpSpPr>
          <a:xfrm>
            <a:off x="263351" y="1412776"/>
            <a:ext cx="4442785" cy="5346544"/>
            <a:chOff x="551384" y="1484784"/>
            <a:chExt cx="3747370" cy="5346544"/>
          </a:xfrm>
        </p:grpSpPr>
        <p:pic>
          <p:nvPicPr>
            <p:cNvPr id="11" name="Image 10">
              <a:extLst>
                <a:ext uri="{FF2B5EF4-FFF2-40B4-BE49-F238E27FC236}">
                  <a16:creationId xmlns:a16="http://schemas.microsoft.com/office/drawing/2014/main" id="{2D234181-D2DA-4391-9E89-7C39C3D2E2F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1" t="1272" r="1659"/>
            <a:stretch/>
          </p:blipFill>
          <p:spPr>
            <a:xfrm>
              <a:off x="551384" y="1502700"/>
              <a:ext cx="3747370" cy="5328628"/>
            </a:xfrm>
            <a:prstGeom prst="rect">
              <a:avLst/>
            </a:prstGeom>
          </p:spPr>
        </p:pic>
        <p:sp>
          <p:nvSpPr>
            <p:cNvPr id="12" name="ZoneTexte 11">
              <a:extLst>
                <a:ext uri="{FF2B5EF4-FFF2-40B4-BE49-F238E27FC236}">
                  <a16:creationId xmlns:a16="http://schemas.microsoft.com/office/drawing/2014/main" id="{308158F6-2BEA-45E2-858D-487D88037CBA}"/>
                </a:ext>
              </a:extLst>
            </p:cNvPr>
            <p:cNvSpPr txBox="1"/>
            <p:nvPr/>
          </p:nvSpPr>
          <p:spPr>
            <a:xfrm>
              <a:off x="1434396" y="5355203"/>
              <a:ext cx="1385904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cs-CZ" sz="1400" dirty="0"/>
                <a:t>Počátek </a:t>
              </a:r>
              <a:r>
                <a:rPr lang="cs-CZ" sz="1400" dirty="0" err="1"/>
                <a:t>genomické</a:t>
              </a:r>
              <a:r>
                <a:rPr lang="cs-CZ" sz="1400" dirty="0"/>
                <a:t> selekce</a:t>
              </a:r>
              <a:endParaRPr lang="fr-FR" sz="1400" dirty="0"/>
            </a:p>
          </p:txBody>
        </p:sp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9435713F-A806-4904-BF7F-2CF629FEA2C1}"/>
                </a:ext>
              </a:extLst>
            </p:cNvPr>
            <p:cNvSpPr txBox="1"/>
            <p:nvPr/>
          </p:nvSpPr>
          <p:spPr>
            <a:xfrm>
              <a:off x="3368889" y="1484784"/>
              <a:ext cx="85490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800" i="1" dirty="0"/>
                <a:t>Source :</a:t>
              </a:r>
            </a:p>
            <a:p>
              <a:r>
                <a:rPr lang="fr-FR" sz="800" i="1" dirty="0"/>
                <a:t>Projet OBGENO</a:t>
              </a:r>
            </a:p>
          </p:txBody>
        </p:sp>
        <p:pic>
          <p:nvPicPr>
            <p:cNvPr id="14" name="Image 13" descr="Une image contenant Police, texte, Graphique, logo&#10;&#10;Description générée automatiquement">
              <a:extLst>
                <a:ext uri="{FF2B5EF4-FFF2-40B4-BE49-F238E27FC236}">
                  <a16:creationId xmlns:a16="http://schemas.microsoft.com/office/drawing/2014/main" id="{637632D3-969B-4275-8700-2E0E824E99A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20300" y="1522848"/>
              <a:ext cx="561351" cy="256942"/>
            </a:xfrm>
            <a:prstGeom prst="rect">
              <a:avLst/>
            </a:prstGeom>
          </p:spPr>
        </p:pic>
      </p:grpSp>
      <p:sp>
        <p:nvSpPr>
          <p:cNvPr id="15" name="Espace réservé du texte 6">
            <a:extLst>
              <a:ext uri="{FF2B5EF4-FFF2-40B4-BE49-F238E27FC236}">
                <a16:creationId xmlns:a16="http://schemas.microsoft.com/office/drawing/2014/main" id="{5F8F2107-5991-4E60-BC98-42C0A4D57236}"/>
              </a:ext>
            </a:extLst>
          </p:cNvPr>
          <p:cNvSpPr txBox="1">
            <a:spLocks/>
          </p:cNvSpPr>
          <p:nvPr/>
        </p:nvSpPr>
        <p:spPr>
          <a:xfrm>
            <a:off x="5087888" y="957516"/>
            <a:ext cx="6984776" cy="1103332"/>
          </a:xfr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cs-CZ" sz="1800" dirty="0"/>
              <a:t>Stav</a:t>
            </a:r>
            <a:r>
              <a:rPr lang="fr-FR" sz="1800" dirty="0"/>
              <a:t>: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cs-CZ" sz="1800" b="1" dirty="0">
                <a:solidFill>
                  <a:schemeClr val="accent1"/>
                </a:solidFill>
              </a:rPr>
              <a:t>Zvyšování</a:t>
            </a:r>
            <a:r>
              <a:rPr lang="fr-FR" sz="1800" dirty="0"/>
              <a:t> </a:t>
            </a:r>
            <a:r>
              <a:rPr lang="cs-CZ" sz="1800" b="1" dirty="0" err="1">
                <a:solidFill>
                  <a:schemeClr val="accent1"/>
                </a:solidFill>
              </a:rPr>
              <a:t>inbreedingu</a:t>
            </a:r>
            <a:r>
              <a:rPr lang="fr-FR" sz="1800" dirty="0"/>
              <a:t>  </a:t>
            </a:r>
            <a:r>
              <a:rPr lang="fr-FR" sz="1800" dirty="0" err="1"/>
              <a:t>od</a:t>
            </a:r>
            <a:r>
              <a:rPr lang="fr-FR" sz="1800" dirty="0"/>
              <a:t> </a:t>
            </a:r>
            <a:r>
              <a:rPr lang="cs-CZ" sz="1800" dirty="0"/>
              <a:t>doby zavedení </a:t>
            </a:r>
            <a:r>
              <a:rPr lang="cs-CZ" sz="1800" b="1" dirty="0" err="1">
                <a:solidFill>
                  <a:schemeClr val="accent1"/>
                </a:solidFill>
              </a:rPr>
              <a:t>genomické</a:t>
            </a:r>
            <a:r>
              <a:rPr lang="cs-CZ" sz="1800" b="1" dirty="0">
                <a:solidFill>
                  <a:schemeClr val="accent1"/>
                </a:solidFill>
              </a:rPr>
              <a:t> selekce</a:t>
            </a:r>
            <a:r>
              <a:rPr lang="fr-FR" sz="1800" dirty="0"/>
              <a:t> </a:t>
            </a:r>
            <a:r>
              <a:rPr lang="cs-CZ" sz="1800" dirty="0"/>
              <a:t>v praxi</a:t>
            </a:r>
            <a:r>
              <a:rPr lang="fr-FR" sz="1800" b="1" dirty="0">
                <a:solidFill>
                  <a:schemeClr val="accent1"/>
                </a:solidFill>
              </a:rPr>
              <a:t> </a:t>
            </a:r>
            <a:r>
              <a:rPr lang="fr-FR" sz="1800" dirty="0"/>
              <a:t>… </a:t>
            </a:r>
          </a:p>
        </p:txBody>
      </p:sp>
      <p:sp>
        <p:nvSpPr>
          <p:cNvPr id="22" name="Espace réservé du texte 6">
            <a:extLst>
              <a:ext uri="{FF2B5EF4-FFF2-40B4-BE49-F238E27FC236}">
                <a16:creationId xmlns:a16="http://schemas.microsoft.com/office/drawing/2014/main" id="{11B48654-3266-49D3-A4F7-52140D1D3973}"/>
              </a:ext>
            </a:extLst>
          </p:cNvPr>
          <p:cNvSpPr txBox="1">
            <a:spLocks/>
          </p:cNvSpPr>
          <p:nvPr/>
        </p:nvSpPr>
        <p:spPr>
          <a:xfrm>
            <a:off x="5149041" y="2674827"/>
            <a:ext cx="2880320" cy="840787"/>
          </a:xfr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fr-FR" sz="1800" dirty="0"/>
              <a:t>…</a:t>
            </a:r>
            <a:r>
              <a:rPr lang="fr-FR" sz="1800" b="1" dirty="0">
                <a:solidFill>
                  <a:schemeClr val="accent1"/>
                </a:solidFill>
              </a:rPr>
              <a:t> </a:t>
            </a:r>
            <a:r>
              <a:rPr lang="cs-CZ" sz="1800" b="1" dirty="0">
                <a:solidFill>
                  <a:schemeClr val="accent1"/>
                </a:solidFill>
              </a:rPr>
              <a:t>bez výrazného </a:t>
            </a:r>
            <a:r>
              <a:rPr lang="cs-CZ" sz="1800" dirty="0"/>
              <a:t>pokroku v  </a:t>
            </a:r>
            <a:r>
              <a:rPr lang="cs-CZ" sz="1800" b="1" dirty="0">
                <a:solidFill>
                  <a:schemeClr val="accent1"/>
                </a:solidFill>
              </a:rPr>
              <a:t>genetickém zisku</a:t>
            </a:r>
            <a:r>
              <a:rPr lang="fr-FR" sz="1800" dirty="0"/>
              <a:t>. </a:t>
            </a:r>
          </a:p>
        </p:txBody>
      </p:sp>
      <p:grpSp>
        <p:nvGrpSpPr>
          <p:cNvPr id="2" name="Groupe 1">
            <a:extLst>
              <a:ext uri="{FF2B5EF4-FFF2-40B4-BE49-F238E27FC236}">
                <a16:creationId xmlns:a16="http://schemas.microsoft.com/office/drawing/2014/main" id="{3482BF9E-C206-4931-A36D-D394C76CEF40}"/>
              </a:ext>
            </a:extLst>
          </p:cNvPr>
          <p:cNvGrpSpPr/>
          <p:nvPr/>
        </p:nvGrpSpPr>
        <p:grpSpPr>
          <a:xfrm>
            <a:off x="8472265" y="2414759"/>
            <a:ext cx="3600400" cy="3934276"/>
            <a:chOff x="4742041" y="2914234"/>
            <a:chExt cx="3449571" cy="2989240"/>
          </a:xfrm>
        </p:grpSpPr>
        <p:grpSp>
          <p:nvGrpSpPr>
            <p:cNvPr id="23" name="Groupe 22">
              <a:extLst>
                <a:ext uri="{FF2B5EF4-FFF2-40B4-BE49-F238E27FC236}">
                  <a16:creationId xmlns:a16="http://schemas.microsoft.com/office/drawing/2014/main" id="{23E2F766-8ADB-44C0-89FF-9A2542AE0F66}"/>
                </a:ext>
              </a:extLst>
            </p:cNvPr>
            <p:cNvGrpSpPr/>
            <p:nvPr/>
          </p:nvGrpSpPr>
          <p:grpSpPr>
            <a:xfrm>
              <a:off x="4742041" y="2914234"/>
              <a:ext cx="3449571" cy="2989240"/>
              <a:chOff x="4742041" y="2914234"/>
              <a:chExt cx="3449571" cy="2989240"/>
            </a:xfrm>
          </p:grpSpPr>
          <p:pic>
            <p:nvPicPr>
              <p:cNvPr id="6" name="Image 5">
                <a:extLst>
                  <a:ext uri="{FF2B5EF4-FFF2-40B4-BE49-F238E27FC236}">
                    <a16:creationId xmlns:a16="http://schemas.microsoft.com/office/drawing/2014/main" id="{DD242FB7-32E1-4F73-BE77-4E5DBAE4BDE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742041" y="2914234"/>
                <a:ext cx="3449571" cy="2699037"/>
              </a:xfrm>
              <a:prstGeom prst="rect">
                <a:avLst/>
              </a:prstGeom>
            </p:spPr>
          </p:pic>
          <p:sp>
            <p:nvSpPr>
              <p:cNvPr id="25" name="ZoneTexte 24">
                <a:extLst>
                  <a:ext uri="{FF2B5EF4-FFF2-40B4-BE49-F238E27FC236}">
                    <a16:creationId xmlns:a16="http://schemas.microsoft.com/office/drawing/2014/main" id="{AB74B9F1-9F02-4FFB-852A-BA5908FA23AB}"/>
                  </a:ext>
                </a:extLst>
              </p:cNvPr>
              <p:cNvSpPr txBox="1"/>
              <p:nvPr/>
            </p:nvSpPr>
            <p:spPr>
              <a:xfrm>
                <a:off x="4742041" y="5693012"/>
                <a:ext cx="3449570" cy="2104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cs-CZ" sz="1200" i="1" dirty="0"/>
                  <a:t>Zdroj</a:t>
                </a:r>
                <a:r>
                  <a:rPr lang="fr-FR" sz="1200" i="1" dirty="0"/>
                  <a:t> : </a:t>
                </a:r>
                <a:r>
                  <a:rPr lang="cs-CZ" sz="1200" i="1" dirty="0"/>
                  <a:t>dizertační práce, </a:t>
                </a:r>
                <a:r>
                  <a:rPr lang="fr-FR" sz="1200" i="1" dirty="0"/>
                  <a:t>Anna-Charlotte Doublet, 2020</a:t>
                </a:r>
              </a:p>
            </p:txBody>
          </p:sp>
        </p:grpSp>
        <p:sp>
          <p:nvSpPr>
            <p:cNvPr id="21" name="ZoneTexte 20">
              <a:extLst>
                <a:ext uri="{FF2B5EF4-FFF2-40B4-BE49-F238E27FC236}">
                  <a16:creationId xmlns:a16="http://schemas.microsoft.com/office/drawing/2014/main" id="{CEA7846C-4699-4E67-AD52-1BF5C5C02BA3}"/>
                </a:ext>
              </a:extLst>
            </p:cNvPr>
            <p:cNvSpPr txBox="1"/>
            <p:nvPr/>
          </p:nvSpPr>
          <p:spPr>
            <a:xfrm>
              <a:off x="7459776" y="3652929"/>
              <a:ext cx="72008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dirty="0">
                  <a:solidFill>
                    <a:schemeClr val="accent2"/>
                  </a:solidFill>
                </a:rPr>
                <a:t>+ 33%</a:t>
              </a:r>
            </a:p>
          </p:txBody>
        </p:sp>
      </p:grpSp>
      <p:pic>
        <p:nvPicPr>
          <p:cNvPr id="3" name="Image 2">
            <a:extLst>
              <a:ext uri="{FF2B5EF4-FFF2-40B4-BE49-F238E27FC236}">
                <a16:creationId xmlns:a16="http://schemas.microsoft.com/office/drawing/2014/main" id="{542D070D-6020-40AE-BD86-AB276214728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6147" b="95272" l="740" r="99507">
                        <a14:foregroundMark x1="0" y1="7565" x2="2713" y2="48936"/>
                        <a14:foregroundMark x1="2713" y1="48936" x2="31319" y2="94326"/>
                        <a14:foregroundMark x1="31319" y1="94326" x2="73243" y2="99291"/>
                        <a14:foregroundMark x1="73243" y1="99291" x2="82984" y2="93617"/>
                        <a14:foregroundMark x1="82984" y1="93617" x2="93342" y2="76832"/>
                        <a14:foregroundMark x1="93342" y1="76832" x2="99753" y2="55556"/>
                        <a14:foregroundMark x1="99753" y1="55556" x2="99507" y2="21040"/>
                        <a14:foregroundMark x1="99507" y1="21040" x2="89642" y2="8983"/>
                        <a14:foregroundMark x1="89642" y1="8983" x2="27497" y2="4492"/>
                        <a14:foregroundMark x1="27497" y1="4492" x2="16030" y2="8747"/>
                        <a14:foregroundMark x1="16030" y1="8747" x2="740" y2="23877"/>
                        <a14:foregroundMark x1="14427" y1="8747" x2="22441" y2="40189"/>
                        <a14:foregroundMark x1="22441" y1="40189" x2="38471" y2="59811"/>
                        <a14:foregroundMark x1="38471" y1="59811" x2="72256" y2="78014"/>
                        <a14:foregroundMark x1="72256" y1="78014" x2="79531" y2="61702"/>
                        <a14:foregroundMark x1="79531" y1="61702" x2="69051" y2="45154"/>
                        <a14:foregroundMark x1="69051" y1="45154" x2="36991" y2="38534"/>
                        <a14:foregroundMark x1="36991" y1="38534" x2="29716" y2="53428"/>
                        <a14:foregroundMark x1="29716" y1="53428" x2="37608" y2="65248"/>
                        <a14:foregroundMark x1="37608" y1="65248" x2="47719" y2="65248"/>
                        <a14:foregroundMark x1="47719" y1="65248" x2="53021" y2="63357"/>
                        <a14:foregroundMark x1="94205" y1="30260" x2="83724" y2="38298"/>
                        <a14:foregroundMark x1="83724" y1="38298" x2="74106" y2="57683"/>
                        <a14:foregroundMark x1="74106" y1="57683" x2="74229" y2="78014"/>
                        <a14:foregroundMark x1="74229" y1="78014" x2="92478" y2="72340"/>
                        <a14:foregroundMark x1="92478" y1="72340" x2="95191" y2="50355"/>
                        <a14:foregroundMark x1="95191" y1="50355" x2="86683" y2="36879"/>
                        <a14:foregroundMark x1="86683" y1="36879" x2="70654" y2="35697"/>
                        <a14:foregroundMark x1="70654" y1="35697" x2="65105" y2="59102"/>
                        <a14:foregroundMark x1="65105" y1="59102" x2="67324" y2="55319"/>
                        <a14:foregroundMark x1="42540" y1="14184" x2="19852" y2="20804"/>
                        <a14:foregroundMark x1="19852" y1="20804" x2="33292" y2="55556"/>
                        <a14:foregroundMark x1="33292" y1="55556" x2="58446" y2="59338"/>
                        <a14:foregroundMark x1="58446" y1="59338" x2="76572" y2="45154"/>
                        <a14:foregroundMark x1="76572" y1="45154" x2="75956" y2="24823"/>
                        <a14:foregroundMark x1="75956" y1="24823" x2="28730" y2="15839"/>
                        <a14:foregroundMark x1="14673" y1="29551" x2="2959" y2="44681"/>
                        <a14:foregroundMark x1="2959" y1="44681" x2="11221" y2="57447"/>
                        <a14:foregroundMark x1="11221" y1="57447" x2="19359" y2="43499"/>
                        <a14:foregroundMark x1="19359" y1="43499" x2="8631" y2="25532"/>
                        <a14:foregroundMark x1="8631" y1="25532" x2="7398" y2="29314"/>
                        <a14:foregroundMark x1="10974" y1="37825" x2="12700" y2="43026"/>
                        <a14:foregroundMark x1="27744" y1="17730" x2="42787" y2="6147"/>
                        <a14:foregroundMark x1="42787" y1="6147" x2="22688" y2="35697"/>
                        <a14:foregroundMark x1="22688" y1="35697" x2="42170" y2="27423"/>
                        <a14:foregroundMark x1="42170" y1="27423" x2="29346" y2="26478"/>
                        <a14:foregroundMark x1="29346" y1="26478" x2="43650" y2="16785"/>
                        <a14:foregroundMark x1="43650" y1="16785" x2="29593" y2="25532"/>
                        <a14:foregroundMark x1="29593" y1="25532" x2="44636" y2="29078"/>
                        <a14:foregroundMark x1="44636" y1="29078" x2="37238" y2="38298"/>
                        <a14:foregroundMark x1="38471" y1="96454" x2="48335" y2="98345"/>
                        <a14:foregroundMark x1="48335" y1="98345" x2="35142" y2="99291"/>
                        <a14:foregroundMark x1="35142" y1="99291" x2="61776" y2="99291"/>
                        <a14:foregroundMark x1="61776" y1="99291" x2="43157" y2="99291"/>
                        <a14:foregroundMark x1="43157" y1="99291" x2="54747" y2="95508"/>
                        <a14:foregroundMark x1="54747" y1="95508" x2="66338" y2="82742"/>
                        <a14:foregroundMark x1="66338" y1="82742" x2="38841" y2="58392"/>
                        <a14:foregroundMark x1="38841" y1="58392" x2="52035" y2="65012"/>
                        <a14:foregroundMark x1="52035" y1="65012" x2="42047" y2="73995"/>
                        <a14:foregroundMark x1="42047" y1="73995" x2="52528" y2="78251"/>
                        <a14:foregroundMark x1="52528" y1="78251" x2="54871" y2="84161"/>
                        <a14:foregroundMark x1="89149" y1="32151" x2="97904" y2="41608"/>
                        <a14:foregroundMark x1="97904" y1="41608" x2="88163" y2="40189"/>
                        <a14:foregroundMark x1="88163" y1="40189" x2="98767" y2="36643"/>
                        <a14:foregroundMark x1="98767" y1="36643" x2="99507" y2="40426"/>
                        <a14:foregroundMark x1="24784" y1="50591" x2="23798" y2="50591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08309" y="3792070"/>
            <a:ext cx="4832027" cy="252028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AF187223-B89A-9AE9-6612-EA36CE7D17CF}"/>
              </a:ext>
            </a:extLst>
          </p:cNvPr>
          <p:cNvSpPr txBox="1"/>
          <p:nvPr/>
        </p:nvSpPr>
        <p:spPr>
          <a:xfrm>
            <a:off x="9552384" y="5714082"/>
            <a:ext cx="175644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dirty="0"/>
              <a:t>Rok narození</a:t>
            </a:r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870B24D-0A42-BE1F-31A6-F2D98F00B5D9}"/>
              </a:ext>
            </a:extLst>
          </p:cNvPr>
          <p:cNvSpPr txBox="1"/>
          <p:nvPr/>
        </p:nvSpPr>
        <p:spPr>
          <a:xfrm>
            <a:off x="479376" y="1324516"/>
            <a:ext cx="129614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s-CZ" dirty="0" err="1"/>
              <a:t>Inbreeding</a:t>
            </a:r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0C2070D-8B09-363B-7C8C-1D4C480EC463}"/>
              </a:ext>
            </a:extLst>
          </p:cNvPr>
          <p:cNvSpPr txBox="1"/>
          <p:nvPr/>
        </p:nvSpPr>
        <p:spPr>
          <a:xfrm rot="1412948">
            <a:off x="3578521" y="4791640"/>
            <a:ext cx="1374981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s-CZ" sz="1600" dirty="0"/>
              <a:t>Genetický zisk</a:t>
            </a:r>
            <a:endParaRPr lang="en-US" sz="16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D0FDCB4-E4D3-0D67-A6F0-5DC0F2904A2C}"/>
              </a:ext>
            </a:extLst>
          </p:cNvPr>
          <p:cNvSpPr txBox="1"/>
          <p:nvPr/>
        </p:nvSpPr>
        <p:spPr>
          <a:xfrm rot="20587669">
            <a:off x="6743042" y="4780257"/>
            <a:ext cx="1924285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s-CZ" sz="1600" dirty="0"/>
              <a:t>Genetická diverzita</a:t>
            </a:r>
            <a:endParaRPr lang="en-US" sz="1600" dirty="0"/>
          </a:p>
        </p:txBody>
      </p:sp>
      <p:sp>
        <p:nvSpPr>
          <p:cNvPr id="26" name="ZoneTexte 16">
            <a:extLst>
              <a:ext uri="{FF2B5EF4-FFF2-40B4-BE49-F238E27FC236}">
                <a16:creationId xmlns:a16="http://schemas.microsoft.com/office/drawing/2014/main" id="{AF6A13F9-66D0-602F-CD1D-C3524775FE12}"/>
              </a:ext>
            </a:extLst>
          </p:cNvPr>
          <p:cNvSpPr txBox="1"/>
          <p:nvPr/>
        </p:nvSpPr>
        <p:spPr>
          <a:xfrm>
            <a:off x="9177698" y="1876182"/>
            <a:ext cx="2629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/>
              <a:t>Pokrok v genetickém zisku</a:t>
            </a:r>
            <a:endParaRPr lang="fr-FR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15FDEC3-74D5-DCA9-D866-EF03289FC8B6}"/>
              </a:ext>
            </a:extLst>
          </p:cNvPr>
          <p:cNvSpPr txBox="1"/>
          <p:nvPr/>
        </p:nvSpPr>
        <p:spPr>
          <a:xfrm rot="16200000">
            <a:off x="-430832" y="3910340"/>
            <a:ext cx="129614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s-CZ" dirty="0" err="1"/>
              <a:t>Inbreeding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045031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3">
            <a:extLst>
              <a:ext uri="{FF2B5EF4-FFF2-40B4-BE49-F238E27FC236}">
                <a16:creationId xmlns:a16="http://schemas.microsoft.com/office/drawing/2014/main" id="{618D9F23-AE8E-4CD6-BF80-BFD26A86AC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9213" y="150813"/>
            <a:ext cx="10515600" cy="503237"/>
          </a:xfrm>
        </p:spPr>
        <p:txBody>
          <a:bodyPr/>
          <a:lstStyle/>
          <a:p>
            <a:r>
              <a:rPr lang="cs-CZ" sz="2800" dirty="0">
                <a:latin typeface="Abadi" panose="020B0604020104020204" pitchFamily="34" charset="0"/>
              </a:rPr>
              <a:t>Aktuální stav</a:t>
            </a:r>
            <a:r>
              <a:rPr lang="fr-FR" sz="2800" dirty="0">
                <a:latin typeface="Abadi" panose="020B0604020104020204" pitchFamily="34" charset="0"/>
              </a:rPr>
              <a:t> v</a:t>
            </a:r>
            <a:r>
              <a:rPr lang="cs-CZ" sz="2800" dirty="0">
                <a:latin typeface="Abadi" panose="020B0604020104020204" pitchFamily="34" charset="0"/>
              </a:rPr>
              <a:t> </a:t>
            </a:r>
            <a:r>
              <a:rPr lang="cs-CZ" sz="2800" dirty="0" err="1">
                <a:latin typeface="Abadi" panose="020B0604020104020204" pitchFamily="34" charset="0"/>
              </a:rPr>
              <a:t>inbreedingu</a:t>
            </a:r>
            <a:r>
              <a:rPr lang="cs-CZ" sz="2800" dirty="0">
                <a:latin typeface="Abadi" panose="020B0604020104020204" pitchFamily="34" charset="0"/>
              </a:rPr>
              <a:t> </a:t>
            </a:r>
            <a:r>
              <a:rPr lang="fr-FR" sz="2800" dirty="0">
                <a:latin typeface="Abadi" panose="020B0604020104020204" pitchFamily="34" charset="0"/>
              </a:rPr>
              <a:t>u </a:t>
            </a:r>
            <a:r>
              <a:rPr lang="cs-CZ" sz="2800" dirty="0">
                <a:latin typeface="Abadi" panose="020B0604020104020204" pitchFamily="34" charset="0"/>
              </a:rPr>
              <a:t>holštýnského plemene ve Francii</a:t>
            </a:r>
            <a:endParaRPr lang="fr-FR" dirty="0"/>
          </a:p>
        </p:txBody>
      </p:sp>
      <p:pic>
        <p:nvPicPr>
          <p:cNvPr id="2" name="Image 8">
            <a:extLst>
              <a:ext uri="{FF2B5EF4-FFF2-40B4-BE49-F238E27FC236}">
                <a16:creationId xmlns:a16="http://schemas.microsoft.com/office/drawing/2014/main" id="{934FCA88-A94E-459C-A28F-A328DC62934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146"/>
          <a:stretch/>
        </p:blipFill>
        <p:spPr>
          <a:xfrm>
            <a:off x="8847927" y="625230"/>
            <a:ext cx="3224735" cy="2244374"/>
          </a:xfrm>
          <a:prstGeom prst="rect">
            <a:avLst/>
          </a:prstGeom>
        </p:spPr>
      </p:pic>
      <p:sp>
        <p:nvSpPr>
          <p:cNvPr id="3" name="ZoneTexte 12">
            <a:extLst>
              <a:ext uri="{FF2B5EF4-FFF2-40B4-BE49-F238E27FC236}">
                <a16:creationId xmlns:a16="http://schemas.microsoft.com/office/drawing/2014/main" id="{80892CBD-9459-42AC-8895-2E10733E85EF}"/>
              </a:ext>
            </a:extLst>
          </p:cNvPr>
          <p:cNvSpPr txBox="1"/>
          <p:nvPr/>
        </p:nvSpPr>
        <p:spPr>
          <a:xfrm>
            <a:off x="8847928" y="2895618"/>
            <a:ext cx="322473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400" i="1" dirty="0"/>
              <a:t>Důsledek</a:t>
            </a:r>
            <a:r>
              <a:rPr lang="fr-FR" sz="1400" i="1" dirty="0"/>
              <a:t> CDH : </a:t>
            </a:r>
            <a:r>
              <a:rPr lang="cs-CZ" sz="1400" i="1" dirty="0"/>
              <a:t>zvířata neschopná produkce</a:t>
            </a:r>
            <a:endParaRPr lang="fr-FR" sz="1400" i="1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D60D46C-CDD9-3F75-8A63-68FCDEC88E0A}"/>
              </a:ext>
            </a:extLst>
          </p:cNvPr>
          <p:cNvSpPr txBox="1">
            <a:spLocks noChangeArrowheads="1"/>
          </p:cNvSpPr>
          <p:nvPr/>
        </p:nvSpPr>
        <p:spPr>
          <a:xfrm>
            <a:off x="119336" y="1734243"/>
            <a:ext cx="10729192" cy="210489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975" indent="-180975">
              <a:spcBef>
                <a:spcPts val="600"/>
              </a:spcBef>
              <a:buSzPct val="100000"/>
            </a:pP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Zvýšení </a:t>
            </a:r>
            <a:r>
              <a:rPr lang="cs-CZ" altLang="fr-FR" sz="2000" b="1" dirty="0">
                <a:solidFill>
                  <a:schemeClr val="accent1"/>
                </a:solidFill>
              </a:rPr>
              <a:t>četnosti</a:t>
            </a:r>
            <a:r>
              <a:rPr lang="fr-FR" altLang="fr-FR" sz="2000" b="1" dirty="0">
                <a:solidFill>
                  <a:schemeClr val="accent1"/>
                </a:solidFill>
              </a:rPr>
              <a:t> </a:t>
            </a:r>
            <a:r>
              <a:rPr lang="cs-CZ" altLang="fr-FR" sz="2000" b="1" dirty="0">
                <a:solidFill>
                  <a:schemeClr val="accent1"/>
                </a:solidFill>
              </a:rPr>
              <a:t>výskytu dědičně podmíněných vad</a:t>
            </a:r>
            <a:endParaRPr lang="fr-FR" altLang="fr-FR" sz="2000" b="1" dirty="0">
              <a:solidFill>
                <a:schemeClr val="accent1"/>
              </a:solidFill>
              <a:highlight>
                <a:srgbClr val="FFFF00"/>
              </a:highlight>
            </a:endParaRPr>
          </a:p>
          <a:p>
            <a:pPr marL="180975" indent="-180975">
              <a:spcBef>
                <a:spcPts val="600"/>
              </a:spcBef>
              <a:buSzPct val="100000"/>
            </a:pP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Zvýšení selekčního tlaku a</a:t>
            </a:r>
            <a:r>
              <a:rPr lang="fr-FR" altLang="fr-FR" sz="20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cs-CZ" altLang="fr-FR" sz="2000" b="1" dirty="0">
                <a:solidFill>
                  <a:schemeClr val="accent1"/>
                </a:solidFill>
              </a:rPr>
              <a:t>genetická uniformita </a:t>
            </a: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zvířat</a:t>
            </a:r>
            <a:r>
              <a:rPr lang="fr-FR" altLang="fr-FR" sz="2000" dirty="0">
                <a:solidFill>
                  <a:schemeClr val="tx1">
                    <a:lumMod val="50000"/>
                  </a:schemeClr>
                </a:solidFill>
              </a:rPr>
              <a:t> (</a:t>
            </a: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ztráta</a:t>
            </a:r>
            <a:r>
              <a:rPr lang="fr-FR" altLang="fr-FR" sz="20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rozmanitosti</a:t>
            </a:r>
            <a:r>
              <a:rPr lang="fr-FR" altLang="fr-FR" sz="2000" dirty="0">
                <a:solidFill>
                  <a:schemeClr val="tx1">
                    <a:lumMod val="50000"/>
                  </a:schemeClr>
                </a:solidFill>
              </a:rPr>
              <a:t>)</a:t>
            </a:r>
          </a:p>
          <a:p>
            <a:pPr marL="180975" indent="-180975">
              <a:spcBef>
                <a:spcPts val="600"/>
              </a:spcBef>
              <a:buClr>
                <a:schemeClr val="tx1"/>
              </a:buClr>
              <a:buSzPct val="100000"/>
            </a:pPr>
            <a:r>
              <a:rPr lang="cs-CZ" altLang="fr-FR" sz="2000" b="1" dirty="0">
                <a:solidFill>
                  <a:schemeClr val="accent1"/>
                </a:solidFill>
              </a:rPr>
              <a:t>Pokles užitkovosti </a:t>
            </a: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zvířat</a:t>
            </a:r>
            <a:r>
              <a:rPr lang="fr-FR" altLang="fr-FR" sz="2000" dirty="0">
                <a:solidFill>
                  <a:schemeClr val="tx1">
                    <a:lumMod val="50000"/>
                  </a:schemeClr>
                </a:solidFill>
              </a:rPr>
              <a:t> </a:t>
            </a:r>
          </a:p>
          <a:p>
            <a:pPr marL="180975" indent="0">
              <a:spcBef>
                <a:spcPts val="0"/>
              </a:spcBef>
              <a:buSzPct val="70000"/>
              <a:buNone/>
            </a:pPr>
            <a:r>
              <a:rPr lang="cs-CZ" altLang="fr-FR" sz="1800" dirty="0">
                <a:solidFill>
                  <a:schemeClr val="tx1">
                    <a:lumMod val="50000"/>
                  </a:schemeClr>
                </a:solidFill>
              </a:rPr>
              <a:t>Příklad</a:t>
            </a:r>
            <a:r>
              <a:rPr lang="fr-FR" altLang="fr-FR" sz="1800" dirty="0">
                <a:solidFill>
                  <a:schemeClr val="tx1">
                    <a:lumMod val="50000"/>
                  </a:schemeClr>
                </a:solidFill>
              </a:rPr>
              <a:t>: </a:t>
            </a:r>
            <a:r>
              <a:rPr lang="cs-CZ" altLang="fr-FR" sz="1800" dirty="0">
                <a:solidFill>
                  <a:schemeClr val="tx1">
                    <a:lumMod val="50000"/>
                  </a:schemeClr>
                </a:solidFill>
              </a:rPr>
              <a:t>zvýšení koeficientu </a:t>
            </a:r>
            <a:r>
              <a:rPr lang="cs-CZ" altLang="fr-FR" sz="1800" dirty="0" err="1">
                <a:solidFill>
                  <a:schemeClr val="tx1">
                    <a:lumMod val="50000"/>
                  </a:schemeClr>
                </a:solidFill>
              </a:rPr>
              <a:t>inbreedingu</a:t>
            </a:r>
            <a:r>
              <a:rPr lang="cs-CZ" altLang="fr-FR" sz="1800" dirty="0">
                <a:solidFill>
                  <a:schemeClr val="tx1">
                    <a:lumMod val="50000"/>
                  </a:schemeClr>
                </a:solidFill>
              </a:rPr>
              <a:t> o </a:t>
            </a:r>
            <a:r>
              <a:rPr lang="fr-FR" altLang="fr-FR" sz="1800" dirty="0">
                <a:solidFill>
                  <a:schemeClr val="tx1">
                    <a:lumMod val="50000"/>
                  </a:schemeClr>
                </a:solidFill>
              </a:rPr>
              <a:t>1%</a:t>
            </a:r>
            <a:endParaRPr lang="fr-FR" altLang="fr-FR" sz="2400" dirty="0">
              <a:solidFill>
                <a:schemeClr val="tx1">
                  <a:lumMod val="50000"/>
                </a:schemeClr>
              </a:solidFill>
            </a:endParaRPr>
          </a:p>
          <a:p>
            <a:pPr marL="180975" indent="0">
              <a:spcBef>
                <a:spcPts val="0"/>
              </a:spcBef>
              <a:buSzPct val="70000"/>
              <a:buNone/>
            </a:pPr>
            <a:r>
              <a:rPr lang="fr-FR" altLang="fr-FR" sz="2000" dirty="0">
                <a:solidFill>
                  <a:schemeClr val="tx1">
                    <a:lumMod val="50000"/>
                  </a:schemeClr>
                </a:solidFill>
              </a:rPr>
              <a:t>- 41 kg </a:t>
            </a: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mléka</a:t>
            </a:r>
            <a:r>
              <a:rPr lang="fr-FR" altLang="fr-FR" sz="2000" dirty="0">
                <a:solidFill>
                  <a:schemeClr val="tx1">
                    <a:lumMod val="50000"/>
                  </a:schemeClr>
                </a:solidFill>
              </a:rPr>
              <a:t>	- 1,7 kg </a:t>
            </a: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tuku</a:t>
            </a:r>
            <a:r>
              <a:rPr lang="fr-FR" altLang="fr-FR" sz="2000" dirty="0">
                <a:solidFill>
                  <a:schemeClr val="tx1">
                    <a:lumMod val="50000"/>
                  </a:schemeClr>
                </a:solidFill>
              </a:rPr>
              <a:t>	- 1,3 kg </a:t>
            </a: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bílkovin</a:t>
            </a:r>
            <a:r>
              <a:rPr lang="fr-FR" altLang="fr-FR" sz="2000" dirty="0">
                <a:solidFill>
                  <a:schemeClr val="tx1">
                    <a:lumMod val="50000"/>
                  </a:schemeClr>
                </a:solidFill>
              </a:rPr>
              <a:t>	+ 12 550 </a:t>
            </a: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somatických buněk</a:t>
            </a:r>
            <a:r>
              <a:rPr lang="fr-FR" altLang="fr-FR" sz="2000" dirty="0">
                <a:solidFill>
                  <a:schemeClr val="tx1">
                    <a:lumMod val="50000"/>
                  </a:schemeClr>
                </a:solidFill>
              </a:rPr>
              <a:t>/m</a:t>
            </a: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l</a:t>
            </a:r>
            <a:endParaRPr lang="fr-FR" altLang="fr-FR" sz="20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F866FB03-C357-BA9F-4C7E-5B355D3ED11A}"/>
              </a:ext>
            </a:extLst>
          </p:cNvPr>
          <p:cNvSpPr txBox="1">
            <a:spLocks/>
          </p:cNvSpPr>
          <p:nvPr/>
        </p:nvSpPr>
        <p:spPr>
          <a:xfrm>
            <a:off x="264264" y="1223939"/>
            <a:ext cx="7920880" cy="388632"/>
          </a:xfrm>
          <a:prstGeom prst="rect">
            <a:avLst/>
          </a:prstGeom>
        </p:spPr>
        <p:txBody>
          <a:bodyPr lIns="38398" tIns="19198" rIns="38398" bIns="19198">
            <a:noAutofit/>
          </a:bodyPr>
          <a:lstStyle>
            <a:lvl1pPr algn="l" defTabSz="76790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Jaké jsou důsledky </a:t>
            </a:r>
            <a:r>
              <a:rPr lang="cs-CZ" sz="2400" b="1" i="1" dirty="0" err="1">
                <a:solidFill>
                  <a:schemeClr val="accent2"/>
                </a:solidFill>
                <a:latin typeface="Abadi" panose="020B0604020104020204" pitchFamily="34" charset="0"/>
              </a:rPr>
              <a:t>inbreedingu</a:t>
            </a:r>
            <a:r>
              <a:rPr lang="cs-CZ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 na populaci plemene</a:t>
            </a:r>
            <a:r>
              <a:rPr lang="fr-FR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30995203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51856F-6135-049B-853C-CB274711F6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>
            <a:extLst>
              <a:ext uri="{FF2B5EF4-FFF2-40B4-BE49-F238E27FC236}">
                <a16:creationId xmlns:a16="http://schemas.microsoft.com/office/drawing/2014/main" id="{10405A46-0A34-C70B-8175-FD4992FD59BA}"/>
              </a:ext>
            </a:extLst>
          </p:cNvPr>
          <p:cNvSpPr txBox="1">
            <a:spLocks noChangeArrowheads="1"/>
          </p:cNvSpPr>
          <p:nvPr/>
        </p:nvSpPr>
        <p:spPr>
          <a:xfrm>
            <a:off x="119336" y="1734243"/>
            <a:ext cx="10729192" cy="210489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975" indent="-180975">
              <a:spcBef>
                <a:spcPts val="600"/>
              </a:spcBef>
              <a:buSzPct val="100000"/>
            </a:pP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Zvýšení </a:t>
            </a:r>
            <a:r>
              <a:rPr lang="cs-CZ" altLang="fr-FR" sz="2000" b="1" dirty="0">
                <a:solidFill>
                  <a:schemeClr val="accent1"/>
                </a:solidFill>
              </a:rPr>
              <a:t>četnosti</a:t>
            </a:r>
            <a:r>
              <a:rPr lang="fr-FR" altLang="fr-FR" sz="2000" b="1" dirty="0">
                <a:solidFill>
                  <a:schemeClr val="accent1"/>
                </a:solidFill>
              </a:rPr>
              <a:t> </a:t>
            </a:r>
            <a:r>
              <a:rPr lang="cs-CZ" altLang="fr-FR" sz="2000" b="1" dirty="0">
                <a:solidFill>
                  <a:schemeClr val="accent1"/>
                </a:solidFill>
              </a:rPr>
              <a:t>výskytu dědičně podmíněných vad</a:t>
            </a:r>
            <a:endParaRPr lang="fr-FR" altLang="fr-FR" sz="2000" b="1" dirty="0">
              <a:solidFill>
                <a:schemeClr val="accent1"/>
              </a:solidFill>
              <a:highlight>
                <a:srgbClr val="FFFF00"/>
              </a:highlight>
            </a:endParaRPr>
          </a:p>
          <a:p>
            <a:pPr marL="180975" indent="-180975">
              <a:spcBef>
                <a:spcPts val="600"/>
              </a:spcBef>
              <a:buSzPct val="100000"/>
            </a:pP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Zvýšení selekčního tlaku a</a:t>
            </a:r>
            <a:r>
              <a:rPr lang="fr-FR" altLang="fr-FR" sz="20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cs-CZ" altLang="fr-FR" sz="2000" b="1" dirty="0">
                <a:solidFill>
                  <a:schemeClr val="accent1"/>
                </a:solidFill>
              </a:rPr>
              <a:t>genetická uniformita </a:t>
            </a: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zvířat</a:t>
            </a:r>
            <a:r>
              <a:rPr lang="fr-FR" altLang="fr-FR" sz="2000" dirty="0">
                <a:solidFill>
                  <a:schemeClr val="tx1">
                    <a:lumMod val="50000"/>
                  </a:schemeClr>
                </a:solidFill>
              </a:rPr>
              <a:t> (</a:t>
            </a: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ztráta</a:t>
            </a:r>
            <a:r>
              <a:rPr lang="fr-FR" altLang="fr-FR" sz="20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rozmanitosti</a:t>
            </a:r>
            <a:r>
              <a:rPr lang="fr-FR" altLang="fr-FR" sz="2000" dirty="0">
                <a:solidFill>
                  <a:schemeClr val="tx1">
                    <a:lumMod val="50000"/>
                  </a:schemeClr>
                </a:solidFill>
              </a:rPr>
              <a:t>)</a:t>
            </a:r>
          </a:p>
          <a:p>
            <a:pPr marL="180975" indent="-180975">
              <a:spcBef>
                <a:spcPts val="600"/>
              </a:spcBef>
              <a:buClr>
                <a:schemeClr val="tx1"/>
              </a:buClr>
              <a:buSzPct val="100000"/>
            </a:pPr>
            <a:r>
              <a:rPr lang="cs-CZ" altLang="fr-FR" sz="2000" b="1" dirty="0">
                <a:solidFill>
                  <a:schemeClr val="accent1"/>
                </a:solidFill>
              </a:rPr>
              <a:t>Pokles užitkovosti </a:t>
            </a: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zvířat</a:t>
            </a:r>
            <a:r>
              <a:rPr lang="fr-FR" altLang="fr-FR" sz="2000" dirty="0">
                <a:solidFill>
                  <a:schemeClr val="tx1">
                    <a:lumMod val="50000"/>
                  </a:schemeClr>
                </a:solidFill>
              </a:rPr>
              <a:t> </a:t>
            </a:r>
          </a:p>
          <a:p>
            <a:pPr marL="180975" indent="0">
              <a:spcBef>
                <a:spcPts val="0"/>
              </a:spcBef>
              <a:buSzPct val="70000"/>
              <a:buNone/>
            </a:pPr>
            <a:r>
              <a:rPr lang="cs-CZ" altLang="fr-FR" sz="1800" dirty="0">
                <a:solidFill>
                  <a:schemeClr val="tx1">
                    <a:lumMod val="50000"/>
                  </a:schemeClr>
                </a:solidFill>
              </a:rPr>
              <a:t>Příklad</a:t>
            </a:r>
            <a:r>
              <a:rPr lang="fr-FR" altLang="fr-FR" sz="1800" dirty="0">
                <a:solidFill>
                  <a:schemeClr val="tx1">
                    <a:lumMod val="50000"/>
                  </a:schemeClr>
                </a:solidFill>
              </a:rPr>
              <a:t>: </a:t>
            </a:r>
            <a:r>
              <a:rPr lang="cs-CZ" altLang="fr-FR" sz="1800" dirty="0">
                <a:solidFill>
                  <a:schemeClr val="tx1">
                    <a:lumMod val="50000"/>
                  </a:schemeClr>
                </a:solidFill>
              </a:rPr>
              <a:t>zvýšení koeficientu </a:t>
            </a:r>
            <a:r>
              <a:rPr lang="cs-CZ" altLang="fr-FR" sz="1800" dirty="0" err="1">
                <a:solidFill>
                  <a:schemeClr val="tx1">
                    <a:lumMod val="50000"/>
                  </a:schemeClr>
                </a:solidFill>
              </a:rPr>
              <a:t>inbreedingu</a:t>
            </a:r>
            <a:r>
              <a:rPr lang="cs-CZ" altLang="fr-FR" sz="1800" dirty="0">
                <a:solidFill>
                  <a:schemeClr val="tx1">
                    <a:lumMod val="50000"/>
                  </a:schemeClr>
                </a:solidFill>
              </a:rPr>
              <a:t> o </a:t>
            </a:r>
            <a:r>
              <a:rPr lang="fr-FR" altLang="fr-FR" sz="1800" dirty="0">
                <a:solidFill>
                  <a:schemeClr val="tx1">
                    <a:lumMod val="50000"/>
                  </a:schemeClr>
                </a:solidFill>
              </a:rPr>
              <a:t>1%</a:t>
            </a:r>
            <a:endParaRPr lang="fr-FR" altLang="fr-FR" sz="2400" dirty="0">
              <a:solidFill>
                <a:schemeClr val="tx1">
                  <a:lumMod val="50000"/>
                </a:schemeClr>
              </a:solidFill>
            </a:endParaRPr>
          </a:p>
          <a:p>
            <a:pPr marL="180975" indent="0">
              <a:spcBef>
                <a:spcPts val="0"/>
              </a:spcBef>
              <a:buSzPct val="70000"/>
              <a:buNone/>
            </a:pPr>
            <a:r>
              <a:rPr lang="fr-FR" altLang="fr-FR" sz="2000" dirty="0">
                <a:solidFill>
                  <a:schemeClr val="tx1">
                    <a:lumMod val="50000"/>
                  </a:schemeClr>
                </a:solidFill>
              </a:rPr>
              <a:t>- 41 kg </a:t>
            </a: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mléka</a:t>
            </a:r>
            <a:r>
              <a:rPr lang="fr-FR" altLang="fr-FR" sz="2000" dirty="0">
                <a:solidFill>
                  <a:schemeClr val="tx1">
                    <a:lumMod val="50000"/>
                  </a:schemeClr>
                </a:solidFill>
              </a:rPr>
              <a:t>	- 1,7 kg </a:t>
            </a: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tuku</a:t>
            </a:r>
            <a:r>
              <a:rPr lang="fr-FR" altLang="fr-FR" sz="2000" dirty="0">
                <a:solidFill>
                  <a:schemeClr val="tx1">
                    <a:lumMod val="50000"/>
                  </a:schemeClr>
                </a:solidFill>
              </a:rPr>
              <a:t>	- 1,3 kg </a:t>
            </a: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bílkovin</a:t>
            </a:r>
            <a:r>
              <a:rPr lang="fr-FR" altLang="fr-FR" sz="2000" dirty="0">
                <a:solidFill>
                  <a:schemeClr val="tx1">
                    <a:lumMod val="50000"/>
                  </a:schemeClr>
                </a:solidFill>
              </a:rPr>
              <a:t>	+ 12 550 </a:t>
            </a: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somatických buněk</a:t>
            </a:r>
            <a:r>
              <a:rPr lang="fr-FR" altLang="fr-FR" sz="2000" dirty="0">
                <a:solidFill>
                  <a:schemeClr val="tx1">
                    <a:lumMod val="50000"/>
                  </a:schemeClr>
                </a:solidFill>
              </a:rPr>
              <a:t>/m</a:t>
            </a: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l</a:t>
            </a:r>
            <a:endParaRPr lang="fr-FR" altLang="fr-FR" sz="20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1" name="Titre 3">
            <a:extLst>
              <a:ext uri="{FF2B5EF4-FFF2-40B4-BE49-F238E27FC236}">
                <a16:creationId xmlns:a16="http://schemas.microsoft.com/office/drawing/2014/main" id="{705AD4FA-C504-4737-C0BE-43F7F5B1F9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9213" y="150813"/>
            <a:ext cx="10515600" cy="503237"/>
          </a:xfrm>
        </p:spPr>
        <p:txBody>
          <a:bodyPr/>
          <a:lstStyle/>
          <a:p>
            <a:r>
              <a:rPr lang="cs-CZ" sz="2800" dirty="0">
                <a:latin typeface="Abadi" panose="020B0604020104020204" pitchFamily="34" charset="0"/>
              </a:rPr>
              <a:t>Aktuální stav</a:t>
            </a:r>
            <a:r>
              <a:rPr lang="fr-FR" sz="2800" dirty="0">
                <a:latin typeface="Abadi" panose="020B0604020104020204" pitchFamily="34" charset="0"/>
              </a:rPr>
              <a:t> v</a:t>
            </a:r>
            <a:r>
              <a:rPr lang="cs-CZ" sz="2800" dirty="0">
                <a:latin typeface="Abadi" panose="020B0604020104020204" pitchFamily="34" charset="0"/>
              </a:rPr>
              <a:t> </a:t>
            </a:r>
            <a:r>
              <a:rPr lang="cs-CZ" sz="2800" dirty="0" err="1">
                <a:latin typeface="Abadi" panose="020B0604020104020204" pitchFamily="34" charset="0"/>
              </a:rPr>
              <a:t>inbreedingu</a:t>
            </a:r>
            <a:r>
              <a:rPr lang="cs-CZ" sz="2800" dirty="0">
                <a:latin typeface="Abadi" panose="020B0604020104020204" pitchFamily="34" charset="0"/>
              </a:rPr>
              <a:t> </a:t>
            </a:r>
            <a:r>
              <a:rPr lang="fr-FR" sz="2800" dirty="0">
                <a:latin typeface="Abadi" panose="020B0604020104020204" pitchFamily="34" charset="0"/>
              </a:rPr>
              <a:t>u </a:t>
            </a:r>
            <a:r>
              <a:rPr lang="cs-CZ" sz="2800" dirty="0">
                <a:latin typeface="Abadi" panose="020B0604020104020204" pitchFamily="34" charset="0"/>
              </a:rPr>
              <a:t>holštýnského plemene ve Francii</a:t>
            </a:r>
            <a:endParaRPr lang="fr-FR" dirty="0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048BE47A-0823-C39C-700E-207DDE807BC9}"/>
              </a:ext>
            </a:extLst>
          </p:cNvPr>
          <p:cNvSpPr txBox="1">
            <a:spLocks/>
          </p:cNvSpPr>
          <p:nvPr/>
        </p:nvSpPr>
        <p:spPr>
          <a:xfrm>
            <a:off x="264264" y="3615431"/>
            <a:ext cx="6624736" cy="388632"/>
          </a:xfrm>
          <a:prstGeom prst="rect">
            <a:avLst/>
          </a:prstGeom>
        </p:spPr>
        <p:txBody>
          <a:bodyPr lIns="38398" tIns="19198" rIns="38398" bIns="19198">
            <a:noAutofit/>
          </a:bodyPr>
          <a:lstStyle>
            <a:lvl1pPr algn="l" defTabSz="76790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Jakými nástroji můžeme </a:t>
            </a:r>
            <a:r>
              <a:rPr lang="cs-CZ" sz="2400" b="1" i="1" dirty="0" err="1">
                <a:solidFill>
                  <a:schemeClr val="accent2"/>
                </a:solidFill>
                <a:latin typeface="Abadi" panose="020B0604020104020204" pitchFamily="34" charset="0"/>
              </a:rPr>
              <a:t>inbreeding</a:t>
            </a:r>
            <a:r>
              <a:rPr lang="cs-CZ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 kontrolovat</a:t>
            </a:r>
            <a:r>
              <a:rPr lang="fr-FR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?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8B111184-6602-1AC3-309C-4DD08CAA8DD8}"/>
              </a:ext>
            </a:extLst>
          </p:cNvPr>
          <p:cNvSpPr txBox="1">
            <a:spLocks noChangeArrowheads="1"/>
          </p:cNvSpPr>
          <p:nvPr/>
        </p:nvSpPr>
        <p:spPr>
          <a:xfrm>
            <a:off x="695400" y="4040440"/>
            <a:ext cx="10059292" cy="242093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6700" lvl="1" indent="-158750">
              <a:spcBef>
                <a:spcPts val="600"/>
              </a:spcBef>
              <a:buClr>
                <a:schemeClr val="tx1">
                  <a:lumMod val="50000"/>
                </a:schemeClr>
              </a:buClr>
            </a:pPr>
            <a:r>
              <a:rPr lang="cs-CZ" altLang="fr-FR" sz="2000" b="1" dirty="0">
                <a:solidFill>
                  <a:schemeClr val="accent1"/>
                </a:solidFill>
              </a:rPr>
              <a:t>Omezit počet (prvních) inseminací aktivními býky</a:t>
            </a:r>
            <a:r>
              <a:rPr lang="fr-FR" altLang="fr-FR" sz="2000" b="1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fr-FR" altLang="fr-FR" sz="2000" b="1" dirty="0">
                <a:solidFill>
                  <a:schemeClr val="accent2"/>
                </a:solidFill>
              </a:rPr>
              <a:t>… </a:t>
            </a:r>
            <a:r>
              <a:rPr lang="cs-CZ" altLang="fr-FR" sz="2000" b="1" dirty="0">
                <a:solidFill>
                  <a:schemeClr val="accent2"/>
                </a:solidFill>
                <a:sym typeface="Wingdings" pitchFamily="2" charset="2"/>
              </a:rPr>
              <a:t>ALE</a:t>
            </a:r>
            <a:r>
              <a:rPr lang="fr-FR" altLang="fr-FR" sz="2000" b="1" dirty="0">
                <a:solidFill>
                  <a:schemeClr val="accent2"/>
                </a:solidFill>
                <a:sym typeface="Wingdings" pitchFamily="2" charset="2"/>
              </a:rPr>
              <a:t> …</a:t>
            </a:r>
            <a:r>
              <a:rPr lang="fr-FR" altLang="fr-FR" sz="20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konflikt s hospodářským zhodnocením býků „šampiónů</a:t>
            </a:r>
            <a:r>
              <a:rPr lang="en-US" altLang="fr-FR" sz="2000" dirty="0">
                <a:solidFill>
                  <a:schemeClr val="tx1">
                    <a:lumMod val="50000"/>
                  </a:schemeClr>
                </a:solidFill>
              </a:rPr>
              <a:t>”</a:t>
            </a:r>
            <a:r>
              <a:rPr lang="fr-FR" altLang="fr-FR" sz="2000" dirty="0">
                <a:solidFill>
                  <a:schemeClr val="tx1">
                    <a:lumMod val="50000"/>
                  </a:schemeClr>
                </a:solidFill>
              </a:rPr>
              <a:t> ;</a:t>
            </a:r>
          </a:p>
          <a:p>
            <a:pPr marL="266700" lvl="1" indent="-158750">
              <a:spcBef>
                <a:spcPts val="600"/>
              </a:spcBef>
              <a:buClr>
                <a:schemeClr val="tx1">
                  <a:lumMod val="50000"/>
                </a:schemeClr>
              </a:buClr>
            </a:pPr>
            <a:r>
              <a:rPr lang="cs-CZ" altLang="fr-FR" sz="2000" b="1" dirty="0">
                <a:solidFill>
                  <a:schemeClr val="accent1"/>
                </a:solidFill>
              </a:rPr>
              <a:t>Připařování s využitím informatiky </a:t>
            </a: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pro výpočet </a:t>
            </a:r>
            <a:r>
              <a:rPr lang="cs-CZ" altLang="fr-FR" sz="2000" dirty="0" err="1">
                <a:solidFill>
                  <a:schemeClr val="tx1">
                    <a:lumMod val="50000"/>
                  </a:schemeClr>
                </a:solidFill>
              </a:rPr>
              <a:t>inbreedingu</a:t>
            </a: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 v několika generacích</a:t>
            </a:r>
            <a:r>
              <a:rPr lang="fr-FR" altLang="fr-FR" sz="2000" dirty="0">
                <a:solidFill>
                  <a:schemeClr val="tx1">
                    <a:lumMod val="50000"/>
                  </a:schemeClr>
                </a:solidFill>
              </a:rPr>
              <a:t>;</a:t>
            </a:r>
          </a:p>
          <a:p>
            <a:pPr marL="266700" lvl="1" indent="-158750">
              <a:spcBef>
                <a:spcPts val="600"/>
              </a:spcBef>
              <a:buClr>
                <a:schemeClr val="tx1">
                  <a:lumMod val="50000"/>
                </a:schemeClr>
              </a:buClr>
            </a:pPr>
            <a:r>
              <a:rPr lang="cs-CZ" altLang="fr-FR" sz="2000" b="1" dirty="0">
                <a:solidFill>
                  <a:schemeClr val="accent1"/>
                </a:solidFill>
              </a:rPr>
              <a:t>Omezit počet synů </a:t>
            </a:r>
            <a:r>
              <a:rPr lang="cs-CZ" altLang="fr-FR" sz="2000" dirty="0" err="1">
                <a:solidFill>
                  <a:schemeClr val="tx1">
                    <a:lumMod val="50000"/>
                  </a:schemeClr>
                </a:solidFill>
              </a:rPr>
              <a:t>genomických</a:t>
            </a: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 býků</a:t>
            </a:r>
            <a:endParaRPr lang="fr-FR" altLang="fr-FR" sz="2000" dirty="0">
              <a:solidFill>
                <a:schemeClr val="tx1">
                  <a:lumMod val="50000"/>
                </a:schemeClr>
              </a:solidFill>
            </a:endParaRPr>
          </a:p>
          <a:p>
            <a:pPr marL="266700" lvl="1" indent="-158750"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fr-FR" altLang="fr-FR" sz="2000" b="1" dirty="0">
                <a:solidFill>
                  <a:schemeClr val="tx1">
                    <a:lumMod val="50000"/>
                  </a:schemeClr>
                </a:solidFill>
                <a:sym typeface="Symbol"/>
              </a:rPr>
              <a:t>	</a:t>
            </a:r>
            <a:r>
              <a:rPr lang="fr-FR" altLang="fr-FR" sz="20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umožní vyhnout se excesům a nepříjemným překvapením</a:t>
            </a:r>
            <a:endParaRPr lang="fr-FR" altLang="fr-FR" sz="2000" dirty="0">
              <a:solidFill>
                <a:schemeClr val="tx1">
                  <a:lumMod val="50000"/>
                </a:schemeClr>
              </a:solidFill>
            </a:endParaRPr>
          </a:p>
          <a:p>
            <a:pPr marL="266700" lvl="1" indent="-158750">
              <a:spcBef>
                <a:spcPts val="600"/>
              </a:spcBef>
            </a:pPr>
            <a:r>
              <a:rPr lang="fr-FR" altLang="fr-FR" sz="2000" dirty="0">
                <a:solidFill>
                  <a:schemeClr val="tx1">
                    <a:lumMod val="50000"/>
                  </a:schemeClr>
                </a:solidFill>
              </a:rPr>
              <a:t>Int</a:t>
            </a:r>
            <a:r>
              <a:rPr lang="cs-CZ" altLang="fr-FR" sz="2000" dirty="0" err="1">
                <a:solidFill>
                  <a:schemeClr val="tx1">
                    <a:lumMod val="50000"/>
                  </a:schemeClr>
                </a:solidFill>
              </a:rPr>
              <a:t>egrace</a:t>
            </a:r>
            <a:r>
              <a:rPr lang="fr-FR" altLang="fr-FR" sz="2000" b="1" dirty="0">
                <a:solidFill>
                  <a:schemeClr val="accent1"/>
                </a:solidFill>
              </a:rPr>
              <a:t> </a:t>
            </a:r>
            <a:r>
              <a:rPr lang="cs-CZ" altLang="fr-FR" sz="2000" b="1" dirty="0">
                <a:solidFill>
                  <a:schemeClr val="accent1"/>
                </a:solidFill>
              </a:rPr>
              <a:t>genetických </a:t>
            </a:r>
            <a:r>
              <a:rPr lang="fr-FR" altLang="fr-FR" sz="2000" b="1" dirty="0">
                <a:solidFill>
                  <a:schemeClr val="accent1"/>
                </a:solidFill>
              </a:rPr>
              <a:t>« a</a:t>
            </a:r>
            <a:r>
              <a:rPr lang="cs-CZ" altLang="fr-FR" sz="2000" b="1" dirty="0" err="1">
                <a:solidFill>
                  <a:schemeClr val="accent1"/>
                </a:solidFill>
              </a:rPr>
              <a:t>nomálií</a:t>
            </a:r>
            <a:r>
              <a:rPr lang="cs-CZ" altLang="fr-FR" sz="2000" b="1" dirty="0">
                <a:solidFill>
                  <a:schemeClr val="accent1"/>
                </a:solidFill>
              </a:rPr>
              <a:t> </a:t>
            </a:r>
            <a:r>
              <a:rPr lang="fr-FR" altLang="fr-FR" sz="2000" b="1" dirty="0">
                <a:solidFill>
                  <a:schemeClr val="accent1"/>
                </a:solidFill>
              </a:rPr>
              <a:t>» </a:t>
            </a: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přes selekční index</a:t>
            </a:r>
            <a:r>
              <a:rPr lang="fr-FR" altLang="fr-FR" sz="20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fr-FR" altLang="fr-FR" sz="2000" b="1" dirty="0">
                <a:solidFill>
                  <a:schemeClr val="accent1"/>
                </a:solidFill>
              </a:rPr>
              <a:t>I</a:t>
            </a:r>
            <a:r>
              <a:rPr lang="cs-CZ" altLang="fr-FR" sz="2000" b="1" dirty="0">
                <a:solidFill>
                  <a:schemeClr val="accent1"/>
                </a:solidFill>
              </a:rPr>
              <a:t>SU</a:t>
            </a:r>
            <a:endParaRPr lang="fr-FR" altLang="fr-FR" sz="2000" b="1" dirty="0">
              <a:solidFill>
                <a:schemeClr val="accent1"/>
              </a:solidFill>
            </a:endParaRPr>
          </a:p>
        </p:txBody>
      </p:sp>
      <p:pic>
        <p:nvPicPr>
          <p:cNvPr id="6" name="Picture 2" descr="http://ekladata.com/5L1lcv_IZlBF8ODbGuI32SrM3Fg.png">
            <a:extLst>
              <a:ext uri="{FF2B5EF4-FFF2-40B4-BE49-F238E27FC236}">
                <a16:creationId xmlns:a16="http://schemas.microsoft.com/office/drawing/2014/main" id="{351EEF61-D61D-4715-F0E6-91A978EA41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1040" y="6090781"/>
            <a:ext cx="720080" cy="554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ACF5D74F-8F19-B978-982F-01E5449862EA}"/>
              </a:ext>
            </a:extLst>
          </p:cNvPr>
          <p:cNvSpPr txBox="1">
            <a:spLocks/>
          </p:cNvSpPr>
          <p:nvPr/>
        </p:nvSpPr>
        <p:spPr>
          <a:xfrm>
            <a:off x="4367808" y="6152234"/>
            <a:ext cx="8208912" cy="4320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2400" dirty="0">
                <a:solidFill>
                  <a:schemeClr val="tx1">
                    <a:lumMod val="50000"/>
                  </a:schemeClr>
                </a:solidFill>
              </a:rPr>
              <a:t>Nesnažit se o </a:t>
            </a:r>
            <a:r>
              <a:rPr lang="fr-FR" sz="2400" dirty="0">
                <a:solidFill>
                  <a:schemeClr val="tx1">
                    <a:lumMod val="50000"/>
                  </a:schemeClr>
                </a:solidFill>
              </a:rPr>
              <a:t>« Star </a:t>
            </a:r>
            <a:r>
              <a:rPr lang="fr-FR" sz="2400" dirty="0" err="1">
                <a:solidFill>
                  <a:schemeClr val="tx1">
                    <a:lumMod val="50000"/>
                  </a:schemeClr>
                </a:solidFill>
              </a:rPr>
              <a:t>Syst</a:t>
            </a:r>
            <a:r>
              <a:rPr lang="cs-CZ" sz="2400" dirty="0" err="1">
                <a:solidFill>
                  <a:schemeClr val="tx1">
                    <a:lumMod val="50000"/>
                  </a:schemeClr>
                </a:solidFill>
              </a:rPr>
              <a:t>ém</a:t>
            </a:r>
            <a:r>
              <a:rPr lang="fr-FR" sz="2400" dirty="0">
                <a:solidFill>
                  <a:schemeClr val="tx1">
                    <a:lumMod val="50000"/>
                  </a:schemeClr>
                </a:solidFill>
              </a:rPr>
              <a:t> » </a:t>
            </a:r>
            <a:r>
              <a:rPr lang="cs-CZ" sz="2400" dirty="0">
                <a:solidFill>
                  <a:schemeClr val="tx1">
                    <a:lumMod val="50000"/>
                  </a:schemeClr>
                </a:solidFill>
              </a:rPr>
              <a:t>s </a:t>
            </a:r>
            <a:r>
              <a:rPr lang="cs-CZ" sz="2400" dirty="0" err="1">
                <a:solidFill>
                  <a:schemeClr val="tx1">
                    <a:lumMod val="50000"/>
                  </a:schemeClr>
                </a:solidFill>
              </a:rPr>
              <a:t>genomickými</a:t>
            </a:r>
            <a:r>
              <a:rPr lang="cs-CZ" sz="2400" dirty="0">
                <a:solidFill>
                  <a:schemeClr val="tx1">
                    <a:lumMod val="50000"/>
                  </a:schemeClr>
                </a:solidFill>
              </a:rPr>
              <a:t> býky</a:t>
            </a:r>
            <a:r>
              <a:rPr lang="fr-FR" sz="2400" dirty="0">
                <a:solidFill>
                  <a:schemeClr val="tx1">
                    <a:lumMod val="50000"/>
                  </a:schemeClr>
                </a:solidFill>
              </a:rPr>
              <a:t>	</a:t>
            </a:r>
            <a:endParaRPr lang="fr-FR" sz="1400" dirty="0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B53D0C4E-5501-F04B-FAFC-7B263495245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146"/>
          <a:stretch/>
        </p:blipFill>
        <p:spPr>
          <a:xfrm>
            <a:off x="8847927" y="625230"/>
            <a:ext cx="3224735" cy="2244374"/>
          </a:xfrm>
          <a:prstGeom prst="rect">
            <a:avLst/>
          </a:prstGeom>
        </p:spPr>
      </p:pic>
      <p:sp>
        <p:nvSpPr>
          <p:cNvPr id="10" name="ZoneTexte 12">
            <a:extLst>
              <a:ext uri="{FF2B5EF4-FFF2-40B4-BE49-F238E27FC236}">
                <a16:creationId xmlns:a16="http://schemas.microsoft.com/office/drawing/2014/main" id="{8796B465-A05F-BE8F-67D9-44BD8402F2AD}"/>
              </a:ext>
            </a:extLst>
          </p:cNvPr>
          <p:cNvSpPr txBox="1"/>
          <p:nvPr/>
        </p:nvSpPr>
        <p:spPr>
          <a:xfrm>
            <a:off x="8847928" y="2895618"/>
            <a:ext cx="322473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400" i="1" dirty="0"/>
              <a:t>Důsledek</a:t>
            </a:r>
            <a:r>
              <a:rPr lang="fr-FR" sz="1400" i="1" dirty="0"/>
              <a:t> CDH : </a:t>
            </a:r>
            <a:r>
              <a:rPr lang="cs-CZ" sz="1400" i="1" dirty="0"/>
              <a:t>zvířata neschopná produkce</a:t>
            </a:r>
            <a:endParaRPr lang="fr-FR" sz="1400" i="1" dirty="0"/>
          </a:p>
        </p:txBody>
      </p:sp>
      <p:sp>
        <p:nvSpPr>
          <p:cNvPr id="13" name="Titre 1">
            <a:extLst>
              <a:ext uri="{FF2B5EF4-FFF2-40B4-BE49-F238E27FC236}">
                <a16:creationId xmlns:a16="http://schemas.microsoft.com/office/drawing/2014/main" id="{25517D1E-7DAD-775C-2974-F5C2F248C104}"/>
              </a:ext>
            </a:extLst>
          </p:cNvPr>
          <p:cNvSpPr txBox="1">
            <a:spLocks/>
          </p:cNvSpPr>
          <p:nvPr/>
        </p:nvSpPr>
        <p:spPr>
          <a:xfrm>
            <a:off x="264264" y="1223939"/>
            <a:ext cx="7920880" cy="388632"/>
          </a:xfrm>
          <a:prstGeom prst="rect">
            <a:avLst/>
          </a:prstGeom>
        </p:spPr>
        <p:txBody>
          <a:bodyPr lIns="38398" tIns="19198" rIns="38398" bIns="19198">
            <a:noAutofit/>
          </a:bodyPr>
          <a:lstStyle>
            <a:lvl1pPr algn="l" defTabSz="76790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Jaké jsou důsledky </a:t>
            </a:r>
            <a:r>
              <a:rPr lang="cs-CZ" sz="2400" b="1" i="1" dirty="0" err="1">
                <a:solidFill>
                  <a:schemeClr val="accent2"/>
                </a:solidFill>
                <a:latin typeface="Abadi" panose="020B0604020104020204" pitchFamily="34" charset="0"/>
              </a:rPr>
              <a:t>inbreedingu</a:t>
            </a:r>
            <a:r>
              <a:rPr lang="cs-CZ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 na populaci plemene</a:t>
            </a:r>
            <a:r>
              <a:rPr lang="fr-FR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95023647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5A28F1D4-7CAE-4005-A5EB-764A9128AA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9170" y="150140"/>
            <a:ext cx="10609478" cy="504056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cs-CZ" sz="2800" dirty="0">
                <a:latin typeface="Abadi" panose="020B0604020104020204" pitchFamily="34" charset="0"/>
              </a:rPr>
              <a:t>Kontrola </a:t>
            </a:r>
            <a:r>
              <a:rPr lang="cs-CZ" sz="2800" dirty="0" err="1">
                <a:latin typeface="Abadi" panose="020B0604020104020204" pitchFamily="34" charset="0"/>
              </a:rPr>
              <a:t>inbreedingu</a:t>
            </a:r>
            <a:r>
              <a:rPr lang="cs-CZ" sz="2800" dirty="0">
                <a:latin typeface="Abadi" panose="020B0604020104020204" pitchFamily="34" charset="0"/>
              </a:rPr>
              <a:t> ve šlechtitelském programu plemene ve Francii</a:t>
            </a:r>
            <a:endParaRPr lang="fr-FR" sz="2800" dirty="0">
              <a:latin typeface="Abadi" panose="020B0604020104020204" pitchFamily="34" charset="0"/>
            </a:endParaRP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A6179520-65EE-4204-BC39-4A5E4B2408CF}"/>
              </a:ext>
            </a:extLst>
          </p:cNvPr>
          <p:cNvSpPr txBox="1">
            <a:spLocks/>
          </p:cNvSpPr>
          <p:nvPr/>
        </p:nvSpPr>
        <p:spPr>
          <a:xfrm>
            <a:off x="335360" y="1000932"/>
            <a:ext cx="10441160" cy="388632"/>
          </a:xfrm>
          <a:prstGeom prst="rect">
            <a:avLst/>
          </a:prstGeom>
        </p:spPr>
        <p:txBody>
          <a:bodyPr lIns="38398" tIns="19198" rIns="38398" bIns="19198">
            <a:noAutofit/>
          </a:bodyPr>
          <a:lstStyle>
            <a:lvl1pPr algn="l" defTabSz="76790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Kontrola prostřednictvím připařování s využitím informatiky</a:t>
            </a:r>
            <a:endParaRPr lang="fr-FR" sz="2400" b="1" i="1" dirty="0">
              <a:solidFill>
                <a:schemeClr val="accent2"/>
              </a:solidFill>
              <a:latin typeface="Abadi" panose="020B0604020104020204" pitchFamily="34" charset="0"/>
            </a:endParaRP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5B413A24-8327-4783-8DD0-FA4373343FC2}"/>
              </a:ext>
            </a:extLst>
          </p:cNvPr>
          <p:cNvSpPr txBox="1">
            <a:spLocks noChangeArrowheads="1"/>
          </p:cNvSpPr>
          <p:nvPr/>
        </p:nvSpPr>
        <p:spPr>
          <a:xfrm>
            <a:off x="839416" y="1451452"/>
            <a:ext cx="10729192" cy="59273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975" indent="-180975">
              <a:spcBef>
                <a:spcPts val="600"/>
              </a:spcBef>
              <a:buSzPct val="100000"/>
            </a:pP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Dvě možnosti efektivní kontroly </a:t>
            </a:r>
            <a:r>
              <a:rPr lang="cs-CZ" altLang="fr-FR" sz="2000" dirty="0" err="1">
                <a:solidFill>
                  <a:schemeClr val="tx1">
                    <a:lumMod val="50000"/>
                  </a:schemeClr>
                </a:solidFill>
              </a:rPr>
              <a:t>inbreedingu</a:t>
            </a:r>
            <a:r>
              <a:rPr lang="fr-FR" altLang="fr-FR" sz="2000" dirty="0">
                <a:solidFill>
                  <a:schemeClr val="tx1">
                    <a:lumMod val="50000"/>
                  </a:schemeClr>
                </a:solidFill>
              </a:rPr>
              <a:t>:</a:t>
            </a:r>
            <a:endParaRPr lang="fr-FR" altLang="fr-FR" sz="2000" b="1" dirty="0">
              <a:solidFill>
                <a:schemeClr val="accent1"/>
              </a:solidFill>
            </a:endParaRPr>
          </a:p>
        </p:txBody>
      </p:sp>
      <p:pic>
        <p:nvPicPr>
          <p:cNvPr id="79" name="Image 78">
            <a:extLst>
              <a:ext uri="{FF2B5EF4-FFF2-40B4-BE49-F238E27FC236}">
                <a16:creationId xmlns:a16="http://schemas.microsoft.com/office/drawing/2014/main" id="{0D6F2CB6-50A9-4735-A921-B648AD06BA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9623" y="4622114"/>
            <a:ext cx="1621867" cy="1303213"/>
          </a:xfrm>
          <a:prstGeom prst="rect">
            <a:avLst/>
          </a:prstGeom>
        </p:spPr>
      </p:pic>
      <p:sp>
        <p:nvSpPr>
          <p:cNvPr id="110" name="Rectangle 3">
            <a:extLst>
              <a:ext uri="{FF2B5EF4-FFF2-40B4-BE49-F238E27FC236}">
                <a16:creationId xmlns:a16="http://schemas.microsoft.com/office/drawing/2014/main" id="{E2B775B5-668A-4C0F-9AA7-712279A4E570}"/>
              </a:ext>
            </a:extLst>
          </p:cNvPr>
          <p:cNvSpPr txBox="1">
            <a:spLocks noChangeArrowheads="1"/>
          </p:cNvSpPr>
          <p:nvPr/>
        </p:nvSpPr>
        <p:spPr>
          <a:xfrm>
            <a:off x="335360" y="1912975"/>
            <a:ext cx="5603872" cy="59273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buSzPct val="100000"/>
              <a:buNone/>
            </a:pPr>
            <a:r>
              <a:rPr lang="fr-FR" altLang="fr-FR" sz="2000" dirty="0" err="1">
                <a:solidFill>
                  <a:schemeClr val="tx1">
                    <a:lumMod val="50000"/>
                  </a:schemeClr>
                </a:solidFill>
              </a:rPr>
              <a:t>Syst</a:t>
            </a:r>
            <a:r>
              <a:rPr lang="cs-CZ" altLang="fr-FR" sz="2000" dirty="0" err="1">
                <a:solidFill>
                  <a:schemeClr val="tx1">
                    <a:lumMod val="50000"/>
                  </a:schemeClr>
                </a:solidFill>
              </a:rPr>
              <a:t>ém</a:t>
            </a: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 založený na </a:t>
            </a:r>
            <a:r>
              <a:rPr lang="cs-CZ" altLang="fr-FR" sz="2000" b="1" dirty="0" err="1">
                <a:solidFill>
                  <a:schemeClr val="accent1"/>
                </a:solidFill>
              </a:rPr>
              <a:t>genomickém</a:t>
            </a:r>
            <a:r>
              <a:rPr lang="cs-CZ" altLang="fr-FR" sz="2000" b="1" dirty="0">
                <a:solidFill>
                  <a:schemeClr val="accent1"/>
                </a:solidFill>
              </a:rPr>
              <a:t> připařování</a:t>
            </a:r>
            <a:r>
              <a:rPr lang="fr-FR" altLang="fr-FR" sz="2000" b="1" dirty="0">
                <a:solidFill>
                  <a:schemeClr val="accent1"/>
                </a:solidFill>
              </a:rPr>
              <a:t> </a:t>
            </a: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s výpočtem </a:t>
            </a:r>
            <a:r>
              <a:rPr lang="cs-CZ" altLang="fr-FR" sz="2000" b="1" dirty="0" err="1">
                <a:solidFill>
                  <a:schemeClr val="accent1"/>
                </a:solidFill>
              </a:rPr>
              <a:t>genomického</a:t>
            </a:r>
            <a:r>
              <a:rPr lang="cs-CZ" altLang="fr-FR" sz="2000" b="1" dirty="0">
                <a:solidFill>
                  <a:schemeClr val="accent1"/>
                </a:solidFill>
              </a:rPr>
              <a:t> </a:t>
            </a:r>
            <a:r>
              <a:rPr lang="cs-CZ" altLang="fr-FR" sz="2000" b="1" dirty="0" err="1">
                <a:solidFill>
                  <a:schemeClr val="accent1"/>
                </a:solidFill>
              </a:rPr>
              <a:t>inbreedingu</a:t>
            </a:r>
            <a:endParaRPr lang="fr-FR" altLang="fr-FR" sz="2000" b="1" dirty="0">
              <a:solidFill>
                <a:schemeClr val="accent1"/>
              </a:solidFill>
            </a:endParaRPr>
          </a:p>
        </p:txBody>
      </p:sp>
      <p:sp>
        <p:nvSpPr>
          <p:cNvPr id="126" name="Signe de multiplication 125">
            <a:extLst>
              <a:ext uri="{FF2B5EF4-FFF2-40B4-BE49-F238E27FC236}">
                <a16:creationId xmlns:a16="http://schemas.microsoft.com/office/drawing/2014/main" id="{2A47A904-5312-4E26-823B-10D137F83B0A}"/>
              </a:ext>
            </a:extLst>
          </p:cNvPr>
          <p:cNvSpPr/>
          <p:nvPr/>
        </p:nvSpPr>
        <p:spPr>
          <a:xfrm>
            <a:off x="2214139" y="3111465"/>
            <a:ext cx="642739" cy="691396"/>
          </a:xfrm>
          <a:prstGeom prst="mathMultiply">
            <a:avLst>
              <a:gd name="adj1" fmla="val 4906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grpSp>
        <p:nvGrpSpPr>
          <p:cNvPr id="131" name="Groupe 130">
            <a:extLst>
              <a:ext uri="{FF2B5EF4-FFF2-40B4-BE49-F238E27FC236}">
                <a16:creationId xmlns:a16="http://schemas.microsoft.com/office/drawing/2014/main" id="{A77AD462-EEB1-4A33-8539-2D4A53E86CA9}"/>
              </a:ext>
            </a:extLst>
          </p:cNvPr>
          <p:cNvGrpSpPr/>
          <p:nvPr/>
        </p:nvGrpSpPr>
        <p:grpSpPr>
          <a:xfrm>
            <a:off x="531404" y="2723184"/>
            <a:ext cx="1388131" cy="1756546"/>
            <a:chOff x="531404" y="2723184"/>
            <a:chExt cx="1388131" cy="1756546"/>
          </a:xfrm>
        </p:grpSpPr>
        <p:pic>
          <p:nvPicPr>
            <p:cNvPr id="116" name="Image 115">
              <a:extLst>
                <a:ext uri="{FF2B5EF4-FFF2-40B4-BE49-F238E27FC236}">
                  <a16:creationId xmlns:a16="http://schemas.microsoft.com/office/drawing/2014/main" id="{D28CD488-1777-4F92-BCE5-2346BA05F24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739418">
              <a:off x="896417" y="2723184"/>
              <a:ext cx="245000" cy="720000"/>
            </a:xfrm>
            <a:prstGeom prst="rect">
              <a:avLst/>
            </a:prstGeom>
          </p:spPr>
        </p:pic>
        <p:pic>
          <p:nvPicPr>
            <p:cNvPr id="119" name="Image 118">
              <a:extLst>
                <a:ext uri="{FF2B5EF4-FFF2-40B4-BE49-F238E27FC236}">
                  <a16:creationId xmlns:a16="http://schemas.microsoft.com/office/drawing/2014/main" id="{52E28E66-6D64-47C9-8135-15552827F6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800303">
              <a:off x="1082454" y="3191128"/>
              <a:ext cx="224383" cy="720000"/>
            </a:xfrm>
            <a:prstGeom prst="rect">
              <a:avLst/>
            </a:prstGeom>
          </p:spPr>
        </p:pic>
        <p:pic>
          <p:nvPicPr>
            <p:cNvPr id="123" name="Image 122">
              <a:extLst>
                <a:ext uri="{FF2B5EF4-FFF2-40B4-BE49-F238E27FC236}">
                  <a16:creationId xmlns:a16="http://schemas.microsoft.com/office/drawing/2014/main" id="{DC797E13-DC82-4612-B83F-50ED778BE3A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517963" y="2843392"/>
              <a:ext cx="225155" cy="720000"/>
            </a:xfrm>
            <a:prstGeom prst="rect">
              <a:avLst/>
            </a:prstGeom>
          </p:spPr>
        </p:pic>
        <p:sp>
          <p:nvSpPr>
            <p:cNvPr id="127" name="Accolade fermante 126">
              <a:extLst>
                <a:ext uri="{FF2B5EF4-FFF2-40B4-BE49-F238E27FC236}">
                  <a16:creationId xmlns:a16="http://schemas.microsoft.com/office/drawing/2014/main" id="{1AA7D434-1C0C-4639-8E7A-A72CC0ABB1C5}"/>
                </a:ext>
              </a:extLst>
            </p:cNvPr>
            <p:cNvSpPr/>
            <p:nvPr/>
          </p:nvSpPr>
          <p:spPr>
            <a:xfrm rot="5400000">
              <a:off x="1167059" y="3374223"/>
              <a:ext cx="116821" cy="1388131"/>
            </a:xfrm>
            <a:prstGeom prst="rightBrace">
              <a:avLst>
                <a:gd name="adj1" fmla="val 96328"/>
                <a:gd name="adj2" fmla="val 50417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8" name="ZoneTexte 127">
              <a:extLst>
                <a:ext uri="{FF2B5EF4-FFF2-40B4-BE49-F238E27FC236}">
                  <a16:creationId xmlns:a16="http://schemas.microsoft.com/office/drawing/2014/main" id="{0670DFAA-41D8-41C0-A68D-2C472EA25390}"/>
                </a:ext>
              </a:extLst>
            </p:cNvPr>
            <p:cNvSpPr txBox="1"/>
            <p:nvPr/>
          </p:nvSpPr>
          <p:spPr>
            <a:xfrm>
              <a:off x="579298" y="4171953"/>
              <a:ext cx="111190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sz="1400" dirty="0"/>
                <a:t>Genom býků</a:t>
              </a:r>
              <a:endParaRPr lang="fr-FR" sz="1400" dirty="0"/>
            </a:p>
          </p:txBody>
        </p:sp>
      </p:grpSp>
      <p:grpSp>
        <p:nvGrpSpPr>
          <p:cNvPr id="132" name="Groupe 131">
            <a:extLst>
              <a:ext uri="{FF2B5EF4-FFF2-40B4-BE49-F238E27FC236}">
                <a16:creationId xmlns:a16="http://schemas.microsoft.com/office/drawing/2014/main" id="{515A9C02-B0DE-4030-AEE3-F51F8C8DD089}"/>
              </a:ext>
            </a:extLst>
          </p:cNvPr>
          <p:cNvGrpSpPr/>
          <p:nvPr/>
        </p:nvGrpSpPr>
        <p:grpSpPr>
          <a:xfrm>
            <a:off x="3121161" y="2725448"/>
            <a:ext cx="1441514" cy="1754282"/>
            <a:chOff x="2686158" y="2720635"/>
            <a:chExt cx="1441514" cy="1754282"/>
          </a:xfrm>
        </p:grpSpPr>
        <p:pic>
          <p:nvPicPr>
            <p:cNvPr id="118" name="Image 117">
              <a:extLst>
                <a:ext uri="{FF2B5EF4-FFF2-40B4-BE49-F238E27FC236}">
                  <a16:creationId xmlns:a16="http://schemas.microsoft.com/office/drawing/2014/main" id="{8644D0C0-8D41-4B31-8B5F-8FE52BE7DD6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19902479">
              <a:off x="3300509" y="2720635"/>
              <a:ext cx="230897" cy="720000"/>
            </a:xfrm>
            <a:prstGeom prst="rect">
              <a:avLst/>
            </a:prstGeom>
          </p:spPr>
        </p:pic>
        <p:pic>
          <p:nvPicPr>
            <p:cNvPr id="120" name="Image 119">
              <a:extLst>
                <a:ext uri="{FF2B5EF4-FFF2-40B4-BE49-F238E27FC236}">
                  <a16:creationId xmlns:a16="http://schemas.microsoft.com/office/drawing/2014/main" id="{B3FD512A-44ED-4C0D-AFB7-ADAB0315717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852927" y="2924944"/>
              <a:ext cx="226849" cy="720000"/>
            </a:xfrm>
            <a:prstGeom prst="rect">
              <a:avLst/>
            </a:prstGeom>
          </p:spPr>
        </p:pic>
        <p:pic>
          <p:nvPicPr>
            <p:cNvPr id="124" name="Image 123">
              <a:extLst>
                <a:ext uri="{FF2B5EF4-FFF2-40B4-BE49-F238E27FC236}">
                  <a16:creationId xmlns:a16="http://schemas.microsoft.com/office/drawing/2014/main" id="{81BD5719-9A1F-4AA4-8F9D-1DC6CB44532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 rot="792181">
              <a:off x="2718898" y="2940859"/>
              <a:ext cx="222680" cy="720000"/>
            </a:xfrm>
            <a:prstGeom prst="rect">
              <a:avLst/>
            </a:prstGeom>
          </p:spPr>
        </p:pic>
        <p:pic>
          <p:nvPicPr>
            <p:cNvPr id="125" name="Image 124">
              <a:extLst>
                <a:ext uri="{FF2B5EF4-FFF2-40B4-BE49-F238E27FC236}">
                  <a16:creationId xmlns:a16="http://schemas.microsoft.com/office/drawing/2014/main" id="{E45697CC-D61A-44E3-B2EB-7CD194FF4F6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 rot="18404092">
              <a:off x="3387932" y="3300551"/>
              <a:ext cx="220206" cy="720000"/>
            </a:xfrm>
            <a:prstGeom prst="rect">
              <a:avLst/>
            </a:prstGeom>
          </p:spPr>
        </p:pic>
        <p:sp>
          <p:nvSpPr>
            <p:cNvPr id="129" name="Accolade fermante 128">
              <a:extLst>
                <a:ext uri="{FF2B5EF4-FFF2-40B4-BE49-F238E27FC236}">
                  <a16:creationId xmlns:a16="http://schemas.microsoft.com/office/drawing/2014/main" id="{FF294C6D-4C8C-4974-813D-9079ABDDBA8E}"/>
                </a:ext>
              </a:extLst>
            </p:cNvPr>
            <p:cNvSpPr/>
            <p:nvPr/>
          </p:nvSpPr>
          <p:spPr>
            <a:xfrm rot="5400000">
              <a:off x="3375196" y="3369410"/>
              <a:ext cx="116821" cy="1388131"/>
            </a:xfrm>
            <a:prstGeom prst="rightBrace">
              <a:avLst>
                <a:gd name="adj1" fmla="val 96328"/>
                <a:gd name="adj2" fmla="val 50417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0" name="ZoneTexte 129">
              <a:extLst>
                <a:ext uri="{FF2B5EF4-FFF2-40B4-BE49-F238E27FC236}">
                  <a16:creationId xmlns:a16="http://schemas.microsoft.com/office/drawing/2014/main" id="{4DAA8F4B-BD3D-4680-8A09-79913CA07613}"/>
                </a:ext>
              </a:extLst>
            </p:cNvPr>
            <p:cNvSpPr txBox="1"/>
            <p:nvPr/>
          </p:nvSpPr>
          <p:spPr>
            <a:xfrm>
              <a:off x="2686158" y="4167140"/>
              <a:ext cx="143020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sz="1400" dirty="0"/>
                <a:t>Genom plemenic</a:t>
              </a:r>
              <a:endParaRPr lang="fr-FR" sz="1400" dirty="0"/>
            </a:p>
          </p:txBody>
        </p:sp>
      </p:grpSp>
      <p:sp>
        <p:nvSpPr>
          <p:cNvPr id="2" name="Rectangle 3">
            <a:extLst>
              <a:ext uri="{FF2B5EF4-FFF2-40B4-BE49-F238E27FC236}">
                <a16:creationId xmlns:a16="http://schemas.microsoft.com/office/drawing/2014/main" id="{C13ED8B1-DD1D-1428-B472-19A05CD3B261}"/>
              </a:ext>
            </a:extLst>
          </p:cNvPr>
          <p:cNvSpPr txBox="1">
            <a:spLocks noChangeArrowheads="1"/>
          </p:cNvSpPr>
          <p:nvPr/>
        </p:nvSpPr>
        <p:spPr>
          <a:xfrm>
            <a:off x="364783" y="6043709"/>
            <a:ext cx="5603872" cy="7428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600"/>
              </a:spcBef>
              <a:buSzPct val="100000"/>
              <a:buNone/>
            </a:pP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Geneticky</a:t>
            </a:r>
            <a:r>
              <a:rPr lang="fr-FR" altLang="fr-FR" sz="20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(nej)</a:t>
            </a:r>
            <a:r>
              <a:rPr lang="fr-FR" altLang="fr-FR" sz="2000" b="1" dirty="0">
                <a:solidFill>
                  <a:schemeClr val="accent1"/>
                </a:solidFill>
              </a:rPr>
              <a:t>p</a:t>
            </a:r>
            <a:r>
              <a:rPr lang="cs-CZ" altLang="fr-FR" sz="2000" b="1" dirty="0" err="1">
                <a:solidFill>
                  <a:schemeClr val="accent1"/>
                </a:solidFill>
              </a:rPr>
              <a:t>řesnější</a:t>
            </a:r>
            <a:r>
              <a:rPr lang="cs-CZ" altLang="fr-FR" sz="2000" b="1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připařování, ale</a:t>
            </a:r>
            <a:r>
              <a:rPr lang="fr-FR" altLang="fr-FR" sz="20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cs-CZ" altLang="fr-FR" sz="2000" b="1" dirty="0">
                <a:solidFill>
                  <a:schemeClr val="accent1"/>
                </a:solidFill>
              </a:rPr>
              <a:t>potřeba</a:t>
            </a:r>
            <a:r>
              <a:rPr lang="fr-FR" altLang="fr-FR" sz="20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fr-FR" altLang="fr-FR" sz="2000" b="1" dirty="0" err="1">
                <a:solidFill>
                  <a:schemeClr val="accent1"/>
                </a:solidFill>
              </a:rPr>
              <a:t>dat</a:t>
            </a:r>
            <a:r>
              <a:rPr lang="fr-FR" altLang="fr-FR" sz="20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a</a:t>
            </a:r>
            <a:r>
              <a:rPr lang="fr-FR" altLang="fr-FR" sz="20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cs-CZ" altLang="fr-FR" sz="2000" b="1" dirty="0">
                <a:solidFill>
                  <a:schemeClr val="accent1"/>
                </a:solidFill>
              </a:rPr>
              <a:t>robustních algoritmů</a:t>
            </a:r>
            <a:endParaRPr lang="fr-FR" altLang="fr-FR" sz="20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58012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5298A3E-5D0A-461E-A5BF-A9105BD31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777" y="327032"/>
            <a:ext cx="7920734" cy="1479700"/>
          </a:xfrm>
        </p:spPr>
        <p:txBody>
          <a:bodyPr/>
          <a:lstStyle/>
          <a:p>
            <a:pPr algn="ctr"/>
            <a:r>
              <a:rPr lang="fr-FR" sz="4400" b="1" dirty="0"/>
              <a:t>G</a:t>
            </a:r>
            <a:r>
              <a:rPr lang="cs-CZ" sz="4400" b="1" dirty="0" err="1"/>
              <a:t>enomika</a:t>
            </a:r>
            <a:r>
              <a:rPr lang="cs-CZ" sz="4400" b="1" dirty="0"/>
              <a:t> a </a:t>
            </a:r>
            <a:r>
              <a:rPr lang="cs-CZ" sz="4400" b="1" dirty="0" err="1"/>
              <a:t>inbreeding</a:t>
            </a:r>
            <a:r>
              <a:rPr lang="cs-CZ" sz="4400" b="1" dirty="0"/>
              <a:t> u Prim</a:t>
            </a:r>
            <a:r>
              <a:rPr lang="fr-FR" sz="4400" b="1" dirty="0"/>
              <a:t>’Holstein </a:t>
            </a:r>
            <a:r>
              <a:rPr lang="cs-CZ" sz="4400" b="1" dirty="0"/>
              <a:t>ve Francii</a:t>
            </a:r>
            <a:endParaRPr lang="fr-FR" sz="4400" dirty="0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C47D98A3-7EA1-4E2E-ADEC-20BA2198628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128448" y="6151158"/>
            <a:ext cx="2077698" cy="518202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cs-CZ" sz="1600" b="1" dirty="0">
                <a:solidFill>
                  <a:schemeClr val="bg1"/>
                </a:solidFill>
              </a:rPr>
              <a:t>Seč, Český republika</a:t>
            </a:r>
            <a:endParaRPr lang="fr-FR" sz="1600" b="1" dirty="0">
              <a:solidFill>
                <a:schemeClr val="bg1"/>
              </a:solidFill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cs-CZ" sz="1600" b="1" dirty="0">
                <a:solidFill>
                  <a:schemeClr val="bg1"/>
                </a:solidFill>
              </a:rPr>
              <a:t>4. prosince </a:t>
            </a:r>
            <a:r>
              <a:rPr lang="fr-FR" sz="1600" b="1" dirty="0">
                <a:solidFill>
                  <a:schemeClr val="bg1"/>
                </a:solidFill>
              </a:rPr>
              <a:t>2024</a:t>
            </a:r>
          </a:p>
          <a:p>
            <a:pPr marL="0" indent="0" algn="ctr">
              <a:spcBef>
                <a:spcPts val="0"/>
              </a:spcBef>
              <a:buNone/>
            </a:pPr>
            <a:endParaRPr lang="fr-FR" sz="1600" b="1" dirty="0">
              <a:solidFill>
                <a:schemeClr val="bg1"/>
              </a:solidFill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FAFEAEC2-8E88-4D21-A41B-C31A35F76158}"/>
              </a:ext>
            </a:extLst>
          </p:cNvPr>
          <p:cNvSpPr txBox="1"/>
          <p:nvPr/>
        </p:nvSpPr>
        <p:spPr>
          <a:xfrm>
            <a:off x="5605608" y="1916832"/>
            <a:ext cx="6424615" cy="302433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61950" indent="-361950">
              <a:spcAft>
                <a:spcPts val="600"/>
              </a:spcAft>
              <a:buFont typeface="+mj-lt"/>
              <a:buAutoNum type="arabicPeriod"/>
            </a:pPr>
            <a:r>
              <a:rPr lang="cs-CZ" sz="2400" dirty="0">
                <a:latin typeface="Abadi" panose="020B0604020104020204" pitchFamily="34" charset="0"/>
              </a:rPr>
              <a:t>Populace holštýnského plemene ve Francii</a:t>
            </a:r>
          </a:p>
          <a:p>
            <a:pPr marL="361950" indent="-361950">
              <a:spcAft>
                <a:spcPts val="600"/>
              </a:spcAft>
              <a:buFont typeface="+mj-lt"/>
              <a:buAutoNum type="arabicPeriod"/>
            </a:pPr>
            <a:r>
              <a:rPr lang="cs-CZ" sz="2400" dirty="0">
                <a:latin typeface="Abadi" panose="020B0604020104020204" pitchFamily="34" charset="0"/>
              </a:rPr>
              <a:t>Vývoj genomiky ve Francii</a:t>
            </a:r>
            <a:endParaRPr lang="fr-FR" sz="2400" dirty="0">
              <a:latin typeface="Abadi" panose="020B0604020104020204" pitchFamily="34" charset="0"/>
            </a:endParaRPr>
          </a:p>
          <a:p>
            <a:pPr marL="361950" indent="-361950">
              <a:spcAft>
                <a:spcPts val="600"/>
              </a:spcAft>
              <a:buFont typeface="+mj-lt"/>
              <a:buAutoNum type="arabicPeriod"/>
            </a:pPr>
            <a:r>
              <a:rPr lang="cs-CZ" sz="2400" dirty="0">
                <a:latin typeface="Abadi" panose="020B0604020104020204" pitchFamily="34" charset="0"/>
              </a:rPr>
              <a:t>Využití a dopad genomiky</a:t>
            </a:r>
            <a:endParaRPr lang="fr-FR" sz="2400" dirty="0">
              <a:latin typeface="Abadi" panose="020B0604020104020204" pitchFamily="34" charset="0"/>
            </a:endParaRPr>
          </a:p>
          <a:p>
            <a:pPr marL="361950" indent="-361950">
              <a:spcAft>
                <a:spcPts val="600"/>
              </a:spcAft>
              <a:buFont typeface="+mj-lt"/>
              <a:buAutoNum type="arabicPeriod"/>
            </a:pPr>
            <a:r>
              <a:rPr lang="cs-CZ" sz="2400" dirty="0">
                <a:latin typeface="Abadi" panose="020B0604020104020204" pitchFamily="34" charset="0"/>
              </a:rPr>
              <a:t>Aktuální stav</a:t>
            </a:r>
            <a:r>
              <a:rPr lang="fr-FR" sz="2400" dirty="0">
                <a:latin typeface="Abadi" panose="020B0604020104020204" pitchFamily="34" charset="0"/>
              </a:rPr>
              <a:t> v</a:t>
            </a:r>
            <a:r>
              <a:rPr lang="cs-CZ" sz="2400" dirty="0">
                <a:latin typeface="Abadi" panose="020B0604020104020204" pitchFamily="34" charset="0"/>
              </a:rPr>
              <a:t> </a:t>
            </a:r>
            <a:r>
              <a:rPr lang="cs-CZ" sz="2400" dirty="0" err="1">
                <a:latin typeface="Abadi" panose="020B0604020104020204" pitchFamily="34" charset="0"/>
              </a:rPr>
              <a:t>inbreedingu</a:t>
            </a:r>
            <a:r>
              <a:rPr lang="cs-CZ" sz="2400" dirty="0">
                <a:latin typeface="Abadi" panose="020B0604020104020204" pitchFamily="34" charset="0"/>
              </a:rPr>
              <a:t> </a:t>
            </a:r>
            <a:r>
              <a:rPr lang="fr-FR" sz="2400" dirty="0">
                <a:latin typeface="Abadi" panose="020B0604020104020204" pitchFamily="34" charset="0"/>
              </a:rPr>
              <a:t>u </a:t>
            </a:r>
            <a:r>
              <a:rPr lang="cs-CZ" sz="2400" dirty="0">
                <a:latin typeface="Abadi" panose="020B0604020104020204" pitchFamily="34" charset="0"/>
              </a:rPr>
              <a:t>holštýnského plemene ve Francii</a:t>
            </a:r>
            <a:endParaRPr lang="fr-FR" sz="2400" dirty="0">
              <a:latin typeface="Abadi" panose="020B0604020104020204" pitchFamily="34" charset="0"/>
            </a:endParaRPr>
          </a:p>
          <a:p>
            <a:pPr marL="361950" indent="-361950">
              <a:spcAft>
                <a:spcPts val="600"/>
              </a:spcAft>
              <a:buFont typeface="+mj-lt"/>
              <a:buAutoNum type="arabicPeriod"/>
            </a:pPr>
            <a:r>
              <a:rPr lang="cs-CZ" sz="2400" dirty="0">
                <a:latin typeface="Abadi" panose="020B0604020104020204" pitchFamily="34" charset="0"/>
              </a:rPr>
              <a:t>Kontrola </a:t>
            </a:r>
            <a:r>
              <a:rPr lang="cs-CZ" sz="2400" dirty="0" err="1">
                <a:latin typeface="Abadi" panose="020B0604020104020204" pitchFamily="34" charset="0"/>
              </a:rPr>
              <a:t>inbreedingu</a:t>
            </a:r>
            <a:r>
              <a:rPr lang="cs-CZ" sz="2400" dirty="0">
                <a:latin typeface="Abadi" panose="020B0604020104020204" pitchFamily="34" charset="0"/>
              </a:rPr>
              <a:t> ve šlechtitelském programu plemene ve Francii</a:t>
            </a:r>
            <a:endParaRPr lang="fr-FR" sz="2400" dirty="0">
              <a:latin typeface="Abadi" panose="020B06040201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659700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5A28F1D4-7CAE-4005-A5EB-764A9128AA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9170" y="150140"/>
            <a:ext cx="10537470" cy="504056"/>
          </a:xfrm>
        </p:spPr>
        <p:txBody>
          <a:bodyPr/>
          <a:lstStyle/>
          <a:p>
            <a:r>
              <a:rPr lang="cs-CZ" sz="2800" dirty="0">
                <a:latin typeface="Abadi" panose="020B0604020104020204" pitchFamily="34" charset="0"/>
              </a:rPr>
              <a:t>Kontrola </a:t>
            </a:r>
            <a:r>
              <a:rPr lang="cs-CZ" sz="2800" dirty="0" err="1">
                <a:latin typeface="Abadi" panose="020B0604020104020204" pitchFamily="34" charset="0"/>
              </a:rPr>
              <a:t>inbreedingu</a:t>
            </a:r>
            <a:r>
              <a:rPr lang="cs-CZ" sz="2800" dirty="0">
                <a:latin typeface="Abadi" panose="020B0604020104020204" pitchFamily="34" charset="0"/>
              </a:rPr>
              <a:t> ve šlechtitelském programu plemene ve Francii</a:t>
            </a:r>
            <a:endParaRPr lang="fr-FR" dirty="0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A6179520-65EE-4204-BC39-4A5E4B2408CF}"/>
              </a:ext>
            </a:extLst>
          </p:cNvPr>
          <p:cNvSpPr txBox="1">
            <a:spLocks/>
          </p:cNvSpPr>
          <p:nvPr/>
        </p:nvSpPr>
        <p:spPr>
          <a:xfrm>
            <a:off x="335360" y="1000932"/>
            <a:ext cx="10441160" cy="388632"/>
          </a:xfrm>
          <a:prstGeom prst="rect">
            <a:avLst/>
          </a:prstGeom>
        </p:spPr>
        <p:txBody>
          <a:bodyPr lIns="38398" tIns="19198" rIns="38398" bIns="19198">
            <a:noAutofit/>
          </a:bodyPr>
          <a:lstStyle>
            <a:lvl1pPr algn="l" defTabSz="76790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Kontrola prostřednictvím připařování s využitím informatiky</a:t>
            </a:r>
            <a:endParaRPr lang="fr-FR" sz="2400" b="1" i="1" dirty="0">
              <a:solidFill>
                <a:schemeClr val="accent2"/>
              </a:solidFill>
              <a:latin typeface="Abadi" panose="020B0604020104020204" pitchFamily="34" charset="0"/>
            </a:endParaRP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5B413A24-8327-4783-8DD0-FA4373343FC2}"/>
              </a:ext>
            </a:extLst>
          </p:cNvPr>
          <p:cNvSpPr txBox="1">
            <a:spLocks noChangeArrowheads="1"/>
          </p:cNvSpPr>
          <p:nvPr/>
        </p:nvSpPr>
        <p:spPr>
          <a:xfrm>
            <a:off x="839416" y="1451452"/>
            <a:ext cx="10729192" cy="59273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975" indent="-180975">
              <a:spcBef>
                <a:spcPts val="600"/>
              </a:spcBef>
              <a:buSzPct val="100000"/>
            </a:pP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Dvě možnosti efektivní kontroly </a:t>
            </a:r>
            <a:r>
              <a:rPr lang="cs-CZ" altLang="fr-FR" sz="2000" dirty="0" err="1">
                <a:solidFill>
                  <a:schemeClr val="tx1">
                    <a:lumMod val="50000"/>
                  </a:schemeClr>
                </a:solidFill>
              </a:rPr>
              <a:t>inbreedingu</a:t>
            </a:r>
            <a:r>
              <a:rPr lang="fr-FR" altLang="fr-FR" sz="2000" dirty="0">
                <a:solidFill>
                  <a:schemeClr val="tx1">
                    <a:lumMod val="50000"/>
                  </a:schemeClr>
                </a:solidFill>
              </a:rPr>
              <a:t>:</a:t>
            </a:r>
            <a:endParaRPr lang="fr-FR" altLang="fr-FR" sz="2000" b="1" dirty="0">
              <a:solidFill>
                <a:schemeClr val="accent1"/>
              </a:solidFill>
            </a:endParaRPr>
          </a:p>
        </p:txBody>
      </p:sp>
      <p:pic>
        <p:nvPicPr>
          <p:cNvPr id="79" name="Image 78">
            <a:extLst>
              <a:ext uri="{FF2B5EF4-FFF2-40B4-BE49-F238E27FC236}">
                <a16:creationId xmlns:a16="http://schemas.microsoft.com/office/drawing/2014/main" id="{0D6F2CB6-50A9-4735-A921-B648AD06BA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9623" y="4622114"/>
            <a:ext cx="1621867" cy="1303213"/>
          </a:xfrm>
          <a:prstGeom prst="rect">
            <a:avLst/>
          </a:prstGeom>
        </p:spPr>
      </p:pic>
      <p:sp>
        <p:nvSpPr>
          <p:cNvPr id="110" name="Rectangle 3">
            <a:extLst>
              <a:ext uri="{FF2B5EF4-FFF2-40B4-BE49-F238E27FC236}">
                <a16:creationId xmlns:a16="http://schemas.microsoft.com/office/drawing/2014/main" id="{E2B775B5-668A-4C0F-9AA7-712279A4E570}"/>
              </a:ext>
            </a:extLst>
          </p:cNvPr>
          <p:cNvSpPr txBox="1">
            <a:spLocks noChangeArrowheads="1"/>
          </p:cNvSpPr>
          <p:nvPr/>
        </p:nvSpPr>
        <p:spPr>
          <a:xfrm>
            <a:off x="335360" y="1912975"/>
            <a:ext cx="5603872" cy="59273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buSzPct val="100000"/>
              <a:buNone/>
            </a:pPr>
            <a:r>
              <a:rPr lang="fr-FR" altLang="fr-FR" sz="2000" dirty="0" err="1">
                <a:solidFill>
                  <a:schemeClr val="tx1">
                    <a:lumMod val="50000"/>
                  </a:schemeClr>
                </a:solidFill>
              </a:rPr>
              <a:t>Syst</a:t>
            </a:r>
            <a:r>
              <a:rPr lang="cs-CZ" altLang="fr-FR" sz="2000" dirty="0" err="1">
                <a:solidFill>
                  <a:schemeClr val="tx1">
                    <a:lumMod val="50000"/>
                  </a:schemeClr>
                </a:solidFill>
              </a:rPr>
              <a:t>ém</a:t>
            </a: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 založený na </a:t>
            </a:r>
            <a:r>
              <a:rPr lang="cs-CZ" altLang="fr-FR" sz="2000" b="1" dirty="0" err="1">
                <a:solidFill>
                  <a:schemeClr val="accent1"/>
                </a:solidFill>
              </a:rPr>
              <a:t>genomickém</a:t>
            </a:r>
            <a:r>
              <a:rPr lang="cs-CZ" altLang="fr-FR" sz="2000" b="1" dirty="0">
                <a:solidFill>
                  <a:schemeClr val="accent1"/>
                </a:solidFill>
              </a:rPr>
              <a:t> připařování</a:t>
            </a:r>
            <a:r>
              <a:rPr lang="fr-FR" altLang="fr-FR" sz="2000" b="1" dirty="0">
                <a:solidFill>
                  <a:schemeClr val="accent1"/>
                </a:solidFill>
              </a:rPr>
              <a:t> </a:t>
            </a: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s výpočtem </a:t>
            </a:r>
            <a:r>
              <a:rPr lang="cs-CZ" altLang="fr-FR" sz="2000" b="1" dirty="0" err="1">
                <a:solidFill>
                  <a:schemeClr val="accent1"/>
                </a:solidFill>
              </a:rPr>
              <a:t>genomického</a:t>
            </a:r>
            <a:r>
              <a:rPr lang="cs-CZ" altLang="fr-FR" sz="2000" b="1" dirty="0">
                <a:solidFill>
                  <a:schemeClr val="accent1"/>
                </a:solidFill>
              </a:rPr>
              <a:t> </a:t>
            </a:r>
            <a:r>
              <a:rPr lang="cs-CZ" altLang="fr-FR" sz="2000" b="1" dirty="0" err="1">
                <a:solidFill>
                  <a:schemeClr val="accent1"/>
                </a:solidFill>
              </a:rPr>
              <a:t>inbreedingu</a:t>
            </a:r>
            <a:endParaRPr lang="fr-FR" altLang="fr-FR" sz="2000" b="1" dirty="0">
              <a:solidFill>
                <a:schemeClr val="accent1"/>
              </a:solidFill>
            </a:endParaRPr>
          </a:p>
        </p:txBody>
      </p:sp>
      <p:sp>
        <p:nvSpPr>
          <p:cNvPr id="117" name="Rectangle 3">
            <a:extLst>
              <a:ext uri="{FF2B5EF4-FFF2-40B4-BE49-F238E27FC236}">
                <a16:creationId xmlns:a16="http://schemas.microsoft.com/office/drawing/2014/main" id="{14D7E86D-473F-4511-8D90-7AB3808E735D}"/>
              </a:ext>
            </a:extLst>
          </p:cNvPr>
          <p:cNvSpPr txBox="1">
            <a:spLocks noChangeArrowheads="1"/>
          </p:cNvSpPr>
          <p:nvPr/>
        </p:nvSpPr>
        <p:spPr>
          <a:xfrm>
            <a:off x="6070603" y="1912975"/>
            <a:ext cx="5603872" cy="59273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buSzPct val="100000"/>
              <a:buNone/>
            </a:pPr>
            <a:r>
              <a:rPr lang="fr-FR" altLang="fr-FR" sz="2000" dirty="0" err="1">
                <a:solidFill>
                  <a:schemeClr val="tx1">
                    <a:lumMod val="50000"/>
                  </a:schemeClr>
                </a:solidFill>
              </a:rPr>
              <a:t>Syst</a:t>
            </a:r>
            <a:r>
              <a:rPr lang="cs-CZ" altLang="fr-FR" sz="2000" dirty="0" err="1">
                <a:solidFill>
                  <a:schemeClr val="tx1">
                    <a:lumMod val="50000"/>
                  </a:schemeClr>
                </a:solidFill>
              </a:rPr>
              <a:t>ém</a:t>
            </a: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 založený na</a:t>
            </a:r>
            <a:r>
              <a:rPr lang="fr-FR" altLang="fr-FR" sz="20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cs-CZ" altLang="fr-FR" sz="2000" b="1" dirty="0">
                <a:solidFill>
                  <a:schemeClr val="accent1"/>
                </a:solidFill>
              </a:rPr>
              <a:t>připařování</a:t>
            </a:r>
            <a:r>
              <a:rPr lang="fr-FR" altLang="fr-FR" sz="2000" b="1" dirty="0">
                <a:solidFill>
                  <a:schemeClr val="accent1"/>
                </a:solidFill>
              </a:rPr>
              <a:t> </a:t>
            </a: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s výpočtem</a:t>
            </a:r>
            <a:r>
              <a:rPr lang="fr-FR" altLang="fr-FR" sz="20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cs-CZ" altLang="fr-FR" sz="2000" b="1" dirty="0" err="1">
                <a:solidFill>
                  <a:schemeClr val="accent1"/>
                </a:solidFill>
              </a:rPr>
              <a:t>inbreedingu</a:t>
            </a:r>
            <a:r>
              <a:rPr lang="fr-FR" altLang="fr-FR" sz="2000" b="1" dirty="0">
                <a:solidFill>
                  <a:schemeClr val="accent1"/>
                </a:solidFill>
              </a:rPr>
              <a:t> </a:t>
            </a:r>
            <a:r>
              <a:rPr lang="cs-CZ" altLang="fr-FR" sz="2000" dirty="0">
                <a:solidFill>
                  <a:schemeClr val="tx1"/>
                </a:solidFill>
              </a:rPr>
              <a:t>na základě</a:t>
            </a:r>
            <a:r>
              <a:rPr lang="fr-FR" altLang="fr-FR" sz="2000" b="1" dirty="0">
                <a:solidFill>
                  <a:schemeClr val="accent1"/>
                </a:solidFill>
              </a:rPr>
              <a:t> </a:t>
            </a:r>
            <a:r>
              <a:rPr lang="cs-CZ" altLang="fr-FR" sz="2000" b="1" dirty="0">
                <a:solidFill>
                  <a:schemeClr val="accent1"/>
                </a:solidFill>
              </a:rPr>
              <a:t>rodokmenu</a:t>
            </a:r>
            <a:endParaRPr lang="fr-FR" altLang="fr-FR" sz="2000" b="1" dirty="0">
              <a:solidFill>
                <a:schemeClr val="accent1"/>
              </a:solidFill>
            </a:endParaRPr>
          </a:p>
        </p:txBody>
      </p:sp>
      <p:sp>
        <p:nvSpPr>
          <p:cNvPr id="126" name="Signe de multiplication 125">
            <a:extLst>
              <a:ext uri="{FF2B5EF4-FFF2-40B4-BE49-F238E27FC236}">
                <a16:creationId xmlns:a16="http://schemas.microsoft.com/office/drawing/2014/main" id="{2A47A904-5312-4E26-823B-10D137F83B0A}"/>
              </a:ext>
            </a:extLst>
          </p:cNvPr>
          <p:cNvSpPr/>
          <p:nvPr/>
        </p:nvSpPr>
        <p:spPr>
          <a:xfrm>
            <a:off x="2214139" y="3111465"/>
            <a:ext cx="642739" cy="691396"/>
          </a:xfrm>
          <a:prstGeom prst="mathMultiply">
            <a:avLst>
              <a:gd name="adj1" fmla="val 4906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grpSp>
        <p:nvGrpSpPr>
          <p:cNvPr id="131" name="Groupe 130">
            <a:extLst>
              <a:ext uri="{FF2B5EF4-FFF2-40B4-BE49-F238E27FC236}">
                <a16:creationId xmlns:a16="http://schemas.microsoft.com/office/drawing/2014/main" id="{A77AD462-EEB1-4A33-8539-2D4A53E86CA9}"/>
              </a:ext>
            </a:extLst>
          </p:cNvPr>
          <p:cNvGrpSpPr/>
          <p:nvPr/>
        </p:nvGrpSpPr>
        <p:grpSpPr>
          <a:xfrm>
            <a:off x="531404" y="2723184"/>
            <a:ext cx="1388131" cy="1756546"/>
            <a:chOff x="531404" y="2723184"/>
            <a:chExt cx="1388131" cy="1756546"/>
          </a:xfrm>
        </p:grpSpPr>
        <p:pic>
          <p:nvPicPr>
            <p:cNvPr id="116" name="Image 115">
              <a:extLst>
                <a:ext uri="{FF2B5EF4-FFF2-40B4-BE49-F238E27FC236}">
                  <a16:creationId xmlns:a16="http://schemas.microsoft.com/office/drawing/2014/main" id="{D28CD488-1777-4F92-BCE5-2346BA05F24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739418">
              <a:off x="896417" y="2723184"/>
              <a:ext cx="245000" cy="720000"/>
            </a:xfrm>
            <a:prstGeom prst="rect">
              <a:avLst/>
            </a:prstGeom>
          </p:spPr>
        </p:pic>
        <p:pic>
          <p:nvPicPr>
            <p:cNvPr id="119" name="Image 118">
              <a:extLst>
                <a:ext uri="{FF2B5EF4-FFF2-40B4-BE49-F238E27FC236}">
                  <a16:creationId xmlns:a16="http://schemas.microsoft.com/office/drawing/2014/main" id="{52E28E66-6D64-47C9-8135-15552827F6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800303">
              <a:off x="1082454" y="3191128"/>
              <a:ext cx="224383" cy="720000"/>
            </a:xfrm>
            <a:prstGeom prst="rect">
              <a:avLst/>
            </a:prstGeom>
          </p:spPr>
        </p:pic>
        <p:pic>
          <p:nvPicPr>
            <p:cNvPr id="123" name="Image 122">
              <a:extLst>
                <a:ext uri="{FF2B5EF4-FFF2-40B4-BE49-F238E27FC236}">
                  <a16:creationId xmlns:a16="http://schemas.microsoft.com/office/drawing/2014/main" id="{DC797E13-DC82-4612-B83F-50ED778BE3A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517963" y="2843392"/>
              <a:ext cx="225155" cy="720000"/>
            </a:xfrm>
            <a:prstGeom prst="rect">
              <a:avLst/>
            </a:prstGeom>
          </p:spPr>
        </p:pic>
        <p:sp>
          <p:nvSpPr>
            <p:cNvPr id="127" name="Accolade fermante 126">
              <a:extLst>
                <a:ext uri="{FF2B5EF4-FFF2-40B4-BE49-F238E27FC236}">
                  <a16:creationId xmlns:a16="http://schemas.microsoft.com/office/drawing/2014/main" id="{1AA7D434-1C0C-4639-8E7A-A72CC0ABB1C5}"/>
                </a:ext>
              </a:extLst>
            </p:cNvPr>
            <p:cNvSpPr/>
            <p:nvPr/>
          </p:nvSpPr>
          <p:spPr>
            <a:xfrm rot="5400000">
              <a:off x="1167059" y="3374223"/>
              <a:ext cx="116821" cy="1388131"/>
            </a:xfrm>
            <a:prstGeom prst="rightBrace">
              <a:avLst>
                <a:gd name="adj1" fmla="val 96328"/>
                <a:gd name="adj2" fmla="val 50417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8" name="ZoneTexte 127">
              <a:extLst>
                <a:ext uri="{FF2B5EF4-FFF2-40B4-BE49-F238E27FC236}">
                  <a16:creationId xmlns:a16="http://schemas.microsoft.com/office/drawing/2014/main" id="{0670DFAA-41D8-41C0-A68D-2C472EA25390}"/>
                </a:ext>
              </a:extLst>
            </p:cNvPr>
            <p:cNvSpPr txBox="1"/>
            <p:nvPr/>
          </p:nvSpPr>
          <p:spPr>
            <a:xfrm>
              <a:off x="579298" y="4171953"/>
              <a:ext cx="111190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sz="1400" dirty="0"/>
                <a:t>Genom býků</a:t>
              </a:r>
              <a:endParaRPr lang="fr-FR" sz="1400" dirty="0"/>
            </a:p>
          </p:txBody>
        </p:sp>
      </p:grpSp>
      <p:grpSp>
        <p:nvGrpSpPr>
          <p:cNvPr id="132" name="Groupe 131">
            <a:extLst>
              <a:ext uri="{FF2B5EF4-FFF2-40B4-BE49-F238E27FC236}">
                <a16:creationId xmlns:a16="http://schemas.microsoft.com/office/drawing/2014/main" id="{515A9C02-B0DE-4030-AEE3-F51F8C8DD089}"/>
              </a:ext>
            </a:extLst>
          </p:cNvPr>
          <p:cNvGrpSpPr/>
          <p:nvPr/>
        </p:nvGrpSpPr>
        <p:grpSpPr>
          <a:xfrm>
            <a:off x="3121161" y="2725448"/>
            <a:ext cx="1441514" cy="1754282"/>
            <a:chOff x="2686158" y="2720635"/>
            <a:chExt cx="1441514" cy="1754282"/>
          </a:xfrm>
        </p:grpSpPr>
        <p:pic>
          <p:nvPicPr>
            <p:cNvPr id="118" name="Image 117">
              <a:extLst>
                <a:ext uri="{FF2B5EF4-FFF2-40B4-BE49-F238E27FC236}">
                  <a16:creationId xmlns:a16="http://schemas.microsoft.com/office/drawing/2014/main" id="{8644D0C0-8D41-4B31-8B5F-8FE52BE7DD6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19902479">
              <a:off x="3300509" y="2720635"/>
              <a:ext cx="230897" cy="720000"/>
            </a:xfrm>
            <a:prstGeom prst="rect">
              <a:avLst/>
            </a:prstGeom>
          </p:spPr>
        </p:pic>
        <p:pic>
          <p:nvPicPr>
            <p:cNvPr id="120" name="Image 119">
              <a:extLst>
                <a:ext uri="{FF2B5EF4-FFF2-40B4-BE49-F238E27FC236}">
                  <a16:creationId xmlns:a16="http://schemas.microsoft.com/office/drawing/2014/main" id="{B3FD512A-44ED-4C0D-AFB7-ADAB0315717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852927" y="2924944"/>
              <a:ext cx="226849" cy="720000"/>
            </a:xfrm>
            <a:prstGeom prst="rect">
              <a:avLst/>
            </a:prstGeom>
          </p:spPr>
        </p:pic>
        <p:pic>
          <p:nvPicPr>
            <p:cNvPr id="124" name="Image 123">
              <a:extLst>
                <a:ext uri="{FF2B5EF4-FFF2-40B4-BE49-F238E27FC236}">
                  <a16:creationId xmlns:a16="http://schemas.microsoft.com/office/drawing/2014/main" id="{81BD5719-9A1F-4AA4-8F9D-1DC6CB44532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 rot="792181">
              <a:off x="2718898" y="2940859"/>
              <a:ext cx="222680" cy="720000"/>
            </a:xfrm>
            <a:prstGeom prst="rect">
              <a:avLst/>
            </a:prstGeom>
          </p:spPr>
        </p:pic>
        <p:pic>
          <p:nvPicPr>
            <p:cNvPr id="125" name="Image 124">
              <a:extLst>
                <a:ext uri="{FF2B5EF4-FFF2-40B4-BE49-F238E27FC236}">
                  <a16:creationId xmlns:a16="http://schemas.microsoft.com/office/drawing/2014/main" id="{E45697CC-D61A-44E3-B2EB-7CD194FF4F6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 rot="18404092">
              <a:off x="3387932" y="3300551"/>
              <a:ext cx="220206" cy="720000"/>
            </a:xfrm>
            <a:prstGeom prst="rect">
              <a:avLst/>
            </a:prstGeom>
          </p:spPr>
        </p:pic>
        <p:sp>
          <p:nvSpPr>
            <p:cNvPr id="129" name="Accolade fermante 128">
              <a:extLst>
                <a:ext uri="{FF2B5EF4-FFF2-40B4-BE49-F238E27FC236}">
                  <a16:creationId xmlns:a16="http://schemas.microsoft.com/office/drawing/2014/main" id="{FF294C6D-4C8C-4974-813D-9079ABDDBA8E}"/>
                </a:ext>
              </a:extLst>
            </p:cNvPr>
            <p:cNvSpPr/>
            <p:nvPr/>
          </p:nvSpPr>
          <p:spPr>
            <a:xfrm rot="5400000">
              <a:off x="3375196" y="3369410"/>
              <a:ext cx="116821" cy="1388131"/>
            </a:xfrm>
            <a:prstGeom prst="rightBrace">
              <a:avLst>
                <a:gd name="adj1" fmla="val 96328"/>
                <a:gd name="adj2" fmla="val 50417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0" name="ZoneTexte 129">
              <a:extLst>
                <a:ext uri="{FF2B5EF4-FFF2-40B4-BE49-F238E27FC236}">
                  <a16:creationId xmlns:a16="http://schemas.microsoft.com/office/drawing/2014/main" id="{4DAA8F4B-BD3D-4680-8A09-79913CA07613}"/>
                </a:ext>
              </a:extLst>
            </p:cNvPr>
            <p:cNvSpPr txBox="1"/>
            <p:nvPr/>
          </p:nvSpPr>
          <p:spPr>
            <a:xfrm>
              <a:off x="2686158" y="4167140"/>
              <a:ext cx="143020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sz="1400" dirty="0"/>
                <a:t>Genom plemenic</a:t>
              </a:r>
              <a:endParaRPr lang="fr-FR" sz="1400" dirty="0"/>
            </a:p>
          </p:txBody>
        </p:sp>
      </p:grpSp>
      <p:grpSp>
        <p:nvGrpSpPr>
          <p:cNvPr id="171" name="Groupe 170">
            <a:extLst>
              <a:ext uri="{FF2B5EF4-FFF2-40B4-BE49-F238E27FC236}">
                <a16:creationId xmlns:a16="http://schemas.microsoft.com/office/drawing/2014/main" id="{A7831F58-1290-4898-9E80-1B55A551AE13}"/>
              </a:ext>
            </a:extLst>
          </p:cNvPr>
          <p:cNvGrpSpPr>
            <a:grpSpLocks noChangeAspect="1"/>
          </p:cNvGrpSpPr>
          <p:nvPr/>
        </p:nvGrpSpPr>
        <p:grpSpPr>
          <a:xfrm>
            <a:off x="6166363" y="2686481"/>
            <a:ext cx="5528578" cy="3244016"/>
            <a:chOff x="6123780" y="4214616"/>
            <a:chExt cx="4246924" cy="2491977"/>
          </a:xfrm>
        </p:grpSpPr>
        <p:pic>
          <p:nvPicPr>
            <p:cNvPr id="156" name="Image 155">
              <a:extLst>
                <a:ext uri="{FF2B5EF4-FFF2-40B4-BE49-F238E27FC236}">
                  <a16:creationId xmlns:a16="http://schemas.microsoft.com/office/drawing/2014/main" id="{8D8DAC37-375E-4BC3-9CE0-4E273D711A93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204012" y="4214616"/>
              <a:ext cx="4166692" cy="2491977"/>
            </a:xfrm>
            <a:prstGeom prst="rect">
              <a:avLst/>
            </a:prstGeom>
          </p:spPr>
        </p:pic>
        <p:sp>
          <p:nvSpPr>
            <p:cNvPr id="170" name="Rectangle 169">
              <a:extLst>
                <a:ext uri="{FF2B5EF4-FFF2-40B4-BE49-F238E27FC236}">
                  <a16:creationId xmlns:a16="http://schemas.microsoft.com/office/drawing/2014/main" id="{3A9BB471-AB46-4540-AB44-C7A52907DF4B}"/>
                </a:ext>
              </a:extLst>
            </p:cNvPr>
            <p:cNvSpPr/>
            <p:nvPr/>
          </p:nvSpPr>
          <p:spPr>
            <a:xfrm>
              <a:off x="9828353" y="4241427"/>
              <a:ext cx="501429" cy="46092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9" name="Rectangle 168">
              <a:extLst>
                <a:ext uri="{FF2B5EF4-FFF2-40B4-BE49-F238E27FC236}">
                  <a16:creationId xmlns:a16="http://schemas.microsoft.com/office/drawing/2014/main" id="{09ADBA04-C925-459C-A67C-BEE3869136AE}"/>
                </a:ext>
              </a:extLst>
            </p:cNvPr>
            <p:cNvSpPr/>
            <p:nvPr/>
          </p:nvSpPr>
          <p:spPr>
            <a:xfrm>
              <a:off x="8295415" y="4241733"/>
              <a:ext cx="652958" cy="46092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8" name="Rectangle 167">
              <a:extLst>
                <a:ext uri="{FF2B5EF4-FFF2-40B4-BE49-F238E27FC236}">
                  <a16:creationId xmlns:a16="http://schemas.microsoft.com/office/drawing/2014/main" id="{CA021F92-70E1-46A4-9EC3-343B359F2B48}"/>
                </a:ext>
              </a:extLst>
            </p:cNvPr>
            <p:cNvSpPr/>
            <p:nvPr/>
          </p:nvSpPr>
          <p:spPr>
            <a:xfrm>
              <a:off x="6888088" y="4214616"/>
              <a:ext cx="652958" cy="46092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133" name="Groupe 132">
              <a:extLst>
                <a:ext uri="{FF2B5EF4-FFF2-40B4-BE49-F238E27FC236}">
                  <a16:creationId xmlns:a16="http://schemas.microsoft.com/office/drawing/2014/main" id="{5F0D37FD-5E32-4745-85C9-26AB0316EE9A}"/>
                </a:ext>
              </a:extLst>
            </p:cNvPr>
            <p:cNvGrpSpPr/>
            <p:nvPr/>
          </p:nvGrpSpPr>
          <p:grpSpPr>
            <a:xfrm>
              <a:off x="9121829" y="5188867"/>
              <a:ext cx="758705" cy="360000"/>
              <a:chOff x="4934083" y="3259109"/>
              <a:chExt cx="758705" cy="360000"/>
            </a:xfrm>
          </p:grpSpPr>
          <p:pic>
            <p:nvPicPr>
              <p:cNvPr id="134" name="Image 133">
                <a:extLst>
                  <a:ext uri="{FF2B5EF4-FFF2-40B4-BE49-F238E27FC236}">
                    <a16:creationId xmlns:a16="http://schemas.microsoft.com/office/drawing/2014/main" id="{F1C1FD79-BE0F-41E8-AA50-88EE3F0B8A6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4934083" y="3259109"/>
                <a:ext cx="668977" cy="360000"/>
              </a:xfrm>
              <a:prstGeom prst="rect">
                <a:avLst/>
              </a:prstGeom>
            </p:spPr>
          </p:pic>
          <p:pic>
            <p:nvPicPr>
              <p:cNvPr id="135" name="Image 134">
                <a:extLst>
                  <a:ext uri="{FF2B5EF4-FFF2-40B4-BE49-F238E27FC236}">
                    <a16:creationId xmlns:a16="http://schemas.microsoft.com/office/drawing/2014/main" id="{B878DB82-A2EA-499A-ACA8-0BD95604FF5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p:blipFill>
            <p:spPr>
              <a:xfrm rot="2063369">
                <a:off x="5513332" y="3431536"/>
                <a:ext cx="179456" cy="180000"/>
              </a:xfrm>
              <a:prstGeom prst="rect">
                <a:avLst/>
              </a:prstGeom>
            </p:spPr>
          </p:pic>
        </p:grpSp>
        <p:pic>
          <p:nvPicPr>
            <p:cNvPr id="137" name="Image 136">
              <a:extLst>
                <a:ext uri="{FF2B5EF4-FFF2-40B4-BE49-F238E27FC236}">
                  <a16:creationId xmlns:a16="http://schemas.microsoft.com/office/drawing/2014/main" id="{B34B033C-9658-4050-8DCA-B827D9D4185D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8832304" y="5882332"/>
              <a:ext cx="572599" cy="360000"/>
            </a:xfrm>
            <a:prstGeom prst="rect">
              <a:avLst/>
            </a:prstGeom>
          </p:spPr>
        </p:pic>
        <p:pic>
          <p:nvPicPr>
            <p:cNvPr id="140" name="Image 139">
              <a:extLst>
                <a:ext uri="{FF2B5EF4-FFF2-40B4-BE49-F238E27FC236}">
                  <a16:creationId xmlns:a16="http://schemas.microsoft.com/office/drawing/2014/main" id="{9CEF334E-E19A-488A-A441-A3A84958C736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8287358" y="4298553"/>
              <a:ext cx="690248" cy="360000"/>
            </a:xfrm>
            <a:prstGeom prst="rect">
              <a:avLst/>
            </a:prstGeom>
          </p:spPr>
        </p:pic>
        <p:grpSp>
          <p:nvGrpSpPr>
            <p:cNvPr id="142" name="Groupe 141">
              <a:extLst>
                <a:ext uri="{FF2B5EF4-FFF2-40B4-BE49-F238E27FC236}">
                  <a16:creationId xmlns:a16="http://schemas.microsoft.com/office/drawing/2014/main" id="{8E5BB75A-683B-42B4-8ED7-E0775D6959C7}"/>
                </a:ext>
              </a:extLst>
            </p:cNvPr>
            <p:cNvGrpSpPr/>
            <p:nvPr/>
          </p:nvGrpSpPr>
          <p:grpSpPr>
            <a:xfrm>
              <a:off x="8377925" y="5174367"/>
              <a:ext cx="574147" cy="360428"/>
              <a:chOff x="3357023" y="4156594"/>
              <a:chExt cx="574147" cy="360428"/>
            </a:xfrm>
          </p:grpSpPr>
          <p:pic>
            <p:nvPicPr>
              <p:cNvPr id="143" name="Image 142">
                <a:extLst>
                  <a:ext uri="{FF2B5EF4-FFF2-40B4-BE49-F238E27FC236}">
                    <a16:creationId xmlns:a16="http://schemas.microsoft.com/office/drawing/2014/main" id="{D710AD8C-F00C-4828-B21D-92889181DBA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3422474" y="4156594"/>
                <a:ext cx="508696" cy="360000"/>
              </a:xfrm>
              <a:prstGeom prst="rect">
                <a:avLst/>
              </a:prstGeom>
            </p:spPr>
          </p:pic>
          <p:pic>
            <p:nvPicPr>
              <p:cNvPr id="144" name="Image 143">
                <a:extLst>
                  <a:ext uri="{FF2B5EF4-FFF2-40B4-BE49-F238E27FC236}">
                    <a16:creationId xmlns:a16="http://schemas.microsoft.com/office/drawing/2014/main" id="{C2A88AE2-B900-46C1-A246-5EFE89224D2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p:blipFill>
            <p:spPr>
              <a:xfrm rot="2063369">
                <a:off x="3357023" y="4337022"/>
                <a:ext cx="179456" cy="180000"/>
              </a:xfrm>
              <a:prstGeom prst="rect">
                <a:avLst/>
              </a:prstGeom>
            </p:spPr>
          </p:pic>
        </p:grpSp>
        <p:grpSp>
          <p:nvGrpSpPr>
            <p:cNvPr id="145" name="Groupe 144">
              <a:extLst>
                <a:ext uri="{FF2B5EF4-FFF2-40B4-BE49-F238E27FC236}">
                  <a16:creationId xmlns:a16="http://schemas.microsoft.com/office/drawing/2014/main" id="{9C2C2C8A-DB2D-4AB9-B7F6-7CFD060EDC41}"/>
                </a:ext>
              </a:extLst>
            </p:cNvPr>
            <p:cNvGrpSpPr/>
            <p:nvPr/>
          </p:nvGrpSpPr>
          <p:grpSpPr>
            <a:xfrm>
              <a:off x="6725588" y="5184836"/>
              <a:ext cx="583680" cy="360000"/>
              <a:chOff x="3133429" y="2084187"/>
              <a:chExt cx="583680" cy="360000"/>
            </a:xfrm>
          </p:grpSpPr>
          <p:pic>
            <p:nvPicPr>
              <p:cNvPr id="146" name="Image 145">
                <a:extLst>
                  <a:ext uri="{FF2B5EF4-FFF2-40B4-BE49-F238E27FC236}">
                    <a16:creationId xmlns:a16="http://schemas.microsoft.com/office/drawing/2014/main" id="{86D0DDAF-45B7-48E8-929B-E67AA4C7435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3215680" y="2084187"/>
                <a:ext cx="501429" cy="360000"/>
              </a:xfrm>
              <a:prstGeom prst="rect">
                <a:avLst/>
              </a:prstGeom>
            </p:spPr>
          </p:pic>
          <p:pic>
            <p:nvPicPr>
              <p:cNvPr id="147" name="Image 146">
                <a:extLst>
                  <a:ext uri="{FF2B5EF4-FFF2-40B4-BE49-F238E27FC236}">
                    <a16:creationId xmlns:a16="http://schemas.microsoft.com/office/drawing/2014/main" id="{51EA350F-D0D5-48AD-BF12-4E271801237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p:blipFill>
            <p:spPr>
              <a:xfrm rot="2063369">
                <a:off x="3133429" y="2251640"/>
                <a:ext cx="179456" cy="180000"/>
              </a:xfrm>
              <a:prstGeom prst="rect">
                <a:avLst/>
              </a:prstGeom>
            </p:spPr>
          </p:pic>
        </p:grpSp>
        <p:grpSp>
          <p:nvGrpSpPr>
            <p:cNvPr id="149" name="Groupe 148">
              <a:extLst>
                <a:ext uri="{FF2B5EF4-FFF2-40B4-BE49-F238E27FC236}">
                  <a16:creationId xmlns:a16="http://schemas.microsoft.com/office/drawing/2014/main" id="{C0EFE3D0-2DC4-478D-842F-CCD59C4B07D6}"/>
                </a:ext>
              </a:extLst>
            </p:cNvPr>
            <p:cNvGrpSpPr/>
            <p:nvPr/>
          </p:nvGrpSpPr>
          <p:grpSpPr>
            <a:xfrm>
              <a:off x="7559743" y="5176656"/>
              <a:ext cx="643727" cy="394950"/>
              <a:chOff x="5839417" y="4813819"/>
              <a:chExt cx="643727" cy="394950"/>
            </a:xfrm>
          </p:grpSpPr>
          <p:pic>
            <p:nvPicPr>
              <p:cNvPr id="150" name="Image 149">
                <a:extLst>
                  <a:ext uri="{FF2B5EF4-FFF2-40B4-BE49-F238E27FC236}">
                    <a16:creationId xmlns:a16="http://schemas.microsoft.com/office/drawing/2014/main" id="{25D9111A-2585-4639-B1BB-1C9E0B0A81B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5839417" y="4813819"/>
                <a:ext cx="535940" cy="360000"/>
              </a:xfrm>
              <a:prstGeom prst="rect">
                <a:avLst/>
              </a:prstGeom>
            </p:spPr>
          </p:pic>
          <p:pic>
            <p:nvPicPr>
              <p:cNvPr id="151" name="Image 150">
                <a:extLst>
                  <a:ext uri="{FF2B5EF4-FFF2-40B4-BE49-F238E27FC236}">
                    <a16:creationId xmlns:a16="http://schemas.microsoft.com/office/drawing/2014/main" id="{79800E8C-17A0-4F8F-88D8-ED8E17EDDD5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p:blipFill>
            <p:spPr>
              <a:xfrm rot="2063369">
                <a:off x="6303688" y="5028769"/>
                <a:ext cx="179456" cy="180000"/>
              </a:xfrm>
              <a:prstGeom prst="rect">
                <a:avLst/>
              </a:prstGeom>
            </p:spPr>
          </p:pic>
        </p:grpSp>
        <p:grpSp>
          <p:nvGrpSpPr>
            <p:cNvPr id="152" name="Groupe 151">
              <a:extLst>
                <a:ext uri="{FF2B5EF4-FFF2-40B4-BE49-F238E27FC236}">
                  <a16:creationId xmlns:a16="http://schemas.microsoft.com/office/drawing/2014/main" id="{B377489E-0A53-47DA-904B-632369729795}"/>
                </a:ext>
              </a:extLst>
            </p:cNvPr>
            <p:cNvGrpSpPr/>
            <p:nvPr/>
          </p:nvGrpSpPr>
          <p:grpSpPr>
            <a:xfrm>
              <a:off x="7168808" y="5864642"/>
              <a:ext cx="526862" cy="360000"/>
              <a:chOff x="3453842" y="4769724"/>
              <a:chExt cx="526862" cy="360000"/>
            </a:xfrm>
          </p:grpSpPr>
          <p:pic>
            <p:nvPicPr>
              <p:cNvPr id="153" name="Image 152">
                <a:extLst>
                  <a:ext uri="{FF2B5EF4-FFF2-40B4-BE49-F238E27FC236}">
                    <a16:creationId xmlns:a16="http://schemas.microsoft.com/office/drawing/2014/main" id="{1DECBC79-C447-4C8C-9B51-84D73C85476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3453842" y="4769724"/>
                <a:ext cx="453913" cy="360000"/>
              </a:xfrm>
              <a:prstGeom prst="rect">
                <a:avLst/>
              </a:prstGeom>
            </p:spPr>
          </p:pic>
          <p:pic>
            <p:nvPicPr>
              <p:cNvPr id="154" name="Image 153">
                <a:extLst>
                  <a:ext uri="{FF2B5EF4-FFF2-40B4-BE49-F238E27FC236}">
                    <a16:creationId xmlns:a16="http://schemas.microsoft.com/office/drawing/2014/main" id="{95DFF12D-270E-4D23-BF95-899C1B0DFCF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p:blipFill>
            <p:spPr>
              <a:xfrm rot="2063369">
                <a:off x="3801248" y="4914774"/>
                <a:ext cx="179456" cy="180000"/>
              </a:xfrm>
              <a:prstGeom prst="rect">
                <a:avLst/>
              </a:prstGeom>
            </p:spPr>
          </p:pic>
        </p:grpSp>
        <p:grpSp>
          <p:nvGrpSpPr>
            <p:cNvPr id="157" name="Groupe 156">
              <a:extLst>
                <a:ext uri="{FF2B5EF4-FFF2-40B4-BE49-F238E27FC236}">
                  <a16:creationId xmlns:a16="http://schemas.microsoft.com/office/drawing/2014/main" id="{A0228070-0284-434D-A5B2-4E93E37CB986}"/>
                </a:ext>
              </a:extLst>
            </p:cNvPr>
            <p:cNvGrpSpPr/>
            <p:nvPr/>
          </p:nvGrpSpPr>
          <p:grpSpPr>
            <a:xfrm>
              <a:off x="9040712" y="4293136"/>
              <a:ext cx="583680" cy="360000"/>
              <a:chOff x="3133429" y="2084187"/>
              <a:chExt cx="583680" cy="360000"/>
            </a:xfrm>
          </p:grpSpPr>
          <p:pic>
            <p:nvPicPr>
              <p:cNvPr id="158" name="Image 157">
                <a:extLst>
                  <a:ext uri="{FF2B5EF4-FFF2-40B4-BE49-F238E27FC236}">
                    <a16:creationId xmlns:a16="http://schemas.microsoft.com/office/drawing/2014/main" id="{DCDC2D7B-66B2-401C-AB12-3F1C68B6929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3215680" y="2084187"/>
                <a:ext cx="501429" cy="360000"/>
              </a:xfrm>
              <a:prstGeom prst="rect">
                <a:avLst/>
              </a:prstGeom>
            </p:spPr>
          </p:pic>
          <p:pic>
            <p:nvPicPr>
              <p:cNvPr id="159" name="Image 158">
                <a:extLst>
                  <a:ext uri="{FF2B5EF4-FFF2-40B4-BE49-F238E27FC236}">
                    <a16:creationId xmlns:a16="http://schemas.microsoft.com/office/drawing/2014/main" id="{52F5BD05-499E-4F61-A53C-4AC2E501163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p:blipFill>
            <p:spPr>
              <a:xfrm rot="2063369">
                <a:off x="3133429" y="2251640"/>
                <a:ext cx="179456" cy="180000"/>
              </a:xfrm>
              <a:prstGeom prst="rect">
                <a:avLst/>
              </a:prstGeom>
            </p:spPr>
          </p:pic>
        </p:grpSp>
        <p:pic>
          <p:nvPicPr>
            <p:cNvPr id="161" name="Image 160">
              <a:extLst>
                <a:ext uri="{FF2B5EF4-FFF2-40B4-BE49-F238E27FC236}">
                  <a16:creationId xmlns:a16="http://schemas.microsoft.com/office/drawing/2014/main" id="{CF19A7B2-324C-465D-97F3-C950D16A5F48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7675536" y="4305599"/>
              <a:ext cx="508696" cy="360000"/>
            </a:xfrm>
            <a:prstGeom prst="rect">
              <a:avLst/>
            </a:prstGeom>
          </p:spPr>
        </p:pic>
        <p:pic>
          <p:nvPicPr>
            <p:cNvPr id="163" name="Image 162">
              <a:extLst>
                <a:ext uri="{FF2B5EF4-FFF2-40B4-BE49-F238E27FC236}">
                  <a16:creationId xmlns:a16="http://schemas.microsoft.com/office/drawing/2014/main" id="{F914B005-C49B-4D76-A13D-CFC297FA779A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6942474" y="4293096"/>
              <a:ext cx="572599" cy="360000"/>
            </a:xfrm>
            <a:prstGeom prst="rect">
              <a:avLst/>
            </a:prstGeom>
          </p:spPr>
        </p:pic>
        <p:grpSp>
          <p:nvGrpSpPr>
            <p:cNvPr id="164" name="Groupe 163">
              <a:extLst>
                <a:ext uri="{FF2B5EF4-FFF2-40B4-BE49-F238E27FC236}">
                  <a16:creationId xmlns:a16="http://schemas.microsoft.com/office/drawing/2014/main" id="{35B0979B-7089-4137-B279-2B324D5A8A90}"/>
                </a:ext>
              </a:extLst>
            </p:cNvPr>
            <p:cNvGrpSpPr/>
            <p:nvPr/>
          </p:nvGrpSpPr>
          <p:grpSpPr>
            <a:xfrm>
              <a:off x="6123780" y="4262114"/>
              <a:ext cx="583680" cy="360000"/>
              <a:chOff x="3133429" y="2084187"/>
              <a:chExt cx="583680" cy="360000"/>
            </a:xfrm>
          </p:grpSpPr>
          <p:pic>
            <p:nvPicPr>
              <p:cNvPr id="165" name="Image 164">
                <a:extLst>
                  <a:ext uri="{FF2B5EF4-FFF2-40B4-BE49-F238E27FC236}">
                    <a16:creationId xmlns:a16="http://schemas.microsoft.com/office/drawing/2014/main" id="{C0025979-9701-4537-A616-C7B932EF795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3215680" y="2084187"/>
                <a:ext cx="501429" cy="360000"/>
              </a:xfrm>
              <a:prstGeom prst="rect">
                <a:avLst/>
              </a:prstGeom>
            </p:spPr>
          </p:pic>
          <p:pic>
            <p:nvPicPr>
              <p:cNvPr id="166" name="Image 165">
                <a:extLst>
                  <a:ext uri="{FF2B5EF4-FFF2-40B4-BE49-F238E27FC236}">
                    <a16:creationId xmlns:a16="http://schemas.microsoft.com/office/drawing/2014/main" id="{AD012102-4B2D-412E-A590-9CA55B2680B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p:blipFill>
            <p:spPr>
              <a:xfrm rot="2063369">
                <a:off x="3133429" y="2251640"/>
                <a:ext cx="179456" cy="180000"/>
              </a:xfrm>
              <a:prstGeom prst="rect">
                <a:avLst/>
              </a:prstGeom>
            </p:spPr>
          </p:pic>
        </p:grpSp>
        <p:pic>
          <p:nvPicPr>
            <p:cNvPr id="167" name="Image 166">
              <a:extLst>
                <a:ext uri="{FF2B5EF4-FFF2-40B4-BE49-F238E27FC236}">
                  <a16:creationId xmlns:a16="http://schemas.microsoft.com/office/drawing/2014/main" id="{A16A8ABF-74C8-418D-9E2F-534B1AC4BB27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9786789" y="4299730"/>
              <a:ext cx="572599" cy="360000"/>
            </a:xfrm>
            <a:prstGeom prst="rect">
              <a:avLst/>
            </a:prstGeom>
          </p:spPr>
        </p:pic>
      </p:grpSp>
      <p:sp>
        <p:nvSpPr>
          <p:cNvPr id="173" name="Rectangle 3">
            <a:extLst>
              <a:ext uri="{FF2B5EF4-FFF2-40B4-BE49-F238E27FC236}">
                <a16:creationId xmlns:a16="http://schemas.microsoft.com/office/drawing/2014/main" id="{D7E2BE31-B398-44B9-A7AD-5EE161571901}"/>
              </a:ext>
            </a:extLst>
          </p:cNvPr>
          <p:cNvSpPr txBox="1">
            <a:spLocks noChangeArrowheads="1"/>
          </p:cNvSpPr>
          <p:nvPr/>
        </p:nvSpPr>
        <p:spPr>
          <a:xfrm>
            <a:off x="364783" y="6043709"/>
            <a:ext cx="5603872" cy="7428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600"/>
              </a:spcBef>
              <a:buSzPct val="100000"/>
              <a:buNone/>
            </a:pP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Geneticky</a:t>
            </a:r>
            <a:r>
              <a:rPr lang="fr-FR" altLang="fr-FR" sz="20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(nej)</a:t>
            </a:r>
            <a:r>
              <a:rPr lang="fr-FR" altLang="fr-FR" sz="2000" b="1" dirty="0">
                <a:solidFill>
                  <a:schemeClr val="accent1"/>
                </a:solidFill>
              </a:rPr>
              <a:t>p</a:t>
            </a:r>
            <a:r>
              <a:rPr lang="cs-CZ" altLang="fr-FR" sz="2000" b="1" dirty="0" err="1">
                <a:solidFill>
                  <a:schemeClr val="accent1"/>
                </a:solidFill>
              </a:rPr>
              <a:t>řesnější</a:t>
            </a:r>
            <a:r>
              <a:rPr lang="cs-CZ" altLang="fr-FR" sz="2000" b="1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připařování, ale</a:t>
            </a:r>
            <a:r>
              <a:rPr lang="fr-FR" altLang="fr-FR" sz="20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cs-CZ" altLang="fr-FR" sz="2000" b="1" dirty="0">
                <a:solidFill>
                  <a:schemeClr val="accent1"/>
                </a:solidFill>
              </a:rPr>
              <a:t>potřeba</a:t>
            </a:r>
            <a:r>
              <a:rPr lang="fr-FR" altLang="fr-FR" sz="20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fr-FR" altLang="fr-FR" sz="2000" b="1" dirty="0" err="1">
                <a:solidFill>
                  <a:schemeClr val="accent1"/>
                </a:solidFill>
              </a:rPr>
              <a:t>dat</a:t>
            </a:r>
            <a:r>
              <a:rPr lang="fr-FR" altLang="fr-FR" sz="20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a</a:t>
            </a:r>
            <a:r>
              <a:rPr lang="fr-FR" altLang="fr-FR" sz="20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cs-CZ" altLang="fr-FR" sz="2000" b="1" dirty="0">
                <a:solidFill>
                  <a:schemeClr val="accent1"/>
                </a:solidFill>
              </a:rPr>
              <a:t>robustních algoritmů</a:t>
            </a:r>
            <a:endParaRPr lang="fr-FR" altLang="fr-FR" sz="2000" b="1" dirty="0">
              <a:solidFill>
                <a:schemeClr val="accent1"/>
              </a:solidFill>
            </a:endParaRPr>
          </a:p>
        </p:txBody>
      </p:sp>
      <p:sp>
        <p:nvSpPr>
          <p:cNvPr id="174" name="Rectangle 3">
            <a:extLst>
              <a:ext uri="{FF2B5EF4-FFF2-40B4-BE49-F238E27FC236}">
                <a16:creationId xmlns:a16="http://schemas.microsoft.com/office/drawing/2014/main" id="{DB56BA3C-9490-4D35-9418-02C1A955A911}"/>
              </a:ext>
            </a:extLst>
          </p:cNvPr>
          <p:cNvSpPr txBox="1">
            <a:spLocks noChangeArrowheads="1"/>
          </p:cNvSpPr>
          <p:nvPr/>
        </p:nvSpPr>
        <p:spPr>
          <a:xfrm>
            <a:off x="6091069" y="6038975"/>
            <a:ext cx="5603872" cy="7428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600"/>
              </a:spcBef>
              <a:buSzPct val="100000"/>
              <a:buNone/>
            </a:pP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Připařování </a:t>
            </a:r>
            <a:r>
              <a:rPr lang="fr-FR" altLang="fr-FR" sz="2000" dirty="0">
                <a:solidFill>
                  <a:schemeClr val="tx1">
                    <a:lumMod val="50000"/>
                  </a:schemeClr>
                </a:solidFill>
              </a:rPr>
              <a:t>s </a:t>
            </a: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jednoduše</a:t>
            </a:r>
            <a:r>
              <a:rPr lang="fr-FR" altLang="fr-FR" sz="20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fr-FR" altLang="fr-FR" sz="2000" b="1" dirty="0">
                <a:solidFill>
                  <a:schemeClr val="accent1"/>
                </a:solidFill>
              </a:rPr>
              <a:t>d</a:t>
            </a:r>
            <a:r>
              <a:rPr lang="cs-CZ" altLang="fr-FR" sz="2000" b="1" dirty="0" err="1">
                <a:solidFill>
                  <a:schemeClr val="accent1"/>
                </a:solidFill>
              </a:rPr>
              <a:t>ostupnými</a:t>
            </a:r>
            <a:r>
              <a:rPr lang="cs-CZ" altLang="fr-FR" sz="2000" b="1" dirty="0">
                <a:solidFill>
                  <a:schemeClr val="accent1"/>
                </a:solidFill>
              </a:rPr>
              <a:t> d</a:t>
            </a:r>
            <a:r>
              <a:rPr lang="fr-FR" altLang="fr-FR" sz="2000" b="1" dirty="0">
                <a:solidFill>
                  <a:schemeClr val="accent1"/>
                </a:solidFill>
              </a:rPr>
              <a:t>at</a:t>
            </a:r>
            <a:r>
              <a:rPr lang="cs-CZ" altLang="fr-FR" sz="2000" b="1" dirty="0">
                <a:solidFill>
                  <a:schemeClr val="accent1"/>
                </a:solidFill>
              </a:rPr>
              <a:t>y</a:t>
            </a:r>
            <a:r>
              <a:rPr lang="fr-FR" altLang="fr-FR" sz="2000" dirty="0">
                <a:solidFill>
                  <a:schemeClr val="tx1">
                    <a:lumMod val="50000"/>
                  </a:schemeClr>
                </a:solidFill>
              </a:rPr>
              <a:t>, </a:t>
            </a: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které ale</a:t>
            </a:r>
            <a:r>
              <a:rPr lang="fr-FR" altLang="fr-FR" sz="20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cs-CZ" altLang="fr-FR" sz="2000" b="1" dirty="0">
                <a:solidFill>
                  <a:schemeClr val="accent1"/>
                </a:solidFill>
              </a:rPr>
              <a:t>nezohlední</a:t>
            </a:r>
            <a:r>
              <a:rPr lang="fr-FR" altLang="fr-FR" sz="20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cs-CZ" altLang="fr-FR" sz="2000" dirty="0">
                <a:solidFill>
                  <a:schemeClr val="tx1"/>
                </a:solidFill>
              </a:rPr>
              <a:t>nahodilý </a:t>
            </a:r>
            <a:r>
              <a:rPr lang="cs-CZ" altLang="fr-FR" sz="2000" b="1" dirty="0">
                <a:solidFill>
                  <a:schemeClr val="accent1"/>
                </a:solidFill>
              </a:rPr>
              <a:t>vliv (riziko) </a:t>
            </a: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plynoucí z</a:t>
            </a:r>
            <a:r>
              <a:rPr lang="fr-FR" altLang="fr-FR" sz="20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fr-FR" altLang="fr-FR" sz="2000" b="1" dirty="0">
                <a:solidFill>
                  <a:schemeClr val="accent1"/>
                </a:solidFill>
              </a:rPr>
              <a:t>m</a:t>
            </a:r>
            <a:r>
              <a:rPr lang="cs-CZ" altLang="fr-FR" sz="2000" b="1" dirty="0">
                <a:solidFill>
                  <a:schemeClr val="accent1"/>
                </a:solidFill>
              </a:rPr>
              <a:t>e</a:t>
            </a:r>
            <a:r>
              <a:rPr lang="fr-FR" altLang="fr-FR" sz="2000" b="1" dirty="0">
                <a:solidFill>
                  <a:schemeClr val="accent1"/>
                </a:solidFill>
              </a:rPr>
              <a:t>i</a:t>
            </a:r>
            <a:r>
              <a:rPr lang="cs-CZ" altLang="fr-FR" sz="2000" b="1" dirty="0" err="1">
                <a:solidFill>
                  <a:schemeClr val="accent1"/>
                </a:solidFill>
              </a:rPr>
              <a:t>ózy</a:t>
            </a:r>
            <a:endParaRPr lang="fr-FR" altLang="fr-FR" sz="2000" b="1" dirty="0">
              <a:solidFill>
                <a:schemeClr val="accent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56D5F65-7BE9-019D-8972-30E5AEC3332E}"/>
              </a:ext>
            </a:extLst>
          </p:cNvPr>
          <p:cNvSpPr txBox="1"/>
          <p:nvPr/>
        </p:nvSpPr>
        <p:spPr>
          <a:xfrm>
            <a:off x="8281157" y="4772736"/>
            <a:ext cx="1424411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s-CZ" sz="1100" dirty="0"/>
              <a:t>Bratranec/Sestřenice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97478960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5A28F1D4-7CAE-4005-A5EB-764A9128AA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9170" y="150140"/>
            <a:ext cx="10681486" cy="504056"/>
          </a:xfrm>
        </p:spPr>
        <p:txBody>
          <a:bodyPr/>
          <a:lstStyle/>
          <a:p>
            <a:r>
              <a:rPr lang="cs-CZ" sz="2800" dirty="0">
                <a:latin typeface="Abadi" panose="020B0604020104020204" pitchFamily="34" charset="0"/>
              </a:rPr>
              <a:t>Kontrola </a:t>
            </a:r>
            <a:r>
              <a:rPr lang="cs-CZ" sz="2800" dirty="0" err="1">
                <a:latin typeface="Abadi" panose="020B0604020104020204" pitchFamily="34" charset="0"/>
              </a:rPr>
              <a:t>inbreedingu</a:t>
            </a:r>
            <a:r>
              <a:rPr lang="cs-CZ" sz="2800" dirty="0">
                <a:latin typeface="Abadi" panose="020B0604020104020204" pitchFamily="34" charset="0"/>
              </a:rPr>
              <a:t> ve šlechtitelském programu plemene ve Francii</a:t>
            </a:r>
            <a:endParaRPr lang="fr-FR" dirty="0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A6179520-65EE-4204-BC39-4A5E4B2408CF}"/>
              </a:ext>
            </a:extLst>
          </p:cNvPr>
          <p:cNvSpPr txBox="1">
            <a:spLocks/>
          </p:cNvSpPr>
          <p:nvPr/>
        </p:nvSpPr>
        <p:spPr>
          <a:xfrm>
            <a:off x="335360" y="1000932"/>
            <a:ext cx="10441160" cy="388632"/>
          </a:xfrm>
          <a:prstGeom prst="rect">
            <a:avLst/>
          </a:prstGeom>
        </p:spPr>
        <p:txBody>
          <a:bodyPr lIns="38398" tIns="19198" rIns="38398" bIns="19198">
            <a:noAutofit/>
          </a:bodyPr>
          <a:lstStyle>
            <a:lvl1pPr algn="l" defTabSz="76790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Kontrola prováděná chovateli</a:t>
            </a:r>
            <a:r>
              <a:rPr lang="fr-FR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: </a:t>
            </a:r>
            <a:r>
              <a:rPr lang="cs-CZ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Nástroje vyvinuté asociací </a:t>
            </a:r>
            <a:r>
              <a:rPr lang="fr-FR" sz="2400" b="1" i="1" dirty="0" err="1">
                <a:solidFill>
                  <a:schemeClr val="accent2"/>
                </a:solidFill>
                <a:latin typeface="Abadi" panose="020B0604020104020204" pitchFamily="34" charset="0"/>
              </a:rPr>
              <a:t>Prim’Holstein</a:t>
            </a:r>
            <a:r>
              <a:rPr lang="fr-FR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 France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63846482-E9C4-470B-B13D-82CCE6BB34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336" y="2132856"/>
            <a:ext cx="3376441" cy="4575004"/>
          </a:xfrm>
          <a:prstGeom prst="rect">
            <a:avLst/>
          </a:prstGeom>
        </p:spPr>
      </p:pic>
      <p:sp>
        <p:nvSpPr>
          <p:cNvPr id="13" name="Rectangle 3">
            <a:extLst>
              <a:ext uri="{FF2B5EF4-FFF2-40B4-BE49-F238E27FC236}">
                <a16:creationId xmlns:a16="http://schemas.microsoft.com/office/drawing/2014/main" id="{E866AAFC-197C-4D49-B784-72BE5923222A}"/>
              </a:ext>
            </a:extLst>
          </p:cNvPr>
          <p:cNvSpPr txBox="1">
            <a:spLocks noChangeArrowheads="1"/>
          </p:cNvSpPr>
          <p:nvPr/>
        </p:nvSpPr>
        <p:spPr>
          <a:xfrm>
            <a:off x="839416" y="1540189"/>
            <a:ext cx="2304256" cy="3886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buSzPct val="100000"/>
              <a:buNone/>
            </a:pPr>
            <a:r>
              <a:rPr lang="fr-FR" altLang="fr-FR" sz="2400" b="1" dirty="0">
                <a:solidFill>
                  <a:schemeClr val="accent1"/>
                </a:solidFill>
              </a:rPr>
              <a:t>PH Manager</a:t>
            </a:r>
          </a:p>
        </p:txBody>
      </p:sp>
      <p:sp>
        <p:nvSpPr>
          <p:cNvPr id="14" name="Rectangle 3">
            <a:extLst>
              <a:ext uri="{FF2B5EF4-FFF2-40B4-BE49-F238E27FC236}">
                <a16:creationId xmlns:a16="http://schemas.microsoft.com/office/drawing/2014/main" id="{40789059-E36B-4283-964C-F09C38619194}"/>
              </a:ext>
            </a:extLst>
          </p:cNvPr>
          <p:cNvSpPr txBox="1">
            <a:spLocks noChangeArrowheads="1"/>
          </p:cNvSpPr>
          <p:nvPr/>
        </p:nvSpPr>
        <p:spPr>
          <a:xfrm>
            <a:off x="3601973" y="1417338"/>
            <a:ext cx="7776864" cy="210489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975" indent="-180975">
              <a:spcBef>
                <a:spcPts val="600"/>
              </a:spcBef>
              <a:buSzPct val="100000"/>
            </a:pPr>
            <a:r>
              <a:rPr lang="fr-FR" altLang="fr-FR" sz="2000" dirty="0">
                <a:solidFill>
                  <a:schemeClr val="tx1">
                    <a:lumMod val="50000"/>
                  </a:schemeClr>
                </a:solidFill>
              </a:rPr>
              <a:t>100% </a:t>
            </a: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nezávislá aplikace pro genetické řízení stáda</a:t>
            </a:r>
            <a:endParaRPr lang="fr-FR" altLang="fr-FR" sz="2000" dirty="0">
              <a:solidFill>
                <a:schemeClr val="tx1">
                  <a:lumMod val="50000"/>
                </a:schemeClr>
              </a:solidFill>
            </a:endParaRPr>
          </a:p>
          <a:p>
            <a:pPr marL="180975" indent="-180975">
              <a:spcBef>
                <a:spcPts val="600"/>
              </a:spcBef>
              <a:buSzPct val="100000"/>
            </a:pP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Připařování na míru každému chovu</a:t>
            </a:r>
            <a:endParaRPr lang="fr-FR" altLang="fr-FR" sz="1800" dirty="0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C10D0240-07F7-4D94-87FB-AC2CB6020A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3752" y="2244055"/>
            <a:ext cx="7971018" cy="3265503"/>
          </a:xfrm>
          <a:prstGeom prst="rect">
            <a:avLst/>
          </a:prstGeom>
        </p:spPr>
      </p:pic>
      <p:sp>
        <p:nvSpPr>
          <p:cNvPr id="7" name="Ellipse 6">
            <a:extLst>
              <a:ext uri="{FF2B5EF4-FFF2-40B4-BE49-F238E27FC236}">
                <a16:creationId xmlns:a16="http://schemas.microsoft.com/office/drawing/2014/main" id="{D5B7137B-FCFB-4B32-843F-08AE356EB70A}"/>
              </a:ext>
            </a:extLst>
          </p:cNvPr>
          <p:cNvSpPr/>
          <p:nvPr/>
        </p:nvSpPr>
        <p:spPr>
          <a:xfrm>
            <a:off x="7896200" y="2708920"/>
            <a:ext cx="936104" cy="72008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3">
            <a:extLst>
              <a:ext uri="{FF2B5EF4-FFF2-40B4-BE49-F238E27FC236}">
                <a16:creationId xmlns:a16="http://schemas.microsoft.com/office/drawing/2014/main" id="{26C31572-5BFC-45AF-A6B0-082874EF4662}"/>
              </a:ext>
            </a:extLst>
          </p:cNvPr>
          <p:cNvSpPr txBox="1">
            <a:spLocks noChangeArrowheads="1"/>
          </p:cNvSpPr>
          <p:nvPr/>
        </p:nvSpPr>
        <p:spPr>
          <a:xfrm>
            <a:off x="4439816" y="5733256"/>
            <a:ext cx="6768752" cy="7428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600"/>
              </a:spcBef>
              <a:buSzPct val="100000"/>
              <a:buNone/>
            </a:pP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Možnost</a:t>
            </a:r>
            <a:r>
              <a:rPr lang="fr-FR" altLang="fr-FR" sz="20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cs-CZ" altLang="fr-FR" sz="2000" b="1" dirty="0">
                <a:solidFill>
                  <a:schemeClr val="accent1"/>
                </a:solidFill>
              </a:rPr>
              <a:t>nastavení</a:t>
            </a:r>
            <a:r>
              <a:rPr lang="fr-FR" altLang="fr-FR" sz="20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maximálního stupně</a:t>
            </a:r>
            <a:r>
              <a:rPr lang="fr-FR" altLang="fr-FR" sz="20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cs-CZ" altLang="fr-FR" sz="2000" b="1" dirty="0" err="1">
                <a:solidFill>
                  <a:schemeClr val="accent1"/>
                </a:solidFill>
              </a:rPr>
              <a:t>inbreedingu</a:t>
            </a:r>
            <a:r>
              <a:rPr lang="fr-FR" altLang="fr-FR" sz="20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v</a:t>
            </a:r>
            <a:r>
              <a:rPr lang="fr-FR" altLang="fr-FR" sz="20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cs-CZ" altLang="fr-FR" sz="2000" b="1" dirty="0" err="1">
                <a:solidFill>
                  <a:schemeClr val="accent1"/>
                </a:solidFill>
              </a:rPr>
              <a:t>připařovacím</a:t>
            </a:r>
            <a:r>
              <a:rPr lang="cs-CZ" altLang="fr-FR" sz="2000" b="1" dirty="0">
                <a:solidFill>
                  <a:schemeClr val="accent1"/>
                </a:solidFill>
              </a:rPr>
              <a:t> plánu</a:t>
            </a:r>
            <a:r>
              <a:rPr lang="fr-FR" altLang="fr-FR" sz="20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a</a:t>
            </a:r>
            <a:r>
              <a:rPr lang="fr-FR" altLang="fr-FR" sz="20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vlastního</a:t>
            </a:r>
            <a:r>
              <a:rPr lang="fr-FR" altLang="fr-FR" sz="20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cs-CZ" altLang="fr-FR" sz="2000" b="1" dirty="0">
                <a:solidFill>
                  <a:schemeClr val="accent1"/>
                </a:solidFill>
              </a:rPr>
              <a:t>cíle šlechtitelské práce v chovu</a:t>
            </a:r>
            <a:endParaRPr lang="fr-FR" altLang="fr-FR" sz="2000" b="1" dirty="0">
              <a:solidFill>
                <a:schemeClr val="accent1"/>
              </a:solidFill>
              <a:highlight>
                <a:srgbClr val="FFFF00"/>
              </a:highlight>
            </a:endParaRPr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206B0393-8E84-4A10-A518-5ADBD9AF59AB}"/>
              </a:ext>
            </a:extLst>
          </p:cNvPr>
          <p:cNvSpPr/>
          <p:nvPr/>
        </p:nvSpPr>
        <p:spPr>
          <a:xfrm>
            <a:off x="3894909" y="3584492"/>
            <a:ext cx="1800200" cy="1528922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2E3EE57-C9CF-887E-9AC2-86D48332EAF3}"/>
              </a:ext>
            </a:extLst>
          </p:cNvPr>
          <p:cNvSpPr txBox="1"/>
          <p:nvPr/>
        </p:nvSpPr>
        <p:spPr>
          <a:xfrm>
            <a:off x="11561895" y="4013793"/>
            <a:ext cx="733873" cy="209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dirty="0">
                <a:solidFill>
                  <a:srgbClr val="00B0F0"/>
                </a:solidFill>
              </a:rPr>
              <a:t>Produkce</a:t>
            </a:r>
            <a:endParaRPr lang="en-US" sz="1000" dirty="0">
              <a:solidFill>
                <a:srgbClr val="00B0F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6A4DD30-E26E-C8DE-44A2-3A92FC97A2CC}"/>
              </a:ext>
            </a:extLst>
          </p:cNvPr>
          <p:cNvSpPr txBox="1"/>
          <p:nvPr/>
        </p:nvSpPr>
        <p:spPr>
          <a:xfrm>
            <a:off x="11547606" y="4152996"/>
            <a:ext cx="733873" cy="230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dirty="0">
                <a:solidFill>
                  <a:schemeClr val="accent2"/>
                </a:solidFill>
              </a:rPr>
              <a:t>Zevnějšek</a:t>
            </a:r>
            <a:endParaRPr lang="en-US" sz="1000" dirty="0">
              <a:solidFill>
                <a:schemeClr val="accent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203F839-4996-0DBC-9327-48BA02DD8BCD}"/>
              </a:ext>
            </a:extLst>
          </p:cNvPr>
          <p:cNvSpPr txBox="1"/>
          <p:nvPr/>
        </p:nvSpPr>
        <p:spPr>
          <a:xfrm>
            <a:off x="11491267" y="5192281"/>
            <a:ext cx="82773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dirty="0">
                <a:solidFill>
                  <a:schemeClr val="accent4"/>
                </a:solidFill>
              </a:rPr>
              <a:t>Dojitelnost</a:t>
            </a:r>
            <a:endParaRPr lang="en-US" sz="1000" dirty="0">
              <a:solidFill>
                <a:schemeClr val="accent4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18D7BCC-354F-56EF-99DD-0FC2030D0CA7}"/>
              </a:ext>
            </a:extLst>
          </p:cNvPr>
          <p:cNvSpPr txBox="1"/>
          <p:nvPr/>
        </p:nvSpPr>
        <p:spPr>
          <a:xfrm>
            <a:off x="11159241" y="5056111"/>
            <a:ext cx="109553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1000" dirty="0">
                <a:solidFill>
                  <a:schemeClr val="accent4">
                    <a:lumMod val="50000"/>
                  </a:schemeClr>
                </a:solidFill>
              </a:rPr>
              <a:t>Snadnost telení</a:t>
            </a:r>
            <a:endParaRPr lang="en-US" sz="10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6AD66E1-93E6-E484-C7B8-AB91D1A35BD2}"/>
              </a:ext>
            </a:extLst>
          </p:cNvPr>
          <p:cNvSpPr txBox="1"/>
          <p:nvPr/>
        </p:nvSpPr>
        <p:spPr>
          <a:xfrm>
            <a:off x="11435134" y="4481762"/>
            <a:ext cx="839416" cy="223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dirty="0">
                <a:solidFill>
                  <a:schemeClr val="accent6">
                    <a:lumMod val="75000"/>
                  </a:schemeClr>
                </a:solidFill>
              </a:rPr>
              <a:t>Reprodukce</a:t>
            </a:r>
            <a:endParaRPr lang="en-US" sz="1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565F5F5-9D6F-A184-D73E-44B16BB369DE}"/>
              </a:ext>
            </a:extLst>
          </p:cNvPr>
          <p:cNvSpPr txBox="1"/>
          <p:nvPr/>
        </p:nvSpPr>
        <p:spPr>
          <a:xfrm>
            <a:off x="11270366" y="4764254"/>
            <a:ext cx="10235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dirty="0">
                <a:solidFill>
                  <a:srgbClr val="0070C0"/>
                </a:solidFill>
              </a:rPr>
              <a:t>Zdraví končetin</a:t>
            </a:r>
            <a:endParaRPr lang="en-US" sz="1000" dirty="0">
              <a:solidFill>
                <a:srgbClr val="0070C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D80F576-5FF6-8689-7B45-AD10EACC6F84}"/>
              </a:ext>
            </a:extLst>
          </p:cNvPr>
          <p:cNvSpPr txBox="1"/>
          <p:nvPr/>
        </p:nvSpPr>
        <p:spPr>
          <a:xfrm>
            <a:off x="11288120" y="4620343"/>
            <a:ext cx="1023531" cy="230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dirty="0">
                <a:solidFill>
                  <a:srgbClr val="7030A0"/>
                </a:solidFill>
              </a:rPr>
              <a:t>Zdraví vemene</a:t>
            </a:r>
            <a:endParaRPr lang="en-US" sz="1000" dirty="0">
              <a:solidFill>
                <a:srgbClr val="7030A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B2071B8-C78B-9B23-9633-C79DBCD2B896}"/>
              </a:ext>
            </a:extLst>
          </p:cNvPr>
          <p:cNvSpPr txBox="1"/>
          <p:nvPr/>
        </p:nvSpPr>
        <p:spPr>
          <a:xfrm>
            <a:off x="10954321" y="4908412"/>
            <a:ext cx="1334367" cy="223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dirty="0">
                <a:solidFill>
                  <a:srgbClr val="0070C0"/>
                </a:solidFill>
              </a:rPr>
              <a:t>Funkční dlouhověkost</a:t>
            </a:r>
            <a:endParaRPr lang="en-US" sz="1000" dirty="0">
              <a:solidFill>
                <a:srgbClr val="0070C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F221927-0A55-4BB9-5592-2C73E4687B09}"/>
              </a:ext>
            </a:extLst>
          </p:cNvPr>
          <p:cNvSpPr txBox="1"/>
          <p:nvPr/>
        </p:nvSpPr>
        <p:spPr>
          <a:xfrm>
            <a:off x="6908499" y="2117097"/>
            <a:ext cx="516207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s-CZ" sz="1050" dirty="0"/>
              <a:t>Cíle</a:t>
            </a:r>
            <a:endParaRPr lang="en-US" sz="105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9BA2D07-B7CC-00BC-DC0F-CF5BCCA7C1EA}"/>
              </a:ext>
            </a:extLst>
          </p:cNvPr>
          <p:cNvSpPr txBox="1"/>
          <p:nvPr/>
        </p:nvSpPr>
        <p:spPr>
          <a:xfrm>
            <a:off x="7968208" y="2098581"/>
            <a:ext cx="792088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s-CZ" sz="1050" dirty="0"/>
              <a:t>Plemenice</a:t>
            </a:r>
            <a:endParaRPr lang="en-US" sz="105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0ED6FDB-0736-47CE-8277-5913DD95C65D}"/>
              </a:ext>
            </a:extLst>
          </p:cNvPr>
          <p:cNvSpPr txBox="1"/>
          <p:nvPr/>
        </p:nvSpPr>
        <p:spPr>
          <a:xfrm>
            <a:off x="9157366" y="2098581"/>
            <a:ext cx="792088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s-CZ" sz="1050" dirty="0"/>
              <a:t>Býci</a:t>
            </a:r>
            <a:endParaRPr lang="en-US" sz="105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D9B9B19-A49E-385C-3E8D-E57702D77F57}"/>
              </a:ext>
            </a:extLst>
          </p:cNvPr>
          <p:cNvSpPr txBox="1"/>
          <p:nvPr/>
        </p:nvSpPr>
        <p:spPr>
          <a:xfrm>
            <a:off x="10429146" y="2094736"/>
            <a:ext cx="792088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s-CZ" sz="1050" dirty="0"/>
              <a:t>Výsledek</a:t>
            </a:r>
            <a:endParaRPr lang="en-US" sz="105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8249F32-BA5E-1345-B567-6B9185D5BE9F}"/>
              </a:ext>
            </a:extLst>
          </p:cNvPr>
          <p:cNvSpPr txBox="1"/>
          <p:nvPr/>
        </p:nvSpPr>
        <p:spPr>
          <a:xfrm>
            <a:off x="11554907" y="2092461"/>
            <a:ext cx="641589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s-CZ" sz="1050" dirty="0"/>
              <a:t>Souhrn</a:t>
            </a:r>
            <a:endParaRPr lang="en-US" sz="105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E483C4F-4D87-9E96-32C6-191FAB099F2A}"/>
              </a:ext>
            </a:extLst>
          </p:cNvPr>
          <p:cNvSpPr txBox="1"/>
          <p:nvPr/>
        </p:nvSpPr>
        <p:spPr>
          <a:xfrm>
            <a:off x="11087676" y="4318676"/>
            <a:ext cx="119035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700" dirty="0">
                <a:solidFill>
                  <a:schemeClr val="accent2"/>
                </a:solidFill>
              </a:rPr>
              <a:t>Zevnějšek (končetiny, RZS+)</a:t>
            </a:r>
            <a:endParaRPr lang="en-US" sz="7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180244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>
            <a:extLst>
              <a:ext uri="{FF2B5EF4-FFF2-40B4-BE49-F238E27FC236}">
                <a16:creationId xmlns:a16="http://schemas.microsoft.com/office/drawing/2014/main" id="{EC6BAE97-D8DD-4601-9B27-1C76F14294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6612" y="2223825"/>
            <a:ext cx="8605297" cy="2221661"/>
          </a:xfrm>
          <a:prstGeom prst="rect">
            <a:avLst/>
          </a:prstGeom>
        </p:spPr>
      </p:pic>
      <p:sp>
        <p:nvSpPr>
          <p:cNvPr id="5" name="Titre 4">
            <a:extLst>
              <a:ext uri="{FF2B5EF4-FFF2-40B4-BE49-F238E27FC236}">
                <a16:creationId xmlns:a16="http://schemas.microsoft.com/office/drawing/2014/main" id="{5A28F1D4-7CAE-4005-A5EB-764A9128AA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9169" y="150140"/>
            <a:ext cx="10609477" cy="504056"/>
          </a:xfrm>
        </p:spPr>
        <p:txBody>
          <a:bodyPr/>
          <a:lstStyle/>
          <a:p>
            <a:r>
              <a:rPr lang="cs-CZ" sz="2800" dirty="0">
                <a:latin typeface="Abadi" panose="020B0604020104020204" pitchFamily="34" charset="0"/>
              </a:rPr>
              <a:t>Kontrola </a:t>
            </a:r>
            <a:r>
              <a:rPr lang="cs-CZ" sz="2800" dirty="0" err="1">
                <a:latin typeface="Abadi" panose="020B0604020104020204" pitchFamily="34" charset="0"/>
              </a:rPr>
              <a:t>inbreedingu</a:t>
            </a:r>
            <a:r>
              <a:rPr lang="cs-CZ" sz="2800" dirty="0">
                <a:latin typeface="Abadi" panose="020B0604020104020204" pitchFamily="34" charset="0"/>
              </a:rPr>
              <a:t> ve šlechtitelském programu plemene ve Francii</a:t>
            </a:r>
            <a:endParaRPr lang="fr-FR" dirty="0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A6179520-65EE-4204-BC39-4A5E4B2408CF}"/>
              </a:ext>
            </a:extLst>
          </p:cNvPr>
          <p:cNvSpPr txBox="1">
            <a:spLocks/>
          </p:cNvSpPr>
          <p:nvPr/>
        </p:nvSpPr>
        <p:spPr>
          <a:xfrm>
            <a:off x="335360" y="1000932"/>
            <a:ext cx="10441160" cy="388632"/>
          </a:xfrm>
          <a:prstGeom prst="rect">
            <a:avLst/>
          </a:prstGeom>
        </p:spPr>
        <p:txBody>
          <a:bodyPr lIns="38398" tIns="19198" rIns="38398" bIns="19198">
            <a:noAutofit/>
          </a:bodyPr>
          <a:lstStyle>
            <a:lvl1pPr algn="l" defTabSz="76790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Kontrola prováděná chovateli</a:t>
            </a:r>
            <a:r>
              <a:rPr lang="fr-FR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: </a:t>
            </a:r>
            <a:r>
              <a:rPr lang="cs-CZ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Nástroje vyvinuté asociací </a:t>
            </a:r>
            <a:r>
              <a:rPr lang="fr-FR" sz="2400" b="1" i="1" dirty="0" err="1">
                <a:solidFill>
                  <a:schemeClr val="accent2"/>
                </a:solidFill>
                <a:latin typeface="Abadi" panose="020B0604020104020204" pitchFamily="34" charset="0"/>
              </a:rPr>
              <a:t>Prim’Holstein</a:t>
            </a:r>
            <a:r>
              <a:rPr lang="fr-FR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 France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63846482-E9C4-470B-B13D-82CCE6BB34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336" y="2132856"/>
            <a:ext cx="3376441" cy="4575004"/>
          </a:xfrm>
          <a:prstGeom prst="rect">
            <a:avLst/>
          </a:prstGeom>
        </p:spPr>
      </p:pic>
      <p:sp>
        <p:nvSpPr>
          <p:cNvPr id="13" name="Rectangle 3">
            <a:extLst>
              <a:ext uri="{FF2B5EF4-FFF2-40B4-BE49-F238E27FC236}">
                <a16:creationId xmlns:a16="http://schemas.microsoft.com/office/drawing/2014/main" id="{E866AAFC-197C-4D49-B784-72BE5923222A}"/>
              </a:ext>
            </a:extLst>
          </p:cNvPr>
          <p:cNvSpPr txBox="1">
            <a:spLocks noChangeArrowheads="1"/>
          </p:cNvSpPr>
          <p:nvPr/>
        </p:nvSpPr>
        <p:spPr>
          <a:xfrm>
            <a:off x="839416" y="1540189"/>
            <a:ext cx="2304256" cy="3886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buSzPct val="100000"/>
              <a:buNone/>
            </a:pPr>
            <a:r>
              <a:rPr lang="fr-FR" altLang="fr-FR" sz="2400" b="1" dirty="0">
                <a:solidFill>
                  <a:schemeClr val="accent1"/>
                </a:solidFill>
              </a:rPr>
              <a:t>PH Manager</a:t>
            </a:r>
          </a:p>
        </p:txBody>
      </p:sp>
      <p:sp>
        <p:nvSpPr>
          <p:cNvPr id="14" name="Rectangle 3">
            <a:extLst>
              <a:ext uri="{FF2B5EF4-FFF2-40B4-BE49-F238E27FC236}">
                <a16:creationId xmlns:a16="http://schemas.microsoft.com/office/drawing/2014/main" id="{40789059-E36B-4283-964C-F09C38619194}"/>
              </a:ext>
            </a:extLst>
          </p:cNvPr>
          <p:cNvSpPr txBox="1">
            <a:spLocks noChangeArrowheads="1"/>
          </p:cNvSpPr>
          <p:nvPr/>
        </p:nvSpPr>
        <p:spPr>
          <a:xfrm>
            <a:off x="3601973" y="1417338"/>
            <a:ext cx="7776864" cy="210489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975" indent="-180975">
              <a:spcBef>
                <a:spcPts val="600"/>
              </a:spcBef>
              <a:buSzPct val="100000"/>
            </a:pPr>
            <a:r>
              <a:rPr lang="fr-FR" altLang="fr-FR" sz="2000" dirty="0">
                <a:solidFill>
                  <a:schemeClr val="tx1">
                    <a:lumMod val="50000"/>
                  </a:schemeClr>
                </a:solidFill>
              </a:rPr>
              <a:t>100% </a:t>
            </a: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nezávislá aplikace pro genetické řízení stáda</a:t>
            </a:r>
            <a:endParaRPr lang="fr-FR" altLang="fr-FR" sz="2000" dirty="0">
              <a:solidFill>
                <a:schemeClr val="tx1">
                  <a:lumMod val="50000"/>
                </a:schemeClr>
              </a:solidFill>
            </a:endParaRPr>
          </a:p>
          <a:p>
            <a:pPr marL="180975" indent="-180975">
              <a:spcBef>
                <a:spcPts val="600"/>
              </a:spcBef>
              <a:buSzPct val="100000"/>
            </a:pP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Připařování na míru každému chovu</a:t>
            </a:r>
            <a:endParaRPr lang="fr-FR" altLang="fr-FR" sz="18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C554B689-7574-4A59-9422-EA9A4A4D0B22}"/>
              </a:ext>
            </a:extLst>
          </p:cNvPr>
          <p:cNvSpPr/>
          <p:nvPr/>
        </p:nvSpPr>
        <p:spPr>
          <a:xfrm>
            <a:off x="4007768" y="3728303"/>
            <a:ext cx="1944216" cy="460759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D7A58BC8-E5E7-4AE2-B139-BEA155F8240C}"/>
              </a:ext>
            </a:extLst>
          </p:cNvPr>
          <p:cNvSpPr txBox="1">
            <a:spLocks noChangeArrowheads="1"/>
          </p:cNvSpPr>
          <p:nvPr/>
        </p:nvSpPr>
        <p:spPr>
          <a:xfrm>
            <a:off x="3601973" y="5279747"/>
            <a:ext cx="8326673" cy="142811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buSzPct val="100000"/>
              <a:buNone/>
            </a:pP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Nabídka</a:t>
            </a:r>
            <a:r>
              <a:rPr lang="en-US" altLang="fr-FR" sz="2000" dirty="0">
                <a:solidFill>
                  <a:schemeClr val="tx1">
                    <a:lumMod val="50000"/>
                  </a:schemeClr>
                </a:solidFill>
              </a:rPr>
              <a:t> max.</a:t>
            </a: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fr-FR" altLang="fr-FR" sz="2000" b="1" dirty="0">
                <a:solidFill>
                  <a:schemeClr val="accent1"/>
                </a:solidFill>
              </a:rPr>
              <a:t>3 </a:t>
            </a:r>
            <a:r>
              <a:rPr lang="cs-CZ" altLang="fr-FR" sz="2000" b="1" dirty="0">
                <a:solidFill>
                  <a:schemeClr val="accent1"/>
                </a:solidFill>
              </a:rPr>
              <a:t>býků</a:t>
            </a:r>
            <a:r>
              <a:rPr lang="fr-FR" altLang="fr-FR" sz="2000" b="1" dirty="0">
                <a:solidFill>
                  <a:schemeClr val="accent1"/>
                </a:solidFill>
              </a:rPr>
              <a:t> </a:t>
            </a:r>
            <a:r>
              <a:rPr lang="en-US" altLang="fr-FR" sz="2000" dirty="0" err="1">
                <a:solidFill>
                  <a:schemeClr val="tx1">
                    <a:lumMod val="50000"/>
                  </a:schemeClr>
                </a:solidFill>
              </a:rPr>
              <a:t>na</a:t>
            </a:r>
            <a:r>
              <a:rPr lang="en-US" altLang="fr-FR" sz="2000" dirty="0">
                <a:solidFill>
                  <a:schemeClr val="tx1">
                    <a:lumMod val="50000"/>
                  </a:schemeClr>
                </a:solidFill>
              </a:rPr>
              <a:t> ka</a:t>
            </a:r>
            <a:r>
              <a:rPr lang="cs-CZ" altLang="fr-FR" sz="2000" dirty="0" err="1">
                <a:solidFill>
                  <a:schemeClr val="tx1">
                    <a:lumMod val="50000"/>
                  </a:schemeClr>
                </a:solidFill>
              </a:rPr>
              <a:t>ždou</a:t>
            </a: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 plemenici se zobrazením výsled</a:t>
            </a:r>
            <a:r>
              <a:rPr lang="en-US" altLang="fr-FR" sz="2000" dirty="0" err="1">
                <a:solidFill>
                  <a:schemeClr val="tx1">
                    <a:lumMod val="50000"/>
                  </a:schemeClr>
                </a:solidFill>
              </a:rPr>
              <a:t>ku</a:t>
            </a:r>
            <a:r>
              <a:rPr lang="fr-FR" altLang="fr-FR" sz="2000" dirty="0">
                <a:solidFill>
                  <a:schemeClr val="tx1">
                    <a:lumMod val="50000"/>
                  </a:schemeClr>
                </a:solidFill>
              </a:rPr>
              <a:t>:</a:t>
            </a:r>
          </a:p>
          <a:p>
            <a:pPr marL="358775" indent="-179388">
              <a:spcBef>
                <a:spcPts val="600"/>
              </a:spcBef>
              <a:buSzPct val="100000"/>
              <a:buNone/>
            </a:pPr>
            <a:r>
              <a:rPr lang="fr-FR" altLang="fr-FR" sz="2000" dirty="0">
                <a:solidFill>
                  <a:schemeClr val="tx1">
                    <a:lumMod val="50000"/>
                  </a:schemeClr>
                </a:solidFill>
              </a:rPr>
              <a:t>- </a:t>
            </a:r>
            <a:r>
              <a:rPr lang="cs-CZ" altLang="fr-FR" sz="2000" b="1" dirty="0">
                <a:solidFill>
                  <a:schemeClr val="accent1"/>
                </a:solidFill>
              </a:rPr>
              <a:t>Vhodnosti (relevance v </a:t>
            </a:r>
            <a:r>
              <a:rPr lang="en-US" altLang="fr-FR" sz="2000" b="1" dirty="0">
                <a:solidFill>
                  <a:schemeClr val="accent1"/>
                </a:solidFill>
              </a:rPr>
              <a:t>%</a:t>
            </a:r>
            <a:r>
              <a:rPr lang="cs-CZ" altLang="fr-FR" sz="2000" b="1" dirty="0">
                <a:solidFill>
                  <a:schemeClr val="accent1"/>
                </a:solidFill>
              </a:rPr>
              <a:t>)</a:t>
            </a:r>
            <a:r>
              <a:rPr lang="fr-FR" altLang="fr-FR" sz="20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výběru býka pro připáření v</a:t>
            </a:r>
            <a:r>
              <a:rPr lang="en-US" altLang="fr-FR" sz="2000" dirty="0">
                <a:solidFill>
                  <a:schemeClr val="tx1">
                    <a:lumMod val="50000"/>
                  </a:schemeClr>
                </a:solidFill>
              </a:rPr>
              <a:t>e </a:t>
            </a:r>
            <a:r>
              <a:rPr lang="en-US" altLang="fr-FR" sz="2000" dirty="0" err="1">
                <a:solidFill>
                  <a:schemeClr val="tx1">
                    <a:lumMod val="50000"/>
                  </a:schemeClr>
                </a:solidFill>
              </a:rPr>
              <a:t>vztahu</a:t>
            </a: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 k zvolenému cíli šlechtitelské práce se stádem</a:t>
            </a:r>
            <a:endParaRPr lang="fr-FR" altLang="fr-FR" sz="2000" dirty="0">
              <a:solidFill>
                <a:schemeClr val="tx1">
                  <a:lumMod val="50000"/>
                </a:schemeClr>
              </a:solidFill>
            </a:endParaRPr>
          </a:p>
          <a:p>
            <a:pPr marL="358775" indent="-179388">
              <a:spcBef>
                <a:spcPts val="600"/>
              </a:spcBef>
              <a:buSzPct val="100000"/>
              <a:buNone/>
            </a:pPr>
            <a:r>
              <a:rPr lang="fr-FR" altLang="fr-FR" sz="2000" dirty="0">
                <a:solidFill>
                  <a:schemeClr val="tx1">
                    <a:lumMod val="50000"/>
                  </a:schemeClr>
                </a:solidFill>
              </a:rPr>
              <a:t>-  </a:t>
            </a:r>
            <a:r>
              <a:rPr lang="fr-FR" altLang="fr-FR" sz="2000" b="1" dirty="0" err="1">
                <a:solidFill>
                  <a:schemeClr val="accent1"/>
                </a:solidFill>
              </a:rPr>
              <a:t>Koeficientu</a:t>
            </a:r>
            <a:r>
              <a:rPr lang="fr-FR" altLang="fr-FR" sz="2000" b="1" dirty="0">
                <a:solidFill>
                  <a:schemeClr val="accent1"/>
                </a:solidFill>
              </a:rPr>
              <a:t> </a:t>
            </a:r>
            <a:r>
              <a:rPr lang="fr-FR" altLang="fr-FR" sz="2000" b="1" dirty="0" err="1">
                <a:solidFill>
                  <a:schemeClr val="accent1"/>
                </a:solidFill>
              </a:rPr>
              <a:t>inbreedingu</a:t>
            </a:r>
            <a:r>
              <a:rPr lang="fr-FR" altLang="fr-FR" sz="2000" dirty="0">
                <a:solidFill>
                  <a:schemeClr val="tx1">
                    <a:lumMod val="50000"/>
                  </a:schemeClr>
                </a:solidFill>
              </a:rPr>
              <a:t> na b</a:t>
            </a:r>
            <a:r>
              <a:rPr lang="cs-CZ" altLang="fr-FR" sz="2000" dirty="0" err="1">
                <a:solidFill>
                  <a:schemeClr val="tx1">
                    <a:lumMod val="50000"/>
                  </a:schemeClr>
                </a:solidFill>
              </a:rPr>
              <a:t>ázi</a:t>
            </a: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 rodokmenu připařovaných zvířat</a:t>
            </a:r>
            <a:endParaRPr lang="fr-FR" altLang="fr-FR" sz="2000" b="1" dirty="0">
              <a:solidFill>
                <a:schemeClr val="accent1"/>
              </a:solidFill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93AEB46-0581-49A2-9356-A503ABDA2A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20541" y="4632762"/>
            <a:ext cx="3553321" cy="619211"/>
          </a:xfrm>
          <a:prstGeom prst="rect">
            <a:avLst/>
          </a:prstGeom>
        </p:spPr>
      </p:pic>
      <p:cxnSp>
        <p:nvCxnSpPr>
          <p:cNvPr id="16" name="Connecteur : en arc 15">
            <a:extLst>
              <a:ext uri="{FF2B5EF4-FFF2-40B4-BE49-F238E27FC236}">
                <a16:creationId xmlns:a16="http://schemas.microsoft.com/office/drawing/2014/main" id="{17B46F96-C925-49FE-9E77-5C2113EC7DAF}"/>
              </a:ext>
            </a:extLst>
          </p:cNvPr>
          <p:cNvCxnSpPr>
            <a:cxnSpLocks/>
            <a:stCxn id="11" idx="6"/>
            <a:endCxn id="10" idx="1"/>
          </p:cNvCxnSpPr>
          <p:nvPr/>
        </p:nvCxnSpPr>
        <p:spPr>
          <a:xfrm>
            <a:off x="5951984" y="3958683"/>
            <a:ext cx="1568557" cy="983685"/>
          </a:xfrm>
          <a:prstGeom prst="curvedConnector3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331033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5A28F1D4-7CAE-4005-A5EB-764A9128AA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9169" y="150140"/>
            <a:ext cx="10609477" cy="504056"/>
          </a:xfrm>
        </p:spPr>
        <p:txBody>
          <a:bodyPr/>
          <a:lstStyle/>
          <a:p>
            <a:r>
              <a:rPr lang="cs-CZ" sz="2800" dirty="0">
                <a:latin typeface="Abadi" panose="020B0604020104020204" pitchFamily="34" charset="0"/>
              </a:rPr>
              <a:t>Kontrola </a:t>
            </a:r>
            <a:r>
              <a:rPr lang="cs-CZ" sz="2800" dirty="0" err="1">
                <a:latin typeface="Abadi" panose="020B0604020104020204" pitchFamily="34" charset="0"/>
              </a:rPr>
              <a:t>inbreedingu</a:t>
            </a:r>
            <a:r>
              <a:rPr lang="cs-CZ" sz="2800" dirty="0">
                <a:latin typeface="Abadi" panose="020B0604020104020204" pitchFamily="34" charset="0"/>
              </a:rPr>
              <a:t> ve šlechtitelském programu plemene ve Francii</a:t>
            </a:r>
            <a:endParaRPr lang="fr-FR" dirty="0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A6179520-65EE-4204-BC39-4A5E4B2408CF}"/>
              </a:ext>
            </a:extLst>
          </p:cNvPr>
          <p:cNvSpPr txBox="1">
            <a:spLocks/>
          </p:cNvSpPr>
          <p:nvPr/>
        </p:nvSpPr>
        <p:spPr>
          <a:xfrm>
            <a:off x="335360" y="1000932"/>
            <a:ext cx="10441160" cy="388632"/>
          </a:xfrm>
          <a:prstGeom prst="rect">
            <a:avLst/>
          </a:prstGeom>
        </p:spPr>
        <p:txBody>
          <a:bodyPr lIns="38398" tIns="19198" rIns="38398" bIns="19198">
            <a:noAutofit/>
          </a:bodyPr>
          <a:lstStyle>
            <a:lvl1pPr algn="l" defTabSz="76790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Kontrola prováděná chovateli</a:t>
            </a:r>
            <a:r>
              <a:rPr lang="fr-FR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: </a:t>
            </a:r>
            <a:r>
              <a:rPr lang="cs-CZ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Nástroje vyvinuté asociací </a:t>
            </a:r>
            <a:r>
              <a:rPr lang="fr-FR" sz="2400" b="1" i="1" dirty="0" err="1">
                <a:solidFill>
                  <a:schemeClr val="accent2"/>
                </a:solidFill>
                <a:latin typeface="Abadi" panose="020B0604020104020204" pitchFamily="34" charset="0"/>
              </a:rPr>
              <a:t>Prim’Holstein</a:t>
            </a:r>
            <a:r>
              <a:rPr lang="fr-FR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 France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63846482-E9C4-470B-B13D-82CCE6BB34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336" y="2132856"/>
            <a:ext cx="3376441" cy="4575004"/>
          </a:xfrm>
          <a:prstGeom prst="rect">
            <a:avLst/>
          </a:prstGeom>
        </p:spPr>
      </p:pic>
      <p:sp>
        <p:nvSpPr>
          <p:cNvPr id="13" name="Rectangle 3">
            <a:extLst>
              <a:ext uri="{FF2B5EF4-FFF2-40B4-BE49-F238E27FC236}">
                <a16:creationId xmlns:a16="http://schemas.microsoft.com/office/drawing/2014/main" id="{E866AAFC-197C-4D49-B784-72BE5923222A}"/>
              </a:ext>
            </a:extLst>
          </p:cNvPr>
          <p:cNvSpPr txBox="1">
            <a:spLocks noChangeArrowheads="1"/>
          </p:cNvSpPr>
          <p:nvPr/>
        </p:nvSpPr>
        <p:spPr>
          <a:xfrm>
            <a:off x="839416" y="1540189"/>
            <a:ext cx="2304256" cy="3886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buSzPct val="100000"/>
              <a:buNone/>
            </a:pPr>
            <a:r>
              <a:rPr lang="fr-FR" altLang="fr-FR" sz="2400" b="1" dirty="0">
                <a:solidFill>
                  <a:schemeClr val="accent1"/>
                </a:solidFill>
              </a:rPr>
              <a:t>PH Manager</a:t>
            </a:r>
          </a:p>
        </p:txBody>
      </p:sp>
      <p:sp>
        <p:nvSpPr>
          <p:cNvPr id="14" name="Rectangle 3">
            <a:extLst>
              <a:ext uri="{FF2B5EF4-FFF2-40B4-BE49-F238E27FC236}">
                <a16:creationId xmlns:a16="http://schemas.microsoft.com/office/drawing/2014/main" id="{40789059-E36B-4283-964C-F09C38619194}"/>
              </a:ext>
            </a:extLst>
          </p:cNvPr>
          <p:cNvSpPr txBox="1">
            <a:spLocks noChangeArrowheads="1"/>
          </p:cNvSpPr>
          <p:nvPr/>
        </p:nvSpPr>
        <p:spPr>
          <a:xfrm>
            <a:off x="3601973" y="1417338"/>
            <a:ext cx="7776864" cy="210489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975" indent="-180975">
              <a:spcBef>
                <a:spcPts val="600"/>
              </a:spcBef>
              <a:buSzPct val="100000"/>
            </a:pPr>
            <a:r>
              <a:rPr lang="fr-FR" altLang="fr-FR" sz="2000" dirty="0">
                <a:solidFill>
                  <a:schemeClr val="tx1">
                    <a:lumMod val="50000"/>
                  </a:schemeClr>
                </a:solidFill>
              </a:rPr>
              <a:t>100% </a:t>
            </a: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nezávislá aplikace pro genetické řízení stáda</a:t>
            </a:r>
            <a:endParaRPr lang="fr-FR" altLang="fr-FR" sz="2000" dirty="0">
              <a:solidFill>
                <a:schemeClr val="tx1">
                  <a:lumMod val="50000"/>
                </a:schemeClr>
              </a:solidFill>
            </a:endParaRPr>
          </a:p>
          <a:p>
            <a:pPr marL="180975" indent="-180975">
              <a:spcBef>
                <a:spcPts val="600"/>
              </a:spcBef>
              <a:buSzPct val="100000"/>
            </a:pP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Připařování na míru každému chovu</a:t>
            </a:r>
            <a:endParaRPr lang="fr-FR" altLang="fr-FR" sz="1800" dirty="0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CF084898-4F28-4F19-ADF1-BED433F931E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887"/>
          <a:stretch/>
        </p:blipFill>
        <p:spPr>
          <a:xfrm>
            <a:off x="3536790" y="2261272"/>
            <a:ext cx="8535874" cy="3760016"/>
          </a:xfrm>
          <a:prstGeom prst="rect">
            <a:avLst/>
          </a:prstGeom>
        </p:spPr>
      </p:pic>
      <p:sp>
        <p:nvSpPr>
          <p:cNvPr id="15" name="Rectangle 3">
            <a:extLst>
              <a:ext uri="{FF2B5EF4-FFF2-40B4-BE49-F238E27FC236}">
                <a16:creationId xmlns:a16="http://schemas.microsoft.com/office/drawing/2014/main" id="{348C8E15-41DA-4888-AB3E-D87889A34AB5}"/>
              </a:ext>
            </a:extLst>
          </p:cNvPr>
          <p:cNvSpPr txBox="1">
            <a:spLocks noChangeArrowheads="1"/>
          </p:cNvSpPr>
          <p:nvPr/>
        </p:nvSpPr>
        <p:spPr>
          <a:xfrm>
            <a:off x="3863752" y="6093296"/>
            <a:ext cx="8064895" cy="5760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600"/>
              </a:spcBef>
              <a:buSzPct val="100000"/>
              <a:buNone/>
            </a:pPr>
            <a:r>
              <a:rPr lang="cs-CZ" altLang="fr-FR" sz="2000" b="1" dirty="0">
                <a:solidFill>
                  <a:schemeClr val="accent1"/>
                </a:solidFill>
              </a:rPr>
              <a:t>Ucelený náhled </a:t>
            </a: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na</a:t>
            </a:r>
            <a:r>
              <a:rPr lang="fr-FR" altLang="fr-FR" sz="20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cs-CZ" altLang="fr-FR" sz="2000" b="1" dirty="0">
                <a:solidFill>
                  <a:schemeClr val="accent1"/>
                </a:solidFill>
              </a:rPr>
              <a:t>očekávaný genetický p</a:t>
            </a:r>
            <a:r>
              <a:rPr lang="fr-FR" altLang="fr-FR" sz="2000" b="1" dirty="0" err="1">
                <a:solidFill>
                  <a:schemeClr val="accent1"/>
                </a:solidFill>
              </a:rPr>
              <a:t>oten</a:t>
            </a:r>
            <a:r>
              <a:rPr lang="cs-CZ" altLang="fr-FR" sz="2000" b="1" dirty="0" err="1">
                <a:solidFill>
                  <a:schemeClr val="accent1"/>
                </a:solidFill>
              </a:rPr>
              <a:t>ciál</a:t>
            </a:r>
            <a:r>
              <a:rPr lang="fr-FR" altLang="fr-FR" sz="2000" b="1" dirty="0">
                <a:solidFill>
                  <a:schemeClr val="accent1"/>
                </a:solidFill>
              </a:rPr>
              <a:t> </a:t>
            </a: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výsledného potomka</a:t>
            </a:r>
            <a:endParaRPr lang="fr-FR" altLang="fr-FR" sz="20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98854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5A28F1D4-7CAE-4005-A5EB-764A9128AA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9170" y="150140"/>
            <a:ext cx="10609478" cy="504056"/>
          </a:xfrm>
        </p:spPr>
        <p:txBody>
          <a:bodyPr/>
          <a:lstStyle/>
          <a:p>
            <a:r>
              <a:rPr lang="cs-CZ" sz="2800" dirty="0">
                <a:latin typeface="Abadi" panose="020B0604020104020204" pitchFamily="34" charset="0"/>
              </a:rPr>
              <a:t>Kontrola </a:t>
            </a:r>
            <a:r>
              <a:rPr lang="cs-CZ" sz="2800" dirty="0" err="1">
                <a:latin typeface="Abadi" panose="020B0604020104020204" pitchFamily="34" charset="0"/>
              </a:rPr>
              <a:t>inbreedingu</a:t>
            </a:r>
            <a:r>
              <a:rPr lang="cs-CZ" sz="2800" dirty="0">
                <a:latin typeface="Abadi" panose="020B0604020104020204" pitchFamily="34" charset="0"/>
              </a:rPr>
              <a:t> ve šlechtitelském programu plemene ve Francii</a:t>
            </a:r>
            <a:endParaRPr lang="fr-FR" dirty="0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A6179520-65EE-4204-BC39-4A5E4B2408CF}"/>
              </a:ext>
            </a:extLst>
          </p:cNvPr>
          <p:cNvSpPr txBox="1">
            <a:spLocks/>
          </p:cNvSpPr>
          <p:nvPr/>
        </p:nvSpPr>
        <p:spPr>
          <a:xfrm>
            <a:off x="335360" y="1000932"/>
            <a:ext cx="10441160" cy="388632"/>
          </a:xfrm>
          <a:prstGeom prst="rect">
            <a:avLst/>
          </a:prstGeom>
        </p:spPr>
        <p:txBody>
          <a:bodyPr lIns="38398" tIns="19198" rIns="38398" bIns="19198">
            <a:noAutofit/>
          </a:bodyPr>
          <a:lstStyle>
            <a:lvl1pPr algn="l" defTabSz="76790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Kontrola prováděná chovateli</a:t>
            </a:r>
            <a:r>
              <a:rPr lang="fr-FR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: </a:t>
            </a:r>
            <a:r>
              <a:rPr lang="cs-CZ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Nástroje vyvinuté asociací </a:t>
            </a:r>
            <a:r>
              <a:rPr lang="fr-FR" sz="2400" b="1" i="1" dirty="0" err="1">
                <a:solidFill>
                  <a:schemeClr val="accent2"/>
                </a:solidFill>
                <a:latin typeface="Abadi" panose="020B0604020104020204" pitchFamily="34" charset="0"/>
              </a:rPr>
              <a:t>Prim’Holstein</a:t>
            </a:r>
            <a:r>
              <a:rPr lang="fr-FR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 France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63846482-E9C4-470B-B13D-82CCE6BB34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336" y="2132856"/>
            <a:ext cx="3376441" cy="4575004"/>
          </a:xfrm>
          <a:prstGeom prst="rect">
            <a:avLst/>
          </a:prstGeom>
        </p:spPr>
      </p:pic>
      <p:sp>
        <p:nvSpPr>
          <p:cNvPr id="13" name="Rectangle 3">
            <a:extLst>
              <a:ext uri="{FF2B5EF4-FFF2-40B4-BE49-F238E27FC236}">
                <a16:creationId xmlns:a16="http://schemas.microsoft.com/office/drawing/2014/main" id="{E866AAFC-197C-4D49-B784-72BE5923222A}"/>
              </a:ext>
            </a:extLst>
          </p:cNvPr>
          <p:cNvSpPr txBox="1">
            <a:spLocks noChangeArrowheads="1"/>
          </p:cNvSpPr>
          <p:nvPr/>
        </p:nvSpPr>
        <p:spPr>
          <a:xfrm>
            <a:off x="839416" y="1540189"/>
            <a:ext cx="2304256" cy="3886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buSzPct val="100000"/>
              <a:buNone/>
            </a:pPr>
            <a:r>
              <a:rPr lang="fr-FR" altLang="fr-FR" sz="2400" b="1" dirty="0">
                <a:solidFill>
                  <a:schemeClr val="accent1"/>
                </a:solidFill>
              </a:rPr>
              <a:t>PH Manager</a:t>
            </a:r>
          </a:p>
        </p:txBody>
      </p:sp>
      <p:sp>
        <p:nvSpPr>
          <p:cNvPr id="14" name="Rectangle 3">
            <a:extLst>
              <a:ext uri="{FF2B5EF4-FFF2-40B4-BE49-F238E27FC236}">
                <a16:creationId xmlns:a16="http://schemas.microsoft.com/office/drawing/2014/main" id="{40789059-E36B-4283-964C-F09C38619194}"/>
              </a:ext>
            </a:extLst>
          </p:cNvPr>
          <p:cNvSpPr txBox="1">
            <a:spLocks noChangeArrowheads="1"/>
          </p:cNvSpPr>
          <p:nvPr/>
        </p:nvSpPr>
        <p:spPr>
          <a:xfrm>
            <a:off x="3601973" y="1417338"/>
            <a:ext cx="7776864" cy="210489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975" indent="-180975">
              <a:spcBef>
                <a:spcPts val="600"/>
              </a:spcBef>
              <a:buSzPct val="100000"/>
            </a:pPr>
            <a:r>
              <a:rPr lang="fr-FR" altLang="fr-FR" sz="2000" dirty="0">
                <a:solidFill>
                  <a:schemeClr val="tx1">
                    <a:lumMod val="50000"/>
                  </a:schemeClr>
                </a:solidFill>
              </a:rPr>
              <a:t>100% </a:t>
            </a: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nezávislá aplikace pro genetické řízení stáda</a:t>
            </a:r>
            <a:endParaRPr lang="fr-FR" altLang="fr-FR" sz="2000" dirty="0">
              <a:solidFill>
                <a:schemeClr val="tx1">
                  <a:lumMod val="50000"/>
                </a:schemeClr>
              </a:solidFill>
            </a:endParaRPr>
          </a:p>
          <a:p>
            <a:pPr marL="180975" indent="-180975">
              <a:spcBef>
                <a:spcPts val="600"/>
              </a:spcBef>
              <a:buSzPct val="100000"/>
            </a:pP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Připařování na míru každému chovu</a:t>
            </a:r>
            <a:endParaRPr lang="fr-FR" altLang="fr-FR" sz="1800" dirty="0">
              <a:solidFill>
                <a:schemeClr val="tx1">
                  <a:lumMod val="50000"/>
                </a:schemeClr>
              </a:solidFill>
            </a:endParaRPr>
          </a:p>
          <a:p>
            <a:pPr marL="180975" indent="-180975">
              <a:spcBef>
                <a:spcPts val="600"/>
              </a:spcBef>
              <a:buSzPct val="100000"/>
            </a:pP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Souhrnný přehled výsledku připáření</a:t>
            </a:r>
            <a:r>
              <a:rPr lang="fr-FR" altLang="fr-FR" sz="2000" dirty="0">
                <a:solidFill>
                  <a:schemeClr val="tx1">
                    <a:lumMod val="50000"/>
                  </a:schemeClr>
                </a:solidFill>
              </a:rPr>
              <a:t> p</a:t>
            </a: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ro potřeby každodenního managementu </a:t>
            </a:r>
            <a:r>
              <a:rPr lang="fr-FR" altLang="fr-FR" sz="2000" dirty="0">
                <a:solidFill>
                  <a:schemeClr val="tx1">
                    <a:lumMod val="50000"/>
                  </a:schemeClr>
                </a:solidFill>
              </a:rPr>
              <a:t>(</a:t>
            </a: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ve formátu</a:t>
            </a:r>
            <a:r>
              <a:rPr lang="fr-FR" altLang="fr-FR" sz="2000" dirty="0">
                <a:solidFill>
                  <a:schemeClr val="tx1">
                    <a:lumMod val="50000"/>
                  </a:schemeClr>
                </a:solidFill>
              </a:rPr>
              <a:t> PDF)</a:t>
            </a:r>
            <a:endParaRPr lang="fr-FR" altLang="fr-FR" sz="1800" dirty="0">
              <a:solidFill>
                <a:schemeClr val="tx1">
                  <a:lumMod val="50000"/>
                </a:schemeClr>
              </a:solidFill>
            </a:endParaRPr>
          </a:p>
          <a:p>
            <a:pPr marL="457200" lvl="1" indent="0">
              <a:spcBef>
                <a:spcPts val="600"/>
              </a:spcBef>
              <a:buSzPct val="70000"/>
              <a:buNone/>
            </a:pPr>
            <a:endParaRPr lang="fr-FR" altLang="fr-FR" sz="2000" dirty="0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CB0ECED2-BB21-46DA-A6CB-15FAD0E8FD4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55" r="650" b="984"/>
          <a:stretch/>
        </p:blipFill>
        <p:spPr>
          <a:xfrm>
            <a:off x="3601973" y="2924944"/>
            <a:ext cx="8562787" cy="36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29494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5A28F1D4-7CAE-4005-A5EB-764A9128AA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9170" y="150140"/>
            <a:ext cx="10609478" cy="504056"/>
          </a:xfrm>
        </p:spPr>
        <p:txBody>
          <a:bodyPr/>
          <a:lstStyle/>
          <a:p>
            <a:r>
              <a:rPr lang="cs-CZ" sz="2800" dirty="0">
                <a:latin typeface="Abadi" panose="020B0604020104020204" pitchFamily="34" charset="0"/>
              </a:rPr>
              <a:t>Kontrola </a:t>
            </a:r>
            <a:r>
              <a:rPr lang="cs-CZ" sz="2800" dirty="0" err="1">
                <a:latin typeface="Abadi" panose="020B0604020104020204" pitchFamily="34" charset="0"/>
              </a:rPr>
              <a:t>inbreedingu</a:t>
            </a:r>
            <a:r>
              <a:rPr lang="cs-CZ" sz="2800" dirty="0">
                <a:latin typeface="Abadi" panose="020B0604020104020204" pitchFamily="34" charset="0"/>
              </a:rPr>
              <a:t> ve šlechtitelském programu plemene ve Francii</a:t>
            </a:r>
            <a:endParaRPr lang="fr-FR" dirty="0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A6179520-65EE-4204-BC39-4A5E4B2408CF}"/>
              </a:ext>
            </a:extLst>
          </p:cNvPr>
          <p:cNvSpPr txBox="1">
            <a:spLocks/>
          </p:cNvSpPr>
          <p:nvPr/>
        </p:nvSpPr>
        <p:spPr>
          <a:xfrm>
            <a:off x="335360" y="1000932"/>
            <a:ext cx="10441160" cy="388632"/>
          </a:xfrm>
          <a:prstGeom prst="rect">
            <a:avLst/>
          </a:prstGeom>
        </p:spPr>
        <p:txBody>
          <a:bodyPr lIns="38398" tIns="19198" rIns="38398" bIns="19198">
            <a:noAutofit/>
          </a:bodyPr>
          <a:lstStyle>
            <a:lvl1pPr algn="l" defTabSz="76790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Kontrola prováděná chovateli</a:t>
            </a:r>
            <a:r>
              <a:rPr lang="fr-FR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: </a:t>
            </a:r>
            <a:r>
              <a:rPr lang="cs-CZ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Nástroje vyvinuté asociací </a:t>
            </a:r>
            <a:r>
              <a:rPr lang="fr-FR" sz="2400" b="1" i="1" dirty="0" err="1">
                <a:solidFill>
                  <a:schemeClr val="accent2"/>
                </a:solidFill>
                <a:latin typeface="Abadi" panose="020B0604020104020204" pitchFamily="34" charset="0"/>
              </a:rPr>
              <a:t>Prim’Holstein</a:t>
            </a:r>
            <a:r>
              <a:rPr lang="fr-FR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 France</a:t>
            </a:r>
          </a:p>
        </p:txBody>
      </p:sp>
      <p:sp>
        <p:nvSpPr>
          <p:cNvPr id="14" name="Rectangle 3">
            <a:extLst>
              <a:ext uri="{FF2B5EF4-FFF2-40B4-BE49-F238E27FC236}">
                <a16:creationId xmlns:a16="http://schemas.microsoft.com/office/drawing/2014/main" id="{40789059-E36B-4283-964C-F09C38619194}"/>
              </a:ext>
            </a:extLst>
          </p:cNvPr>
          <p:cNvSpPr txBox="1">
            <a:spLocks noChangeArrowheads="1"/>
          </p:cNvSpPr>
          <p:nvPr/>
        </p:nvSpPr>
        <p:spPr>
          <a:xfrm>
            <a:off x="3287688" y="1707894"/>
            <a:ext cx="8640960" cy="47454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975" indent="-180975">
              <a:spcBef>
                <a:spcPts val="600"/>
              </a:spcBef>
              <a:buSzPct val="100000"/>
            </a:pPr>
            <a:r>
              <a:rPr lang="cs-CZ" altLang="fr-FR" sz="2000" b="1" dirty="0">
                <a:solidFill>
                  <a:schemeClr val="accent1"/>
                </a:solidFill>
              </a:rPr>
              <a:t>Ucelená aplikace</a:t>
            </a:r>
            <a:r>
              <a:rPr lang="fr-FR" altLang="fr-FR" sz="2000" b="1" dirty="0">
                <a:solidFill>
                  <a:schemeClr val="accent1"/>
                </a:solidFill>
              </a:rPr>
              <a:t> </a:t>
            </a: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pro management stáda</a:t>
            </a:r>
            <a:endParaRPr lang="fr-FR" altLang="fr-FR" sz="2000" dirty="0">
              <a:solidFill>
                <a:schemeClr val="tx1">
                  <a:lumMod val="50000"/>
                </a:schemeClr>
              </a:solidFill>
            </a:endParaRPr>
          </a:p>
          <a:p>
            <a:pPr marL="623888" lvl="1" indent="-223838">
              <a:spcBef>
                <a:spcPts val="600"/>
              </a:spcBef>
              <a:buSzPct val="70000"/>
              <a:buFont typeface="Wingdings" panose="05000000000000000000" pitchFamily="2" charset="2"/>
              <a:buChar char="Ø"/>
            </a:pPr>
            <a:r>
              <a:rPr lang="fr-FR" altLang="fr-FR" sz="1800" dirty="0">
                <a:solidFill>
                  <a:schemeClr val="tx1">
                    <a:lumMod val="50000"/>
                  </a:schemeClr>
                </a:solidFill>
              </a:rPr>
              <a:t>Test </a:t>
            </a:r>
            <a:r>
              <a:rPr lang="cs-CZ" altLang="fr-FR" sz="1800" dirty="0">
                <a:solidFill>
                  <a:schemeClr val="tx1">
                    <a:lumMod val="50000"/>
                  </a:schemeClr>
                </a:solidFill>
              </a:rPr>
              <a:t>připařování</a:t>
            </a:r>
            <a:r>
              <a:rPr lang="fr-FR" altLang="fr-FR" sz="1800" dirty="0">
                <a:solidFill>
                  <a:schemeClr val="tx1">
                    <a:lumMod val="50000"/>
                  </a:schemeClr>
                </a:solidFill>
              </a:rPr>
              <a:t>: </a:t>
            </a:r>
            <a:r>
              <a:rPr lang="cs-CZ" altLang="fr-FR" sz="1800" dirty="0">
                <a:solidFill>
                  <a:schemeClr val="tx1">
                    <a:lumMod val="50000"/>
                  </a:schemeClr>
                </a:solidFill>
              </a:rPr>
              <a:t>otestujte si páry</a:t>
            </a:r>
            <a:r>
              <a:rPr lang="fr-FR" altLang="fr-FR" sz="18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cs-CZ" altLang="fr-FR" sz="1800" dirty="0">
                <a:solidFill>
                  <a:schemeClr val="tx1">
                    <a:lumMod val="50000"/>
                  </a:schemeClr>
                </a:solidFill>
              </a:rPr>
              <a:t>Plemenice</a:t>
            </a:r>
            <a:r>
              <a:rPr lang="fr-FR" altLang="fr-FR" sz="1800" dirty="0">
                <a:solidFill>
                  <a:schemeClr val="tx1">
                    <a:lumMod val="50000"/>
                  </a:schemeClr>
                </a:solidFill>
              </a:rPr>
              <a:t> x </a:t>
            </a:r>
            <a:r>
              <a:rPr lang="cs-CZ" altLang="fr-FR" sz="1800" dirty="0">
                <a:solidFill>
                  <a:schemeClr val="tx1">
                    <a:lumMod val="50000"/>
                  </a:schemeClr>
                </a:solidFill>
              </a:rPr>
              <a:t>Plemeník</a:t>
            </a:r>
            <a:r>
              <a:rPr lang="fr-FR" altLang="fr-FR" sz="18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cs-CZ" altLang="fr-FR" sz="1800" dirty="0">
                <a:solidFill>
                  <a:schemeClr val="tx1">
                    <a:lumMod val="50000"/>
                  </a:schemeClr>
                </a:solidFill>
              </a:rPr>
              <a:t>a porovnejte je</a:t>
            </a:r>
            <a:endParaRPr lang="fr-FR" altLang="fr-FR" sz="1800" dirty="0">
              <a:solidFill>
                <a:schemeClr val="tx1">
                  <a:lumMod val="50000"/>
                </a:schemeClr>
              </a:solidFill>
            </a:endParaRPr>
          </a:p>
          <a:p>
            <a:pPr marL="623888" lvl="1" indent="-223838">
              <a:spcBef>
                <a:spcPts val="600"/>
              </a:spcBef>
              <a:buSzPct val="70000"/>
              <a:buFont typeface="Wingdings" panose="05000000000000000000" pitchFamily="2" charset="2"/>
              <a:buChar char="Ø"/>
            </a:pPr>
            <a:r>
              <a:rPr lang="fr-FR" altLang="fr-FR" sz="1800" dirty="0">
                <a:solidFill>
                  <a:schemeClr val="tx1">
                    <a:lumMod val="50000"/>
                  </a:schemeClr>
                </a:solidFill>
              </a:rPr>
              <a:t>Test </a:t>
            </a:r>
            <a:r>
              <a:rPr lang="cs-CZ" altLang="fr-FR" sz="1800" dirty="0">
                <a:solidFill>
                  <a:schemeClr val="tx1">
                    <a:lumMod val="50000"/>
                  </a:schemeClr>
                </a:solidFill>
              </a:rPr>
              <a:t>příbuznosti</a:t>
            </a:r>
            <a:r>
              <a:rPr lang="fr-FR" altLang="fr-FR" sz="1800" dirty="0">
                <a:solidFill>
                  <a:schemeClr val="tx1">
                    <a:lumMod val="50000"/>
                  </a:schemeClr>
                </a:solidFill>
              </a:rPr>
              <a:t>: </a:t>
            </a:r>
            <a:r>
              <a:rPr lang="cs-CZ" altLang="fr-FR" sz="1800" dirty="0">
                <a:solidFill>
                  <a:schemeClr val="tx1">
                    <a:lumMod val="50000"/>
                  </a:schemeClr>
                </a:solidFill>
              </a:rPr>
              <a:t>otestujte si příbuznost skupiny býků s vašimi plemenicemi, než si zakoupíte inseminační dávky</a:t>
            </a:r>
            <a:endParaRPr lang="fr-FR" altLang="fr-FR" sz="1800" dirty="0">
              <a:solidFill>
                <a:schemeClr val="tx1">
                  <a:lumMod val="50000"/>
                </a:schemeClr>
              </a:solidFill>
            </a:endParaRPr>
          </a:p>
          <a:p>
            <a:pPr marL="180975" indent="-180975">
              <a:spcBef>
                <a:spcPts val="1800"/>
              </a:spcBef>
              <a:buSzPct val="100000"/>
            </a:pPr>
            <a:r>
              <a:rPr lang="cs-CZ" altLang="fr-FR" sz="2000" b="1" dirty="0">
                <a:solidFill>
                  <a:schemeClr val="accent1"/>
                </a:solidFill>
              </a:rPr>
              <a:t>Prohlížení</a:t>
            </a:r>
            <a:r>
              <a:rPr lang="fr-FR" altLang="fr-FR" sz="20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fr-FR" altLang="fr-FR" sz="2000" b="1" dirty="0" err="1">
                <a:solidFill>
                  <a:schemeClr val="accent1"/>
                </a:solidFill>
              </a:rPr>
              <a:t>zootechni</a:t>
            </a:r>
            <a:r>
              <a:rPr lang="cs-CZ" altLang="fr-FR" sz="2000" b="1" dirty="0" err="1">
                <a:solidFill>
                  <a:schemeClr val="accent1"/>
                </a:solidFill>
              </a:rPr>
              <a:t>ckých</a:t>
            </a:r>
            <a:r>
              <a:rPr lang="cs-CZ" altLang="fr-FR" sz="2000" b="1" dirty="0">
                <a:solidFill>
                  <a:schemeClr val="accent1"/>
                </a:solidFill>
              </a:rPr>
              <a:t> dat</a:t>
            </a:r>
            <a:r>
              <a:rPr lang="fr-FR" altLang="fr-FR" sz="2000" b="1" dirty="0">
                <a:solidFill>
                  <a:schemeClr val="accent1"/>
                </a:solidFill>
              </a:rPr>
              <a:t> </a:t>
            </a: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plemenicích</a:t>
            </a:r>
            <a:r>
              <a:rPr lang="fr-FR" altLang="fr-FR" sz="2000" dirty="0">
                <a:solidFill>
                  <a:schemeClr val="tx1">
                    <a:lumMod val="50000"/>
                  </a:schemeClr>
                </a:solidFill>
              </a:rPr>
              <a:t> (</a:t>
            </a: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plemenné hodnoty a indexy</a:t>
            </a:r>
            <a:r>
              <a:rPr lang="fr-FR" altLang="fr-FR" sz="2000" dirty="0">
                <a:solidFill>
                  <a:schemeClr val="tx1">
                    <a:lumMod val="50000"/>
                  </a:schemeClr>
                </a:solidFill>
              </a:rPr>
              <a:t>, </a:t>
            </a: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mléčná užitkovost</a:t>
            </a:r>
            <a:r>
              <a:rPr lang="fr-FR" altLang="fr-FR" sz="2000" dirty="0">
                <a:solidFill>
                  <a:schemeClr val="tx1">
                    <a:lumMod val="50000"/>
                  </a:schemeClr>
                </a:solidFill>
              </a:rPr>
              <a:t>, </a:t>
            </a: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hodnocení exteriéru</a:t>
            </a:r>
            <a:r>
              <a:rPr lang="fr-FR" altLang="fr-FR" sz="2000" dirty="0">
                <a:solidFill>
                  <a:schemeClr val="tx1">
                    <a:lumMod val="50000"/>
                  </a:schemeClr>
                </a:solidFill>
              </a:rPr>
              <a:t>, …)</a:t>
            </a:r>
          </a:p>
          <a:p>
            <a:pPr marL="180975" indent="-180975">
              <a:spcBef>
                <a:spcPts val="1800"/>
              </a:spcBef>
              <a:buSzPct val="100000"/>
            </a:pPr>
            <a:r>
              <a:rPr lang="cs-CZ" altLang="fr-FR" sz="2000" dirty="0">
                <a:solidFill>
                  <a:schemeClr val="tx1"/>
                </a:solidFill>
              </a:rPr>
              <a:t>Individuálně </a:t>
            </a:r>
            <a:r>
              <a:rPr lang="cs-CZ" altLang="fr-FR" sz="2000" b="1" dirty="0">
                <a:solidFill>
                  <a:schemeClr val="accent1"/>
                </a:solidFill>
              </a:rPr>
              <a:t>nastavitelná aplikace</a:t>
            </a:r>
            <a:r>
              <a:rPr lang="fr-FR" altLang="fr-FR" sz="2000" b="1" dirty="0">
                <a:solidFill>
                  <a:schemeClr val="accent1"/>
                </a:solidFill>
              </a:rPr>
              <a:t> </a:t>
            </a:r>
            <a:r>
              <a:rPr lang="fr-FR" altLang="fr-FR" sz="2000" dirty="0">
                <a:solidFill>
                  <a:schemeClr val="tx1">
                    <a:lumMod val="50000"/>
                  </a:schemeClr>
                </a:solidFill>
              </a:rPr>
              <a:t>p</a:t>
            </a: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ro snadnější každodenní </a:t>
            </a:r>
            <a:r>
              <a:rPr lang="fr-FR" altLang="fr-FR" sz="2000" dirty="0">
                <a:solidFill>
                  <a:schemeClr val="tx1">
                    <a:lumMod val="50000"/>
                  </a:schemeClr>
                </a:solidFill>
              </a:rPr>
              <a:t>management</a:t>
            </a:r>
          </a:p>
          <a:p>
            <a:pPr marL="180975" indent="-180975">
              <a:spcBef>
                <a:spcPts val="1800"/>
              </a:spcBef>
              <a:buSzPct val="100000"/>
            </a:pP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Vzájemné</a:t>
            </a:r>
            <a:r>
              <a:rPr lang="fr-FR" altLang="fr-FR" sz="20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cs-CZ" altLang="fr-FR" sz="2000" b="1" dirty="0">
                <a:solidFill>
                  <a:schemeClr val="accent1"/>
                </a:solidFill>
              </a:rPr>
              <a:t>propojení (komunikace)</a:t>
            </a:r>
            <a:r>
              <a:rPr lang="fr-FR" altLang="fr-FR" sz="20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cs-CZ" altLang="fr-FR" sz="2000" dirty="0">
                <a:solidFill>
                  <a:schemeClr val="tx1"/>
                </a:solidFill>
              </a:rPr>
              <a:t>s</a:t>
            </a:r>
            <a:r>
              <a:rPr lang="fr-FR" altLang="fr-FR" sz="2000" dirty="0">
                <a:solidFill>
                  <a:schemeClr val="tx1"/>
                </a:solidFill>
              </a:rPr>
              <a:t> </a:t>
            </a: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jinými</a:t>
            </a:r>
            <a:r>
              <a:rPr lang="fr-FR" altLang="fr-FR" sz="20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cs-CZ" altLang="fr-FR" sz="2000" b="1" dirty="0">
                <a:solidFill>
                  <a:schemeClr val="accent1"/>
                </a:solidFill>
              </a:rPr>
              <a:t>řešeními</a:t>
            </a:r>
            <a:r>
              <a:rPr lang="fr-FR" altLang="fr-FR" sz="20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vyvinutými holštýnskou asociací</a:t>
            </a:r>
            <a:r>
              <a:rPr lang="fr-FR" altLang="fr-FR" sz="2000" dirty="0">
                <a:solidFill>
                  <a:schemeClr val="tx1">
                    <a:lumMod val="50000"/>
                  </a:schemeClr>
                </a:solidFill>
              </a:rPr>
              <a:t> PH</a:t>
            </a: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, např. elektronický převod</a:t>
            </a:r>
            <a:r>
              <a:rPr lang="fr-FR" altLang="fr-FR" sz="20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výsledků </a:t>
            </a:r>
            <a:r>
              <a:rPr lang="cs-CZ" altLang="fr-FR" sz="2000" dirty="0" err="1">
                <a:solidFill>
                  <a:schemeClr val="tx1">
                    <a:lumMod val="50000"/>
                  </a:schemeClr>
                </a:solidFill>
              </a:rPr>
              <a:t>připařovacího</a:t>
            </a: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 plánu</a:t>
            </a:r>
            <a:endParaRPr lang="fr-FR" altLang="fr-FR" sz="2000" dirty="0">
              <a:solidFill>
                <a:schemeClr val="tx1">
                  <a:lumMod val="50000"/>
                </a:schemeClr>
              </a:solidFill>
              <a:highlight>
                <a:srgbClr val="FFFF00"/>
              </a:highlight>
            </a:endParaRPr>
          </a:p>
          <a:p>
            <a:pPr marL="180975" indent="-180975">
              <a:spcBef>
                <a:spcPts val="1800"/>
              </a:spcBef>
              <a:buSzPct val="100000"/>
            </a:pPr>
            <a:r>
              <a:rPr lang="cs-CZ" altLang="fr-FR" sz="2000" b="1" dirty="0">
                <a:solidFill>
                  <a:schemeClr val="accent1"/>
                </a:solidFill>
              </a:rPr>
              <a:t>Funkčnost</a:t>
            </a:r>
            <a:r>
              <a:rPr lang="fr-FR" altLang="fr-FR" sz="20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i v režimu</a:t>
            </a:r>
            <a:r>
              <a:rPr lang="fr-FR" altLang="fr-FR" sz="20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cs-CZ" altLang="fr-FR" sz="2000" b="1" dirty="0" err="1">
                <a:solidFill>
                  <a:schemeClr val="accent1"/>
                </a:solidFill>
              </a:rPr>
              <a:t>offline</a:t>
            </a:r>
            <a:r>
              <a:rPr lang="fr-FR" altLang="fr-FR" sz="20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pro management genetiky chovu kdykoliv</a:t>
            </a:r>
            <a:endParaRPr lang="fr-FR" altLang="fr-FR" sz="1800" dirty="0">
              <a:solidFill>
                <a:schemeClr val="tx1">
                  <a:lumMod val="50000"/>
                </a:schemeClr>
              </a:solidFill>
            </a:endParaRPr>
          </a:p>
          <a:p>
            <a:pPr marL="457200" lvl="1" indent="0">
              <a:spcBef>
                <a:spcPts val="600"/>
              </a:spcBef>
              <a:buSzPct val="70000"/>
              <a:buNone/>
            </a:pPr>
            <a:endParaRPr lang="fr-FR" altLang="fr-FR" sz="2000" dirty="0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182D2E0D-BBE8-4787-A141-33790B3222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352" y="1422607"/>
            <a:ext cx="2724150" cy="5400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634587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5A28F1D4-7CAE-4005-A5EB-764A9128AA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9170" y="150140"/>
            <a:ext cx="10609478" cy="504056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cs-CZ" sz="2800" dirty="0">
                <a:latin typeface="Abadi" panose="020B0604020104020204" pitchFamily="34" charset="0"/>
              </a:rPr>
              <a:t>Kontrola </a:t>
            </a:r>
            <a:r>
              <a:rPr lang="cs-CZ" sz="2800" dirty="0" err="1">
                <a:latin typeface="Abadi" panose="020B0604020104020204" pitchFamily="34" charset="0"/>
              </a:rPr>
              <a:t>inbreedingu</a:t>
            </a:r>
            <a:r>
              <a:rPr lang="cs-CZ" sz="2800" dirty="0">
                <a:latin typeface="Abadi" panose="020B0604020104020204" pitchFamily="34" charset="0"/>
              </a:rPr>
              <a:t> ve šlechtitelském programu plemene ve Francii</a:t>
            </a:r>
            <a:endParaRPr lang="fr-FR" sz="2800" dirty="0">
              <a:latin typeface="Abadi" panose="020B0604020104020204" pitchFamily="34" charset="0"/>
            </a:endParaRP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A6179520-65EE-4204-BC39-4A5E4B2408CF}"/>
              </a:ext>
            </a:extLst>
          </p:cNvPr>
          <p:cNvSpPr txBox="1">
            <a:spLocks/>
          </p:cNvSpPr>
          <p:nvPr/>
        </p:nvSpPr>
        <p:spPr>
          <a:xfrm>
            <a:off x="263352" y="911590"/>
            <a:ext cx="10441160" cy="388632"/>
          </a:xfrm>
          <a:prstGeom prst="rect">
            <a:avLst/>
          </a:prstGeom>
        </p:spPr>
        <p:txBody>
          <a:bodyPr lIns="38398" tIns="19198" rIns="38398" bIns="19198">
            <a:noAutofit/>
          </a:bodyPr>
          <a:lstStyle>
            <a:lvl1pPr algn="l" defTabSz="76790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Jak kontrolovat </a:t>
            </a:r>
            <a:r>
              <a:rPr lang="cs-CZ" sz="2400" b="1" i="1" dirty="0" err="1">
                <a:solidFill>
                  <a:schemeClr val="accent2"/>
                </a:solidFill>
                <a:latin typeface="Abadi" panose="020B0604020104020204" pitchFamily="34" charset="0"/>
              </a:rPr>
              <a:t>inbreeding</a:t>
            </a:r>
            <a:r>
              <a:rPr lang="cs-CZ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 v rámci celého plemene</a:t>
            </a:r>
            <a:r>
              <a:rPr lang="fr-FR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?</a:t>
            </a: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5B413A24-8327-4783-8DD0-FA4373343FC2}"/>
              </a:ext>
            </a:extLst>
          </p:cNvPr>
          <p:cNvSpPr txBox="1">
            <a:spLocks noChangeArrowheads="1"/>
          </p:cNvSpPr>
          <p:nvPr/>
        </p:nvSpPr>
        <p:spPr>
          <a:xfrm>
            <a:off x="343761" y="1327022"/>
            <a:ext cx="9793088" cy="59273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975" indent="-180975">
              <a:spcBef>
                <a:spcPts val="600"/>
              </a:spcBef>
              <a:buSzPct val="100000"/>
            </a:pPr>
            <a:r>
              <a:rPr lang="en-US" altLang="fr-FR" sz="2000" dirty="0" err="1">
                <a:solidFill>
                  <a:schemeClr val="tx1">
                    <a:lumMod val="50000"/>
                  </a:schemeClr>
                </a:solidFill>
              </a:rPr>
              <a:t>Uplatn</a:t>
            </a:r>
            <a:r>
              <a:rPr lang="cs-CZ" altLang="fr-FR" sz="2000" dirty="0" err="1">
                <a:solidFill>
                  <a:schemeClr val="tx1">
                    <a:lumMod val="50000"/>
                  </a:schemeClr>
                </a:solidFill>
              </a:rPr>
              <a:t>ění</a:t>
            </a: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cs-CZ" altLang="fr-FR" sz="2000" b="1" dirty="0">
                <a:solidFill>
                  <a:schemeClr val="accent1"/>
                </a:solidFill>
              </a:rPr>
              <a:t>vhodné </a:t>
            </a: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a</a:t>
            </a:r>
            <a:r>
              <a:rPr lang="fr-FR" altLang="fr-FR" sz="2000" b="1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cs-CZ" altLang="fr-FR" sz="2000" b="1" dirty="0">
                <a:solidFill>
                  <a:schemeClr val="accent1"/>
                </a:solidFill>
              </a:rPr>
              <a:t>použitelné metodiky</a:t>
            </a:r>
            <a:r>
              <a:rPr lang="fr-FR" altLang="fr-FR" sz="2000" b="1" dirty="0">
                <a:solidFill>
                  <a:schemeClr val="accent1"/>
                </a:solidFill>
              </a:rPr>
              <a:t> </a:t>
            </a: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na</a:t>
            </a:r>
            <a:r>
              <a:rPr lang="fr-FR" altLang="fr-FR" sz="2000" b="1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cs-CZ" altLang="fr-FR" sz="2000" b="1" dirty="0">
                <a:solidFill>
                  <a:schemeClr val="accent1"/>
                </a:solidFill>
              </a:rPr>
              <a:t>všechna</a:t>
            </a:r>
            <a:r>
              <a:rPr lang="fr-FR" altLang="fr-FR" sz="2000" b="1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cs-CZ" altLang="fr-FR" sz="2000" b="1" dirty="0">
                <a:solidFill>
                  <a:schemeClr val="accent1"/>
                </a:solidFill>
              </a:rPr>
              <a:t>zvířata s vypočtenými PH (indexy)</a:t>
            </a:r>
            <a:r>
              <a:rPr lang="fr-FR" altLang="fr-FR" sz="2000" b="1" dirty="0">
                <a:solidFill>
                  <a:schemeClr val="tx1">
                    <a:lumMod val="50000"/>
                  </a:schemeClr>
                </a:solidFill>
              </a:rPr>
              <a:t>: </a:t>
            </a:r>
            <a:r>
              <a:rPr lang="cs-CZ" altLang="fr-FR" sz="2000" b="1" dirty="0">
                <a:solidFill>
                  <a:schemeClr val="accent1"/>
                </a:solidFill>
              </a:rPr>
              <a:t>příbuznost</a:t>
            </a:r>
            <a:r>
              <a:rPr lang="fr-FR" altLang="fr-FR" sz="20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k populaci</a:t>
            </a:r>
            <a:endParaRPr lang="fr-FR" altLang="fr-FR" sz="2000" b="1" dirty="0">
              <a:solidFill>
                <a:schemeClr val="accent1"/>
              </a:solidFill>
            </a:endParaRPr>
          </a:p>
        </p:txBody>
      </p:sp>
      <p:grpSp>
        <p:nvGrpSpPr>
          <p:cNvPr id="10" name="Groupe 9">
            <a:extLst>
              <a:ext uri="{FF2B5EF4-FFF2-40B4-BE49-F238E27FC236}">
                <a16:creationId xmlns:a16="http://schemas.microsoft.com/office/drawing/2014/main" id="{0E7544FA-8585-4086-A0BE-B23E502AE9A0}"/>
              </a:ext>
            </a:extLst>
          </p:cNvPr>
          <p:cNvGrpSpPr/>
          <p:nvPr/>
        </p:nvGrpSpPr>
        <p:grpSpPr>
          <a:xfrm>
            <a:off x="1127448" y="2272114"/>
            <a:ext cx="8568952" cy="2957086"/>
            <a:chOff x="1110762" y="1852931"/>
            <a:chExt cx="8753702" cy="2957086"/>
          </a:xfrm>
        </p:grpSpPr>
        <p:pic>
          <p:nvPicPr>
            <p:cNvPr id="2" name="Image 1">
              <a:extLst>
                <a:ext uri="{FF2B5EF4-FFF2-40B4-BE49-F238E27FC236}">
                  <a16:creationId xmlns:a16="http://schemas.microsoft.com/office/drawing/2014/main" id="{9E416622-D124-45E8-8000-06044694427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10762" y="2272534"/>
              <a:ext cx="4166692" cy="2491977"/>
            </a:xfrm>
            <a:prstGeom prst="rect">
              <a:avLst/>
            </a:prstGeom>
          </p:spPr>
        </p:pic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7000A707-79DF-4798-89E2-4BF66933283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064264" y="2272534"/>
              <a:ext cx="1800200" cy="2537483"/>
            </a:xfrm>
            <a:prstGeom prst="rect">
              <a:avLst/>
            </a:prstGeom>
          </p:spPr>
        </p:pic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A06D3116-4236-43DD-9846-9A4119F5B643}"/>
                </a:ext>
              </a:extLst>
            </p:cNvPr>
            <p:cNvSpPr txBox="1"/>
            <p:nvPr/>
          </p:nvSpPr>
          <p:spPr>
            <a:xfrm>
              <a:off x="2149751" y="1852931"/>
              <a:ext cx="18375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b="1" dirty="0"/>
                <a:t>Analýzou rodokmenu</a:t>
              </a:r>
              <a:endParaRPr lang="fr-FR" b="1" dirty="0"/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3BECF8D2-F7D3-4112-85B1-91E5E1807A5A}"/>
                </a:ext>
              </a:extLst>
            </p:cNvPr>
            <p:cNvSpPr txBox="1"/>
            <p:nvPr/>
          </p:nvSpPr>
          <p:spPr>
            <a:xfrm>
              <a:off x="7951522" y="1852931"/>
              <a:ext cx="15646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b="1" dirty="0"/>
                <a:t>Analýzou genomu</a:t>
              </a:r>
              <a:endParaRPr lang="fr-FR" b="1" dirty="0"/>
            </a:p>
          </p:txBody>
        </p:sp>
      </p:grpSp>
      <p:sp>
        <p:nvSpPr>
          <p:cNvPr id="13" name="Ellipse 12">
            <a:extLst>
              <a:ext uri="{FF2B5EF4-FFF2-40B4-BE49-F238E27FC236}">
                <a16:creationId xmlns:a16="http://schemas.microsoft.com/office/drawing/2014/main" id="{5FCD398C-DDDB-4A93-A583-D67C48DEEBD5}"/>
              </a:ext>
            </a:extLst>
          </p:cNvPr>
          <p:cNvSpPr/>
          <p:nvPr/>
        </p:nvSpPr>
        <p:spPr>
          <a:xfrm>
            <a:off x="395847" y="5455288"/>
            <a:ext cx="2223694" cy="512805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/>
              <a:t>COEFPAR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F087EA44-B431-4AEA-8274-10ABD4D84481}"/>
              </a:ext>
            </a:extLst>
          </p:cNvPr>
          <p:cNvGrpSpPr/>
          <p:nvPr/>
        </p:nvGrpSpPr>
        <p:grpSpPr>
          <a:xfrm>
            <a:off x="10272464" y="718396"/>
            <a:ext cx="1749255" cy="838396"/>
            <a:chOff x="10451799" y="118752"/>
            <a:chExt cx="1101183" cy="451956"/>
          </a:xfrm>
        </p:grpSpPr>
        <p:pic>
          <p:nvPicPr>
            <p:cNvPr id="18" name="Image 17">
              <a:extLst>
                <a:ext uri="{FF2B5EF4-FFF2-40B4-BE49-F238E27FC236}">
                  <a16:creationId xmlns:a16="http://schemas.microsoft.com/office/drawing/2014/main" id="{325584CA-85CC-4843-A840-C304B3B002F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51799" y="118753"/>
              <a:ext cx="681259" cy="45195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" name="Image 18" descr="Une image contenant texte, Police, logo, Graphique&#10;&#10;Description générée automatiquement">
              <a:extLst>
                <a:ext uri="{FF2B5EF4-FFF2-40B4-BE49-F238E27FC236}">
                  <a16:creationId xmlns:a16="http://schemas.microsoft.com/office/drawing/2014/main" id="{4CDA7E95-1EFD-4C90-8BA0-CE2A6C7AC62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33058" y="118752"/>
              <a:ext cx="419924" cy="451956"/>
            </a:xfrm>
            <a:prstGeom prst="rect">
              <a:avLst/>
            </a:prstGeom>
          </p:spPr>
        </p:pic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3B3AB5E9-D1A8-EA1E-C683-D22EF2AFD544}"/>
              </a:ext>
            </a:extLst>
          </p:cNvPr>
          <p:cNvSpPr txBox="1"/>
          <p:nvPr/>
        </p:nvSpPr>
        <p:spPr>
          <a:xfrm>
            <a:off x="7865758" y="4933037"/>
            <a:ext cx="2245685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s-CZ" sz="1600" dirty="0"/>
              <a:t>Chromozomové páry</a:t>
            </a:r>
            <a:endParaRPr lang="en-US" sz="16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741807C-DB74-C7A8-349F-DE9B87AEB0E0}"/>
              </a:ext>
            </a:extLst>
          </p:cNvPr>
          <p:cNvSpPr txBox="1"/>
          <p:nvPr/>
        </p:nvSpPr>
        <p:spPr>
          <a:xfrm>
            <a:off x="2377858" y="4221088"/>
            <a:ext cx="1424411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s-CZ" sz="1100" dirty="0"/>
              <a:t>Bratranec/Sestřenice</a:t>
            </a:r>
            <a:endParaRPr lang="en-US" sz="1100" dirty="0"/>
          </a:p>
        </p:txBody>
      </p:sp>
      <p:sp>
        <p:nvSpPr>
          <p:cNvPr id="21" name="Ellipse 13">
            <a:extLst>
              <a:ext uri="{FF2B5EF4-FFF2-40B4-BE49-F238E27FC236}">
                <a16:creationId xmlns:a16="http://schemas.microsoft.com/office/drawing/2014/main" id="{888AFFA9-F4EF-E5F0-4696-05E313FCBF52}"/>
              </a:ext>
            </a:extLst>
          </p:cNvPr>
          <p:cNvSpPr/>
          <p:nvPr/>
        </p:nvSpPr>
        <p:spPr>
          <a:xfrm>
            <a:off x="6025858" y="5455289"/>
            <a:ext cx="2025594" cy="512804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/>
              <a:t>ORI</a:t>
            </a:r>
          </a:p>
        </p:txBody>
      </p:sp>
      <p:sp>
        <p:nvSpPr>
          <p:cNvPr id="22" name="ZoneTexte 15">
            <a:extLst>
              <a:ext uri="{FF2B5EF4-FFF2-40B4-BE49-F238E27FC236}">
                <a16:creationId xmlns:a16="http://schemas.microsoft.com/office/drawing/2014/main" id="{91867A3C-DAEF-CE1E-B0E4-2ED55704FB90}"/>
              </a:ext>
            </a:extLst>
          </p:cNvPr>
          <p:cNvSpPr txBox="1"/>
          <p:nvPr/>
        </p:nvSpPr>
        <p:spPr>
          <a:xfrm>
            <a:off x="8446278" y="5340609"/>
            <a:ext cx="37044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Porovnání četností každé z alel </a:t>
            </a:r>
            <a:r>
              <a:rPr lang="fr-FR" dirty="0"/>
              <a:t>SNP</a:t>
            </a:r>
            <a:r>
              <a:rPr lang="cs-CZ" dirty="0"/>
              <a:t> jedince (</a:t>
            </a:r>
            <a:r>
              <a:rPr lang="cs-CZ" dirty="0" err="1"/>
              <a:t>jednonukleotidový</a:t>
            </a:r>
            <a:r>
              <a:rPr lang="cs-CZ" dirty="0"/>
              <a:t> polymorfismus)</a:t>
            </a:r>
            <a:r>
              <a:rPr lang="fr-FR" dirty="0"/>
              <a:t> </a:t>
            </a:r>
            <a:r>
              <a:rPr lang="cs-CZ" dirty="0"/>
              <a:t>s četnostmi v porovnávané populaci</a:t>
            </a:r>
            <a:endParaRPr lang="fr-FR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FC78141-F5F7-5B20-B1FA-52B763279033}"/>
              </a:ext>
            </a:extLst>
          </p:cNvPr>
          <p:cNvSpPr txBox="1"/>
          <p:nvPr/>
        </p:nvSpPr>
        <p:spPr>
          <a:xfrm>
            <a:off x="5762262" y="5968093"/>
            <a:ext cx="25580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>
                <a:solidFill>
                  <a:schemeClr val="tx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ORI = </a:t>
            </a:r>
            <a:r>
              <a:rPr lang="cs-CZ" u="sng" dirty="0">
                <a:solidFill>
                  <a:schemeClr val="tx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Originalita zvířete</a:t>
            </a:r>
            <a:r>
              <a:rPr lang="cs-CZ" dirty="0">
                <a:solidFill>
                  <a:schemeClr val="tx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(genetická původnost)</a:t>
            </a:r>
            <a:endParaRPr lang="en-US" dirty="0"/>
          </a:p>
        </p:txBody>
      </p:sp>
      <p:sp>
        <p:nvSpPr>
          <p:cNvPr id="24" name="ZoneTexte 14">
            <a:extLst>
              <a:ext uri="{FF2B5EF4-FFF2-40B4-BE49-F238E27FC236}">
                <a16:creationId xmlns:a16="http://schemas.microsoft.com/office/drawing/2014/main" id="{6B0DAB1B-831C-A7EA-75A8-FD2A267F604D}"/>
              </a:ext>
            </a:extLst>
          </p:cNvPr>
          <p:cNvSpPr txBox="1"/>
          <p:nvPr/>
        </p:nvSpPr>
        <p:spPr>
          <a:xfrm>
            <a:off x="2670641" y="5340609"/>
            <a:ext cx="30250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sng" dirty="0"/>
              <a:t>Koeficient příbuznosti </a:t>
            </a:r>
            <a:r>
              <a:rPr lang="cs-CZ" dirty="0"/>
              <a:t>jedince ve vztahu k referenční populaci </a:t>
            </a:r>
            <a:r>
              <a:rPr lang="fr-FR" dirty="0"/>
              <a:t>= </a:t>
            </a:r>
            <a:r>
              <a:rPr lang="fr-FR" dirty="0" err="1"/>
              <a:t>indik</a:t>
            </a:r>
            <a:r>
              <a:rPr lang="cs-CZ" dirty="0" err="1"/>
              <a:t>átor</a:t>
            </a:r>
            <a:r>
              <a:rPr lang="cs-CZ" dirty="0"/>
              <a:t> genetické originality (např. býka)</a:t>
            </a:r>
            <a:endParaRPr lang="fr-FR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AA1FD5D-6B00-4842-E0ED-EAE5257AFD84}"/>
              </a:ext>
            </a:extLst>
          </p:cNvPr>
          <p:cNvSpPr txBox="1"/>
          <p:nvPr/>
        </p:nvSpPr>
        <p:spPr>
          <a:xfrm>
            <a:off x="4155376" y="1870491"/>
            <a:ext cx="40011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Diverzitu u plemenné populace lze měřit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864638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11710E-B4B0-3194-09B7-70E8560A43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0B945869-8279-C572-B997-6C6CE1A06A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9170" y="150140"/>
            <a:ext cx="10609478" cy="504056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cs-CZ" sz="2800" dirty="0">
                <a:latin typeface="Abadi" panose="020B0604020104020204" pitchFamily="34" charset="0"/>
              </a:rPr>
              <a:t>Kontrola </a:t>
            </a:r>
            <a:r>
              <a:rPr lang="cs-CZ" sz="2800" dirty="0" err="1">
                <a:latin typeface="Abadi" panose="020B0604020104020204" pitchFamily="34" charset="0"/>
              </a:rPr>
              <a:t>inbreedingu</a:t>
            </a:r>
            <a:r>
              <a:rPr lang="cs-CZ" sz="2800" dirty="0">
                <a:latin typeface="Abadi" panose="020B0604020104020204" pitchFamily="34" charset="0"/>
              </a:rPr>
              <a:t> ve šlechtitelském programu plemene ve Francii</a:t>
            </a:r>
            <a:endParaRPr lang="fr-FR" sz="2800" dirty="0">
              <a:latin typeface="Abadi" panose="020B0604020104020204" pitchFamily="34" charset="0"/>
            </a:endParaRP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BFDAE15C-5E1D-FB77-AD43-E4D97BB774B4}"/>
              </a:ext>
            </a:extLst>
          </p:cNvPr>
          <p:cNvSpPr txBox="1">
            <a:spLocks/>
          </p:cNvSpPr>
          <p:nvPr/>
        </p:nvSpPr>
        <p:spPr>
          <a:xfrm>
            <a:off x="263352" y="911590"/>
            <a:ext cx="10441160" cy="388632"/>
          </a:xfrm>
          <a:prstGeom prst="rect">
            <a:avLst/>
          </a:prstGeom>
        </p:spPr>
        <p:txBody>
          <a:bodyPr lIns="38398" tIns="19198" rIns="38398" bIns="19198">
            <a:noAutofit/>
          </a:bodyPr>
          <a:lstStyle>
            <a:lvl1pPr algn="l" defTabSz="76790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Jak kontrolovat </a:t>
            </a:r>
            <a:r>
              <a:rPr lang="cs-CZ" sz="2400" b="1" i="1" dirty="0" err="1">
                <a:solidFill>
                  <a:schemeClr val="accent2"/>
                </a:solidFill>
                <a:latin typeface="Abadi" panose="020B0604020104020204" pitchFamily="34" charset="0"/>
              </a:rPr>
              <a:t>inbreeding</a:t>
            </a:r>
            <a:r>
              <a:rPr lang="cs-CZ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 v rámci celého plemene</a:t>
            </a:r>
            <a:r>
              <a:rPr lang="fr-FR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?</a:t>
            </a: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6F044CBB-FCAB-F751-B14C-B03D21B1E38C}"/>
              </a:ext>
            </a:extLst>
          </p:cNvPr>
          <p:cNvSpPr txBox="1">
            <a:spLocks noChangeArrowheads="1"/>
          </p:cNvSpPr>
          <p:nvPr/>
        </p:nvSpPr>
        <p:spPr>
          <a:xfrm>
            <a:off x="343761" y="1327022"/>
            <a:ext cx="9793088" cy="59273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975" indent="-180975">
              <a:spcBef>
                <a:spcPts val="600"/>
              </a:spcBef>
              <a:buSzPct val="100000"/>
            </a:pPr>
            <a:r>
              <a:rPr lang="en-US" altLang="fr-FR" sz="2000" dirty="0" err="1">
                <a:solidFill>
                  <a:schemeClr val="tx1">
                    <a:lumMod val="50000"/>
                  </a:schemeClr>
                </a:solidFill>
              </a:rPr>
              <a:t>Uplatn</a:t>
            </a:r>
            <a:r>
              <a:rPr lang="cs-CZ" altLang="fr-FR" sz="2000" dirty="0" err="1">
                <a:solidFill>
                  <a:schemeClr val="tx1">
                    <a:lumMod val="50000"/>
                  </a:schemeClr>
                </a:solidFill>
              </a:rPr>
              <a:t>ění</a:t>
            </a: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cs-CZ" altLang="fr-FR" sz="2000" b="1" dirty="0">
                <a:solidFill>
                  <a:schemeClr val="accent1"/>
                </a:solidFill>
              </a:rPr>
              <a:t>vhodné </a:t>
            </a: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a</a:t>
            </a:r>
            <a:r>
              <a:rPr lang="fr-FR" altLang="fr-FR" sz="2000" b="1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cs-CZ" altLang="fr-FR" sz="2000" b="1" dirty="0">
                <a:solidFill>
                  <a:schemeClr val="accent1"/>
                </a:solidFill>
              </a:rPr>
              <a:t>použitelné metodiky</a:t>
            </a:r>
            <a:r>
              <a:rPr lang="fr-FR" altLang="fr-FR" sz="2000" b="1" dirty="0">
                <a:solidFill>
                  <a:schemeClr val="accent1"/>
                </a:solidFill>
              </a:rPr>
              <a:t> </a:t>
            </a: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na</a:t>
            </a:r>
            <a:r>
              <a:rPr lang="fr-FR" altLang="fr-FR" sz="2000" b="1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cs-CZ" altLang="fr-FR" sz="2000" b="1" dirty="0">
                <a:solidFill>
                  <a:schemeClr val="accent1"/>
                </a:solidFill>
              </a:rPr>
              <a:t>všechna</a:t>
            </a:r>
            <a:r>
              <a:rPr lang="fr-FR" altLang="fr-FR" sz="2000" b="1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cs-CZ" altLang="fr-FR" sz="2000" b="1" dirty="0">
                <a:solidFill>
                  <a:schemeClr val="accent1"/>
                </a:solidFill>
              </a:rPr>
              <a:t>zvířata s vypočtenými PH (indexy)</a:t>
            </a:r>
            <a:r>
              <a:rPr lang="fr-FR" altLang="fr-FR" sz="2000" b="1" dirty="0">
                <a:solidFill>
                  <a:schemeClr val="tx1">
                    <a:lumMod val="50000"/>
                  </a:schemeClr>
                </a:solidFill>
              </a:rPr>
              <a:t>: </a:t>
            </a:r>
            <a:r>
              <a:rPr lang="cs-CZ" altLang="fr-FR" sz="2000" b="1" dirty="0">
                <a:solidFill>
                  <a:schemeClr val="accent1"/>
                </a:solidFill>
              </a:rPr>
              <a:t>příbuznost</a:t>
            </a:r>
            <a:r>
              <a:rPr lang="fr-FR" altLang="fr-FR" sz="20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k populaci</a:t>
            </a:r>
            <a:endParaRPr lang="fr-FR" altLang="fr-FR" sz="2000" b="1" dirty="0">
              <a:solidFill>
                <a:schemeClr val="accent1"/>
              </a:solidFill>
            </a:endParaRPr>
          </a:p>
        </p:txBody>
      </p:sp>
      <p:grpSp>
        <p:nvGrpSpPr>
          <p:cNvPr id="10" name="Groupe 9">
            <a:extLst>
              <a:ext uri="{FF2B5EF4-FFF2-40B4-BE49-F238E27FC236}">
                <a16:creationId xmlns:a16="http://schemas.microsoft.com/office/drawing/2014/main" id="{815BBECE-AA87-B7C5-1E63-EE3922A4035B}"/>
              </a:ext>
            </a:extLst>
          </p:cNvPr>
          <p:cNvGrpSpPr/>
          <p:nvPr/>
        </p:nvGrpSpPr>
        <p:grpSpPr>
          <a:xfrm>
            <a:off x="1127448" y="2272114"/>
            <a:ext cx="8568952" cy="2957086"/>
            <a:chOff x="1110762" y="1852931"/>
            <a:chExt cx="8753702" cy="2957086"/>
          </a:xfrm>
        </p:grpSpPr>
        <p:pic>
          <p:nvPicPr>
            <p:cNvPr id="2" name="Image 1">
              <a:extLst>
                <a:ext uri="{FF2B5EF4-FFF2-40B4-BE49-F238E27FC236}">
                  <a16:creationId xmlns:a16="http://schemas.microsoft.com/office/drawing/2014/main" id="{858FBEFA-FEA1-96E0-9B98-478427F024A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10762" y="2272534"/>
              <a:ext cx="4166692" cy="2491977"/>
            </a:xfrm>
            <a:prstGeom prst="rect">
              <a:avLst/>
            </a:prstGeom>
          </p:spPr>
        </p:pic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3BDADB77-0E2E-2E50-BC41-6DD6A62C9A7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064264" y="2272534"/>
              <a:ext cx="1800200" cy="2537483"/>
            </a:xfrm>
            <a:prstGeom prst="rect">
              <a:avLst/>
            </a:prstGeom>
          </p:spPr>
        </p:pic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17CDBE4D-8464-D6E9-63E8-3F8B8BD08BAD}"/>
                </a:ext>
              </a:extLst>
            </p:cNvPr>
            <p:cNvSpPr txBox="1"/>
            <p:nvPr/>
          </p:nvSpPr>
          <p:spPr>
            <a:xfrm>
              <a:off x="2149751" y="1852931"/>
              <a:ext cx="18375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b="1" dirty="0"/>
                <a:t>Analýzou rodokmenu</a:t>
              </a:r>
              <a:endParaRPr lang="fr-FR" b="1" dirty="0"/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94F8A8B2-4B34-05B7-4A1B-D00489CF597B}"/>
                </a:ext>
              </a:extLst>
            </p:cNvPr>
            <p:cNvSpPr txBox="1"/>
            <p:nvPr/>
          </p:nvSpPr>
          <p:spPr>
            <a:xfrm>
              <a:off x="7951522" y="1852931"/>
              <a:ext cx="15646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b="1" dirty="0"/>
                <a:t>Analýzou genomu</a:t>
              </a:r>
              <a:endParaRPr lang="fr-FR" b="1" dirty="0"/>
            </a:p>
          </p:txBody>
        </p:sp>
      </p:grpSp>
      <p:sp>
        <p:nvSpPr>
          <p:cNvPr id="13" name="Ellipse 12">
            <a:extLst>
              <a:ext uri="{FF2B5EF4-FFF2-40B4-BE49-F238E27FC236}">
                <a16:creationId xmlns:a16="http://schemas.microsoft.com/office/drawing/2014/main" id="{A35A90E3-52B8-61BA-FD34-99CECFEE27EB}"/>
              </a:ext>
            </a:extLst>
          </p:cNvPr>
          <p:cNvSpPr/>
          <p:nvPr/>
        </p:nvSpPr>
        <p:spPr>
          <a:xfrm>
            <a:off x="395847" y="5455288"/>
            <a:ext cx="2223694" cy="512805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/>
              <a:t>COEFPAR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EA2C44BD-AC1B-2FFC-6868-83A52B0BFD00}"/>
              </a:ext>
            </a:extLst>
          </p:cNvPr>
          <p:cNvGrpSpPr/>
          <p:nvPr/>
        </p:nvGrpSpPr>
        <p:grpSpPr>
          <a:xfrm>
            <a:off x="10272464" y="718396"/>
            <a:ext cx="1749255" cy="838396"/>
            <a:chOff x="10451799" y="118752"/>
            <a:chExt cx="1101183" cy="451956"/>
          </a:xfrm>
        </p:grpSpPr>
        <p:pic>
          <p:nvPicPr>
            <p:cNvPr id="18" name="Image 17">
              <a:extLst>
                <a:ext uri="{FF2B5EF4-FFF2-40B4-BE49-F238E27FC236}">
                  <a16:creationId xmlns:a16="http://schemas.microsoft.com/office/drawing/2014/main" id="{69E6A838-AA32-CAA2-5932-E347488980B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51799" y="118753"/>
              <a:ext cx="681259" cy="45195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" name="Image 18" descr="Une image contenant texte, Police, logo, Graphique&#10;&#10;Description générée automatiquement">
              <a:extLst>
                <a:ext uri="{FF2B5EF4-FFF2-40B4-BE49-F238E27FC236}">
                  <a16:creationId xmlns:a16="http://schemas.microsoft.com/office/drawing/2014/main" id="{DF1BB6EB-2C02-3B5A-28EA-31BBDFA4FFB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33058" y="118752"/>
              <a:ext cx="419924" cy="451956"/>
            </a:xfrm>
            <a:prstGeom prst="rect">
              <a:avLst/>
            </a:prstGeom>
          </p:spPr>
        </p:pic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C826D52E-48CE-A3C2-458F-842EA7CF63DD}"/>
              </a:ext>
            </a:extLst>
          </p:cNvPr>
          <p:cNvSpPr txBox="1"/>
          <p:nvPr/>
        </p:nvSpPr>
        <p:spPr>
          <a:xfrm>
            <a:off x="7865758" y="4933037"/>
            <a:ext cx="2245685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s-CZ" sz="1600" dirty="0"/>
              <a:t>Chromozomové páry</a:t>
            </a:r>
            <a:endParaRPr lang="en-US" sz="16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9B4DC71-FB53-2D0F-8608-9BADFE5AD493}"/>
              </a:ext>
            </a:extLst>
          </p:cNvPr>
          <p:cNvSpPr txBox="1"/>
          <p:nvPr/>
        </p:nvSpPr>
        <p:spPr>
          <a:xfrm>
            <a:off x="2377858" y="4221088"/>
            <a:ext cx="1424411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s-CZ" sz="1100" dirty="0"/>
              <a:t>Bratranec/Sestřenice</a:t>
            </a:r>
            <a:endParaRPr lang="en-US" sz="1100" dirty="0"/>
          </a:p>
        </p:txBody>
      </p:sp>
      <p:sp>
        <p:nvSpPr>
          <p:cNvPr id="21" name="Ellipse 13">
            <a:extLst>
              <a:ext uri="{FF2B5EF4-FFF2-40B4-BE49-F238E27FC236}">
                <a16:creationId xmlns:a16="http://schemas.microsoft.com/office/drawing/2014/main" id="{0F77F467-0DAE-3120-E02F-90C1BD01E77D}"/>
              </a:ext>
            </a:extLst>
          </p:cNvPr>
          <p:cNvSpPr/>
          <p:nvPr/>
        </p:nvSpPr>
        <p:spPr>
          <a:xfrm>
            <a:off x="6025858" y="5455289"/>
            <a:ext cx="2025594" cy="512804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/>
              <a:t>ORI</a:t>
            </a:r>
          </a:p>
        </p:txBody>
      </p:sp>
      <p:sp>
        <p:nvSpPr>
          <p:cNvPr id="22" name="ZoneTexte 15">
            <a:extLst>
              <a:ext uri="{FF2B5EF4-FFF2-40B4-BE49-F238E27FC236}">
                <a16:creationId xmlns:a16="http://schemas.microsoft.com/office/drawing/2014/main" id="{A37F2B2D-DF65-F7E8-8566-629C73B6AD9B}"/>
              </a:ext>
            </a:extLst>
          </p:cNvPr>
          <p:cNvSpPr txBox="1"/>
          <p:nvPr/>
        </p:nvSpPr>
        <p:spPr>
          <a:xfrm>
            <a:off x="8446278" y="5340609"/>
            <a:ext cx="37044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Porovnání četností každé z alel </a:t>
            </a:r>
            <a:r>
              <a:rPr lang="fr-FR" dirty="0"/>
              <a:t>SNP</a:t>
            </a:r>
            <a:r>
              <a:rPr lang="cs-CZ" dirty="0"/>
              <a:t> jedince (</a:t>
            </a:r>
            <a:r>
              <a:rPr lang="cs-CZ" dirty="0" err="1"/>
              <a:t>jednonukleotidový</a:t>
            </a:r>
            <a:r>
              <a:rPr lang="cs-CZ" dirty="0"/>
              <a:t> polymorfismus)</a:t>
            </a:r>
            <a:r>
              <a:rPr lang="fr-FR" dirty="0"/>
              <a:t> </a:t>
            </a:r>
            <a:r>
              <a:rPr lang="cs-CZ" dirty="0"/>
              <a:t>s četnostmi v porovnávané populaci</a:t>
            </a:r>
            <a:endParaRPr lang="fr-FR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5C6DFFA-482C-3CDD-E158-D541E7E0A054}"/>
              </a:ext>
            </a:extLst>
          </p:cNvPr>
          <p:cNvSpPr txBox="1"/>
          <p:nvPr/>
        </p:nvSpPr>
        <p:spPr>
          <a:xfrm>
            <a:off x="5762262" y="5968093"/>
            <a:ext cx="25580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>
                <a:solidFill>
                  <a:schemeClr val="tx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ORI = </a:t>
            </a:r>
            <a:r>
              <a:rPr lang="cs-CZ" u="sng" dirty="0">
                <a:solidFill>
                  <a:schemeClr val="tx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Originalita zvířete</a:t>
            </a:r>
            <a:r>
              <a:rPr lang="cs-CZ" dirty="0">
                <a:solidFill>
                  <a:schemeClr val="tx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(genetická původnost)</a:t>
            </a:r>
            <a:endParaRPr lang="en-US" dirty="0"/>
          </a:p>
        </p:txBody>
      </p:sp>
      <p:sp>
        <p:nvSpPr>
          <p:cNvPr id="24" name="ZoneTexte 14">
            <a:extLst>
              <a:ext uri="{FF2B5EF4-FFF2-40B4-BE49-F238E27FC236}">
                <a16:creationId xmlns:a16="http://schemas.microsoft.com/office/drawing/2014/main" id="{DECD3A6A-02AA-41C8-14F4-0D0DF5A78C5D}"/>
              </a:ext>
            </a:extLst>
          </p:cNvPr>
          <p:cNvSpPr txBox="1"/>
          <p:nvPr/>
        </p:nvSpPr>
        <p:spPr>
          <a:xfrm>
            <a:off x="2670641" y="5340609"/>
            <a:ext cx="30250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sng" dirty="0"/>
              <a:t>Koeficient příbuznosti </a:t>
            </a:r>
            <a:r>
              <a:rPr lang="cs-CZ" dirty="0"/>
              <a:t>jedince ve vztahu k referenční populaci </a:t>
            </a:r>
            <a:r>
              <a:rPr lang="fr-FR" dirty="0"/>
              <a:t>= </a:t>
            </a:r>
            <a:r>
              <a:rPr lang="fr-FR" dirty="0" err="1"/>
              <a:t>indik</a:t>
            </a:r>
            <a:r>
              <a:rPr lang="cs-CZ" dirty="0" err="1"/>
              <a:t>átor</a:t>
            </a:r>
            <a:r>
              <a:rPr lang="cs-CZ" dirty="0"/>
              <a:t> genetické originality (např. býka)</a:t>
            </a:r>
            <a:endParaRPr lang="fr-FR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9069B5C-C5E0-8179-96A9-33C6EC3C3245}"/>
              </a:ext>
            </a:extLst>
          </p:cNvPr>
          <p:cNvSpPr txBox="1"/>
          <p:nvPr/>
        </p:nvSpPr>
        <p:spPr>
          <a:xfrm>
            <a:off x="4155376" y="1870491"/>
            <a:ext cx="40011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Diverzitu u plemenné populace lze měřit </a:t>
            </a:r>
            <a:endParaRPr lang="en-US" dirty="0"/>
          </a:p>
          <a:p>
            <a:endParaRPr lang="en-US" dirty="0"/>
          </a:p>
        </p:txBody>
      </p:sp>
      <p:sp>
        <p:nvSpPr>
          <p:cNvPr id="3" name="Explosion 1 110">
            <a:extLst>
              <a:ext uri="{FF2B5EF4-FFF2-40B4-BE49-F238E27FC236}">
                <a16:creationId xmlns:a16="http://schemas.microsoft.com/office/drawing/2014/main" id="{3312F253-50E5-D231-58AB-92F1730F87E8}"/>
              </a:ext>
            </a:extLst>
          </p:cNvPr>
          <p:cNvSpPr/>
          <p:nvPr/>
        </p:nvSpPr>
        <p:spPr>
          <a:xfrm rot="20591341">
            <a:off x="4729658" y="2654457"/>
            <a:ext cx="3466687" cy="2420303"/>
          </a:xfrm>
          <a:prstGeom prst="irregularSeal1">
            <a:avLst/>
          </a:prstGeom>
          <a:solidFill>
            <a:srgbClr val="FFC00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/>
          <a:p>
            <a:pPr algn="ctr"/>
            <a:r>
              <a:rPr lang="cs-CZ" sz="2800" b="1" dirty="0">
                <a:solidFill>
                  <a:srgbClr val="FF0000"/>
                </a:solidFill>
              </a:rPr>
              <a:t>Nástroje už existují</a:t>
            </a:r>
            <a:endParaRPr lang="fr-FR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377352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5A28F1D4-7CAE-4005-A5EB-764A9128AA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9169" y="150140"/>
            <a:ext cx="10618757" cy="504056"/>
          </a:xfrm>
        </p:spPr>
        <p:txBody>
          <a:bodyPr/>
          <a:lstStyle/>
          <a:p>
            <a:r>
              <a:rPr lang="cs-CZ" sz="2800" dirty="0">
                <a:latin typeface="Abadi" panose="020B0604020104020204" pitchFamily="34" charset="0"/>
              </a:rPr>
              <a:t>Kontrola </a:t>
            </a:r>
            <a:r>
              <a:rPr lang="cs-CZ" sz="2800" dirty="0" err="1">
                <a:latin typeface="Abadi" panose="020B0604020104020204" pitchFamily="34" charset="0"/>
              </a:rPr>
              <a:t>inbreedingu</a:t>
            </a:r>
            <a:r>
              <a:rPr lang="cs-CZ" sz="2800" dirty="0">
                <a:latin typeface="Abadi" panose="020B0604020104020204" pitchFamily="34" charset="0"/>
              </a:rPr>
              <a:t> ve šlechtitelském programu plemene ve Francii</a:t>
            </a:r>
            <a:endParaRPr lang="fr-FR" dirty="0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A6179520-65EE-4204-BC39-4A5E4B2408CF}"/>
              </a:ext>
            </a:extLst>
          </p:cNvPr>
          <p:cNvSpPr txBox="1">
            <a:spLocks/>
          </p:cNvSpPr>
          <p:nvPr/>
        </p:nvSpPr>
        <p:spPr>
          <a:xfrm>
            <a:off x="335360" y="1000932"/>
            <a:ext cx="10441160" cy="388632"/>
          </a:xfrm>
          <a:prstGeom prst="rect">
            <a:avLst/>
          </a:prstGeom>
        </p:spPr>
        <p:txBody>
          <a:bodyPr lIns="38398" tIns="19198" rIns="38398" bIns="19198">
            <a:noAutofit/>
          </a:bodyPr>
          <a:lstStyle>
            <a:lvl1pPr algn="l" defTabSz="76790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Práce na přepočtu (konverzi) existujících nástrojů do jednoho</a:t>
            </a:r>
            <a:endParaRPr lang="fr-FR" sz="2400" b="1" i="1" dirty="0">
              <a:solidFill>
                <a:schemeClr val="accent2"/>
              </a:solidFill>
              <a:latin typeface="Abadi" panose="020B0604020104020204" pitchFamily="34" charset="0"/>
            </a:endParaRPr>
          </a:p>
        </p:txBody>
      </p: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6CF4270D-CE3E-4970-9B68-3C5558F81658}"/>
              </a:ext>
            </a:extLst>
          </p:cNvPr>
          <p:cNvGrpSpPr/>
          <p:nvPr/>
        </p:nvGrpSpPr>
        <p:grpSpPr>
          <a:xfrm>
            <a:off x="10344472" y="656523"/>
            <a:ext cx="1593455" cy="667608"/>
            <a:chOff x="10451799" y="118752"/>
            <a:chExt cx="1101183" cy="451956"/>
          </a:xfrm>
        </p:grpSpPr>
        <p:pic>
          <p:nvPicPr>
            <p:cNvPr id="19" name="Image 18">
              <a:extLst>
                <a:ext uri="{FF2B5EF4-FFF2-40B4-BE49-F238E27FC236}">
                  <a16:creationId xmlns:a16="http://schemas.microsoft.com/office/drawing/2014/main" id="{7C3BF705-E9BC-4B6F-8B2C-A09BFACBB2D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51799" y="118753"/>
              <a:ext cx="681259" cy="45195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" name="Image 19" descr="Une image contenant texte, Police, logo, Graphique&#10;&#10;Description générée automatiquement">
              <a:extLst>
                <a:ext uri="{FF2B5EF4-FFF2-40B4-BE49-F238E27FC236}">
                  <a16:creationId xmlns:a16="http://schemas.microsoft.com/office/drawing/2014/main" id="{19D4DB66-395F-4BB3-B829-83F734748AE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33058" y="118752"/>
              <a:ext cx="419924" cy="451956"/>
            </a:xfrm>
            <a:prstGeom prst="rect">
              <a:avLst/>
            </a:prstGeom>
          </p:spPr>
        </p:pic>
      </p:grpSp>
      <p:graphicFrame>
        <p:nvGraphicFramePr>
          <p:cNvPr id="9" name="Tableau 8">
            <a:extLst>
              <a:ext uri="{FF2B5EF4-FFF2-40B4-BE49-F238E27FC236}">
                <a16:creationId xmlns:a16="http://schemas.microsoft.com/office/drawing/2014/main" id="{32483801-B47D-47DE-8CC1-626B0681B8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0798923"/>
              </p:ext>
            </p:extLst>
          </p:nvPr>
        </p:nvGraphicFramePr>
        <p:xfrm>
          <a:off x="187482" y="1941130"/>
          <a:ext cx="4540366" cy="16079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8038">
                  <a:extLst>
                    <a:ext uri="{9D8B030D-6E8A-4147-A177-3AD203B41FA5}">
                      <a16:colId xmlns:a16="http://schemas.microsoft.com/office/drawing/2014/main" val="1757338900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3286251807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2004395428"/>
                    </a:ext>
                  </a:extLst>
                </a:gridCol>
              </a:tblGrid>
              <a:tr h="438195">
                <a:tc>
                  <a:txBody>
                    <a:bodyPr/>
                    <a:lstStyle/>
                    <a:p>
                      <a:r>
                        <a:rPr lang="cs-CZ" sz="1400" dirty="0"/>
                        <a:t>Zpracování (běh)</a:t>
                      </a:r>
                    </a:p>
                    <a:p>
                      <a:r>
                        <a:rPr lang="fr-FR" sz="1400" dirty="0"/>
                        <a:t> </a:t>
                      </a:r>
                      <a:r>
                        <a:rPr lang="fr-FR" sz="1400" dirty="0" err="1"/>
                        <a:t>Ref</a:t>
                      </a:r>
                      <a:r>
                        <a:rPr lang="fr-FR" sz="1400" dirty="0"/>
                        <a:t>. 2315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/>
                        <a:t>Vybraná p</a:t>
                      </a:r>
                      <a:r>
                        <a:rPr lang="fr-FR" sz="1400" dirty="0"/>
                        <a:t>op</a:t>
                      </a:r>
                      <a:r>
                        <a:rPr lang="cs-CZ" sz="1400" dirty="0" err="1"/>
                        <a:t>ulace</a:t>
                      </a:r>
                      <a:r>
                        <a:rPr lang="cs-CZ" sz="1400" dirty="0"/>
                        <a:t> býků</a:t>
                      </a:r>
                      <a:r>
                        <a:rPr lang="fr-FR" sz="1400" dirty="0"/>
                        <a:t> (8 137)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/>
                        <a:t>Vybraná p</a:t>
                      </a:r>
                      <a:r>
                        <a:rPr lang="fr-FR" sz="1400" dirty="0"/>
                        <a:t>op</a:t>
                      </a:r>
                      <a:r>
                        <a:rPr lang="cs-CZ" sz="1400" dirty="0" err="1"/>
                        <a:t>ulace</a:t>
                      </a:r>
                      <a:r>
                        <a:rPr lang="cs-CZ" sz="1400" dirty="0"/>
                        <a:t> plemenic</a:t>
                      </a:r>
                      <a:r>
                        <a:rPr lang="fr-FR" sz="1400" dirty="0"/>
                        <a:t> (585 432)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15456279"/>
                  </a:ext>
                </a:extLst>
              </a:tr>
              <a:tr h="438195">
                <a:tc>
                  <a:txBody>
                    <a:bodyPr/>
                    <a:lstStyle/>
                    <a:p>
                      <a:pPr algn="l"/>
                      <a:r>
                        <a:rPr lang="cs-CZ" sz="1400" dirty="0"/>
                        <a:t>Testovací data</a:t>
                      </a:r>
                      <a:r>
                        <a:rPr lang="fr-FR" sz="1400" dirty="0"/>
                        <a:t> 80%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6 510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468 346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8163206"/>
                  </a:ext>
                </a:extLst>
              </a:tr>
              <a:tr h="438195">
                <a:tc>
                  <a:txBody>
                    <a:bodyPr/>
                    <a:lstStyle/>
                    <a:p>
                      <a:pPr algn="l"/>
                      <a:r>
                        <a:rPr lang="cs-CZ" sz="1400" dirty="0"/>
                        <a:t>Validační data</a:t>
                      </a:r>
                      <a:r>
                        <a:rPr lang="fr-FR" sz="1400" dirty="0"/>
                        <a:t> 20%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1 627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117 086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7415231"/>
                  </a:ext>
                </a:extLst>
              </a:tr>
            </a:tbl>
          </a:graphicData>
        </a:graphic>
      </p:graphicFrame>
      <p:grpSp>
        <p:nvGrpSpPr>
          <p:cNvPr id="6" name="Groupe 5">
            <a:extLst>
              <a:ext uri="{FF2B5EF4-FFF2-40B4-BE49-F238E27FC236}">
                <a16:creationId xmlns:a16="http://schemas.microsoft.com/office/drawing/2014/main" id="{5F73F718-5FD3-4859-ABE9-D8AE03B3CB88}"/>
              </a:ext>
            </a:extLst>
          </p:cNvPr>
          <p:cNvGrpSpPr/>
          <p:nvPr/>
        </p:nvGrpSpPr>
        <p:grpSpPr>
          <a:xfrm>
            <a:off x="5447928" y="2024538"/>
            <a:ext cx="6556590" cy="1437622"/>
            <a:chOff x="5549951" y="2024538"/>
            <a:chExt cx="6556590" cy="1437622"/>
          </a:xfrm>
        </p:grpSpPr>
        <p:sp>
          <p:nvSpPr>
            <p:cNvPr id="11" name="ZoneTexte 10">
              <a:extLst>
                <a:ext uri="{FF2B5EF4-FFF2-40B4-BE49-F238E27FC236}">
                  <a16:creationId xmlns:a16="http://schemas.microsoft.com/office/drawing/2014/main" id="{6F12D704-48F6-422E-80E6-9482DD44AC00}"/>
                </a:ext>
              </a:extLst>
            </p:cNvPr>
            <p:cNvSpPr txBox="1"/>
            <p:nvPr/>
          </p:nvSpPr>
          <p:spPr>
            <a:xfrm>
              <a:off x="5549951" y="2024538"/>
              <a:ext cx="6264696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600" dirty="0"/>
                <a:t>Různé testy</a:t>
              </a:r>
              <a:r>
                <a:rPr lang="fr-FR" sz="1600" dirty="0"/>
                <a:t> </a:t>
              </a:r>
              <a:r>
                <a:rPr lang="cs-CZ" sz="1600" dirty="0"/>
                <a:t>lineárních regresí</a:t>
              </a:r>
              <a:r>
                <a:rPr lang="fr-FR" sz="1600" dirty="0"/>
                <a:t> (1 </a:t>
              </a:r>
              <a:r>
                <a:rPr lang="cs-CZ" sz="1600" dirty="0"/>
                <a:t>lineární model</a:t>
              </a:r>
              <a:r>
                <a:rPr lang="fr-FR" sz="1600" dirty="0"/>
                <a:t> </a:t>
              </a:r>
              <a:r>
                <a:rPr lang="cs-CZ" sz="1600" dirty="0"/>
                <a:t>pro každé</a:t>
              </a:r>
              <a:r>
                <a:rPr lang="fr-FR" sz="1600" dirty="0"/>
                <a:t> </a:t>
              </a:r>
              <a:r>
                <a:rPr lang="cs-CZ" sz="1600" dirty="0"/>
                <a:t>POHLAVÍ</a:t>
              </a:r>
              <a:r>
                <a:rPr lang="fr-FR" sz="1600" dirty="0"/>
                <a:t> </a:t>
              </a:r>
              <a:r>
                <a:rPr lang="cs-CZ" sz="1600" dirty="0"/>
                <a:t>a</a:t>
              </a:r>
              <a:r>
                <a:rPr lang="fr-FR" sz="1600" dirty="0"/>
                <a:t> </a:t>
              </a:r>
              <a:r>
                <a:rPr lang="cs-CZ" sz="1600" dirty="0"/>
                <a:t>dva</a:t>
              </a:r>
              <a:r>
                <a:rPr lang="fr-FR" sz="1600" dirty="0"/>
                <a:t> </a:t>
              </a:r>
              <a:r>
                <a:rPr lang="cs-CZ" sz="1600" dirty="0"/>
                <a:t>koeficienty pro populaci býků a plemenic zvlášť</a:t>
              </a:r>
              <a:r>
                <a:rPr lang="fr-FR" sz="1600" dirty="0"/>
                <a:t> = </a:t>
              </a:r>
              <a:r>
                <a:rPr lang="cs-CZ" sz="1600" b="1" dirty="0"/>
                <a:t>celkem </a:t>
              </a:r>
              <a:r>
                <a:rPr lang="fr-FR" sz="1600" b="1" dirty="0"/>
                <a:t>4 </a:t>
              </a:r>
              <a:r>
                <a:rPr lang="cs-CZ" sz="1600" b="1" dirty="0"/>
                <a:t>rovnice</a:t>
              </a:r>
              <a:r>
                <a:rPr lang="fr-FR" sz="1600" dirty="0"/>
                <a:t>)</a:t>
              </a:r>
            </a:p>
            <a:p>
              <a:r>
                <a:rPr lang="cs-CZ" sz="1600" dirty="0" err="1"/>
                <a:t>Výsledk</a:t>
              </a:r>
              <a:r>
                <a:rPr lang="fr-FR" sz="1600" dirty="0"/>
                <a:t>y</a:t>
              </a:r>
              <a:r>
                <a:rPr lang="cs-CZ" sz="1600" dirty="0"/>
                <a:t> odhadu</a:t>
              </a:r>
              <a:r>
                <a:rPr lang="fr-FR" sz="1600" dirty="0"/>
                <a:t>: </a:t>
              </a:r>
              <a:r>
                <a:rPr lang="cs-CZ" sz="1600" dirty="0"/>
                <a:t>současný (reálný) </a:t>
              </a:r>
              <a:r>
                <a:rPr lang="fr-FR" sz="1600" dirty="0"/>
                <a:t>ORI </a:t>
              </a:r>
              <a:r>
                <a:rPr lang="cs-CZ" sz="1600" i="1" dirty="0"/>
                <a:t>vs.</a:t>
              </a:r>
              <a:r>
                <a:rPr lang="fr-FR" sz="1600" dirty="0"/>
                <a:t> </a:t>
              </a:r>
              <a:r>
                <a:rPr lang="cs-CZ" sz="1600" dirty="0"/>
                <a:t>odhadnutý </a:t>
              </a:r>
              <a:r>
                <a:rPr lang="fr-FR" sz="1600" dirty="0"/>
                <a:t>ORI</a:t>
              </a:r>
            </a:p>
            <a:p>
              <a:endParaRPr lang="fr-FR" sz="1600" dirty="0"/>
            </a:p>
            <a:p>
              <a:r>
                <a:rPr lang="cs-CZ" sz="1600" b="1" dirty="0">
                  <a:solidFill>
                    <a:srgbClr val="000000"/>
                  </a:solidFill>
                </a:rPr>
                <a:t>Lepší výsledek</a:t>
              </a:r>
              <a:r>
                <a:rPr lang="en-GB" sz="1600" b="1" dirty="0">
                  <a:solidFill>
                    <a:srgbClr val="000000"/>
                  </a:solidFill>
                </a:rPr>
                <a:t>:</a:t>
              </a:r>
              <a:endParaRPr lang="fr-FR" sz="1600" dirty="0"/>
            </a:p>
          </p:txBody>
        </p:sp>
        <p:pic>
          <p:nvPicPr>
            <p:cNvPr id="12" name="Image 11">
              <a:extLst>
                <a:ext uri="{FF2B5EF4-FFF2-40B4-BE49-F238E27FC236}">
                  <a16:creationId xmlns:a16="http://schemas.microsoft.com/office/drawing/2014/main" id="{A5F63731-34AC-456E-B7A3-6AC857BF7A8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210541" y="3036937"/>
              <a:ext cx="4896000" cy="425223"/>
            </a:xfrm>
            <a:prstGeom prst="rect">
              <a:avLst/>
            </a:prstGeom>
          </p:spPr>
        </p:pic>
      </p:grp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BE2EED8C-1ED9-4A27-B828-AAEA21E5C065}"/>
              </a:ext>
            </a:extLst>
          </p:cNvPr>
          <p:cNvSpPr txBox="1">
            <a:spLocks/>
          </p:cNvSpPr>
          <p:nvPr/>
        </p:nvSpPr>
        <p:spPr>
          <a:xfrm>
            <a:off x="414150" y="1438314"/>
            <a:ext cx="11154458" cy="38863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1800" b="1" dirty="0">
                <a:solidFill>
                  <a:schemeClr val="tx1"/>
                </a:solidFill>
              </a:rPr>
              <a:t>Cíl:</a:t>
            </a:r>
            <a:r>
              <a:rPr lang="fr-FR" sz="1800" b="1" dirty="0">
                <a:solidFill>
                  <a:schemeClr val="tx1"/>
                </a:solidFill>
              </a:rPr>
              <a:t> </a:t>
            </a:r>
            <a:r>
              <a:rPr lang="cs-CZ" sz="1800" dirty="0">
                <a:solidFill>
                  <a:schemeClr val="tx1"/>
                </a:solidFill>
              </a:rPr>
              <a:t>dosažení transformace koeficientů příbuznosti</a:t>
            </a:r>
            <a:r>
              <a:rPr lang="fr-FR" sz="1800" dirty="0">
                <a:solidFill>
                  <a:schemeClr val="tx1"/>
                </a:solidFill>
              </a:rPr>
              <a:t> </a:t>
            </a:r>
            <a:r>
              <a:rPr lang="cs-CZ" sz="1800" dirty="0">
                <a:solidFill>
                  <a:schemeClr val="tx1"/>
                </a:solidFill>
              </a:rPr>
              <a:t>na hodnotu</a:t>
            </a:r>
            <a:r>
              <a:rPr lang="fr-FR" sz="1800" dirty="0">
                <a:solidFill>
                  <a:schemeClr val="tx1"/>
                </a:solidFill>
              </a:rPr>
              <a:t> ORI </a:t>
            </a:r>
            <a:r>
              <a:rPr lang="cs-CZ" sz="1800" dirty="0">
                <a:solidFill>
                  <a:schemeClr val="tx1"/>
                </a:solidFill>
              </a:rPr>
              <a:t>a následné začlenění do </a:t>
            </a:r>
            <a:r>
              <a:rPr lang="en-US" sz="1800" dirty="0" err="1">
                <a:solidFill>
                  <a:schemeClr val="tx1"/>
                </a:solidFill>
              </a:rPr>
              <a:t>vzorce</a:t>
            </a:r>
            <a:r>
              <a:rPr lang="cs-CZ" sz="1800" dirty="0">
                <a:solidFill>
                  <a:schemeClr val="tx1"/>
                </a:solidFill>
              </a:rPr>
              <a:t> výpočtu</a:t>
            </a:r>
            <a:r>
              <a:rPr lang="fr-FR" sz="1800" dirty="0">
                <a:solidFill>
                  <a:schemeClr val="tx1"/>
                </a:solidFill>
              </a:rPr>
              <a:t> </a:t>
            </a:r>
            <a:r>
              <a:rPr lang="cs-CZ" sz="1800" dirty="0">
                <a:solidFill>
                  <a:schemeClr val="tx1"/>
                </a:solidFill>
              </a:rPr>
              <a:t>indexu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fr-FR" sz="1800" dirty="0" err="1">
                <a:solidFill>
                  <a:schemeClr val="tx1"/>
                </a:solidFill>
              </a:rPr>
              <a:t>Isu</a:t>
            </a:r>
            <a:endParaRPr lang="fr-FR" sz="1100" dirty="0">
              <a:solidFill>
                <a:schemeClr val="tx1"/>
              </a:solidFill>
            </a:endParaRPr>
          </a:p>
        </p:txBody>
      </p:sp>
      <p:sp>
        <p:nvSpPr>
          <p:cNvPr id="3" name="Flèche : droite 2">
            <a:extLst>
              <a:ext uri="{FF2B5EF4-FFF2-40B4-BE49-F238E27FC236}">
                <a16:creationId xmlns:a16="http://schemas.microsoft.com/office/drawing/2014/main" id="{D353A652-EF6B-4E5B-80F9-4E2B9BF540E5}"/>
              </a:ext>
            </a:extLst>
          </p:cNvPr>
          <p:cNvSpPr/>
          <p:nvPr/>
        </p:nvSpPr>
        <p:spPr>
          <a:xfrm>
            <a:off x="4764415" y="2421896"/>
            <a:ext cx="648072" cy="7920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887428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5A28F1D4-7CAE-4005-A5EB-764A9128AA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9170" y="150140"/>
            <a:ext cx="10689536" cy="504056"/>
          </a:xfrm>
        </p:spPr>
        <p:txBody>
          <a:bodyPr/>
          <a:lstStyle/>
          <a:p>
            <a:r>
              <a:rPr lang="cs-CZ" sz="2800" dirty="0">
                <a:latin typeface="Abadi" panose="020B0604020104020204" pitchFamily="34" charset="0"/>
              </a:rPr>
              <a:t>Kontrola </a:t>
            </a:r>
            <a:r>
              <a:rPr lang="cs-CZ" sz="2800" dirty="0" err="1">
                <a:latin typeface="Abadi" panose="020B0604020104020204" pitchFamily="34" charset="0"/>
              </a:rPr>
              <a:t>inbreedingu</a:t>
            </a:r>
            <a:r>
              <a:rPr lang="cs-CZ" sz="2800" dirty="0">
                <a:latin typeface="Abadi" panose="020B0604020104020204" pitchFamily="34" charset="0"/>
              </a:rPr>
              <a:t> ve šlechtitelském programu plemene ve Francii</a:t>
            </a:r>
            <a:endParaRPr lang="fr-FR" dirty="0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A6179520-65EE-4204-BC39-4A5E4B2408CF}"/>
              </a:ext>
            </a:extLst>
          </p:cNvPr>
          <p:cNvSpPr txBox="1">
            <a:spLocks/>
          </p:cNvSpPr>
          <p:nvPr/>
        </p:nvSpPr>
        <p:spPr>
          <a:xfrm>
            <a:off x="335360" y="1000932"/>
            <a:ext cx="10441160" cy="388632"/>
          </a:xfrm>
          <a:prstGeom prst="rect">
            <a:avLst/>
          </a:prstGeom>
        </p:spPr>
        <p:txBody>
          <a:bodyPr lIns="38398" tIns="19198" rIns="38398" bIns="19198">
            <a:noAutofit/>
          </a:bodyPr>
          <a:lstStyle>
            <a:lvl1pPr algn="l" defTabSz="76790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Práce na přepočtu (konverzi) existujících nástrojů do jednoho</a:t>
            </a:r>
            <a:endParaRPr lang="fr-FR" sz="2400" b="1" i="1" dirty="0">
              <a:solidFill>
                <a:schemeClr val="accent2"/>
              </a:solidFill>
              <a:latin typeface="Abadi" panose="020B0604020104020204" pitchFamily="34" charset="0"/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A5F63731-34AC-456E-B7A3-6AC857BF7A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8518" y="3036937"/>
            <a:ext cx="4896000" cy="425223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BE2EED8C-1ED9-4A27-B828-AAEA21E5C065}"/>
              </a:ext>
            </a:extLst>
          </p:cNvPr>
          <p:cNvSpPr txBox="1">
            <a:spLocks/>
          </p:cNvSpPr>
          <p:nvPr/>
        </p:nvSpPr>
        <p:spPr>
          <a:xfrm>
            <a:off x="414150" y="1438314"/>
            <a:ext cx="11154458" cy="38863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1800" b="1" dirty="0">
                <a:solidFill>
                  <a:schemeClr val="tx1"/>
                </a:solidFill>
              </a:rPr>
              <a:t>Cíl:</a:t>
            </a:r>
            <a:r>
              <a:rPr lang="fr-FR" sz="1800" b="1" dirty="0">
                <a:solidFill>
                  <a:schemeClr val="tx1"/>
                </a:solidFill>
              </a:rPr>
              <a:t> </a:t>
            </a:r>
            <a:r>
              <a:rPr lang="cs-CZ" sz="1800" dirty="0">
                <a:solidFill>
                  <a:schemeClr val="tx1"/>
                </a:solidFill>
              </a:rPr>
              <a:t>dosažení transformace koeficientů příbuznosti</a:t>
            </a:r>
            <a:r>
              <a:rPr lang="fr-FR" sz="1800" dirty="0">
                <a:solidFill>
                  <a:schemeClr val="tx1"/>
                </a:solidFill>
              </a:rPr>
              <a:t> </a:t>
            </a:r>
            <a:r>
              <a:rPr lang="cs-CZ" sz="1800" dirty="0">
                <a:solidFill>
                  <a:schemeClr val="tx1"/>
                </a:solidFill>
              </a:rPr>
              <a:t>na hodnotu</a:t>
            </a:r>
            <a:r>
              <a:rPr lang="fr-FR" sz="1800" dirty="0">
                <a:solidFill>
                  <a:schemeClr val="tx1"/>
                </a:solidFill>
              </a:rPr>
              <a:t> ORI </a:t>
            </a:r>
            <a:r>
              <a:rPr lang="cs-CZ" sz="1800" dirty="0">
                <a:solidFill>
                  <a:schemeClr val="tx1"/>
                </a:solidFill>
              </a:rPr>
              <a:t>a následné začlenění do </a:t>
            </a:r>
            <a:r>
              <a:rPr lang="en-US" sz="1800" dirty="0" err="1">
                <a:solidFill>
                  <a:schemeClr val="tx1"/>
                </a:solidFill>
              </a:rPr>
              <a:t>vzorce</a:t>
            </a:r>
            <a:r>
              <a:rPr lang="cs-CZ" sz="1800" dirty="0">
                <a:solidFill>
                  <a:schemeClr val="tx1"/>
                </a:solidFill>
              </a:rPr>
              <a:t> výpočtu</a:t>
            </a:r>
            <a:r>
              <a:rPr lang="fr-FR" sz="1800" dirty="0">
                <a:solidFill>
                  <a:schemeClr val="tx1"/>
                </a:solidFill>
              </a:rPr>
              <a:t> </a:t>
            </a:r>
            <a:r>
              <a:rPr lang="cs-CZ" sz="1800" dirty="0">
                <a:solidFill>
                  <a:schemeClr val="tx1"/>
                </a:solidFill>
              </a:rPr>
              <a:t>indexu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fr-FR" sz="1800" dirty="0" err="1">
                <a:solidFill>
                  <a:schemeClr val="tx1"/>
                </a:solidFill>
              </a:rPr>
              <a:t>Isu</a:t>
            </a:r>
            <a:endParaRPr lang="fr-FR" sz="1100" dirty="0">
              <a:solidFill>
                <a:schemeClr val="tx1"/>
              </a:solidFill>
            </a:endParaRPr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5692A96B-8F13-48EF-85B7-E536EF95F8F3}"/>
              </a:ext>
            </a:extLst>
          </p:cNvPr>
          <p:cNvSpPr txBox="1">
            <a:spLocks/>
          </p:cNvSpPr>
          <p:nvPr/>
        </p:nvSpPr>
        <p:spPr>
          <a:xfrm>
            <a:off x="414150" y="3789040"/>
            <a:ext cx="10441160" cy="388632"/>
          </a:xfrm>
          <a:prstGeom prst="rect">
            <a:avLst/>
          </a:prstGeom>
        </p:spPr>
        <p:txBody>
          <a:bodyPr lIns="38398" tIns="19198" rIns="38398" bIns="19198">
            <a:noAutofit/>
          </a:bodyPr>
          <a:lstStyle>
            <a:lvl1pPr algn="l" defTabSz="76790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Plné začlenění do</a:t>
            </a:r>
            <a:r>
              <a:rPr lang="fr-FR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 </a:t>
            </a:r>
            <a:r>
              <a:rPr lang="cs-CZ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národního selekčního indexu</a:t>
            </a:r>
            <a:r>
              <a:rPr lang="fr-FR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: </a:t>
            </a:r>
            <a:r>
              <a:rPr lang="fr-FR" sz="2400" b="1" i="1" dirty="0" err="1">
                <a:solidFill>
                  <a:schemeClr val="accent2"/>
                </a:solidFill>
                <a:latin typeface="Abadi" panose="020B0604020104020204" pitchFamily="34" charset="0"/>
              </a:rPr>
              <a:t>Isu</a:t>
            </a:r>
            <a:endParaRPr lang="fr-FR" sz="2400" b="1" i="1" dirty="0">
              <a:solidFill>
                <a:schemeClr val="accent2"/>
              </a:solidFill>
              <a:latin typeface="Abadi" panose="020B0604020104020204" pitchFamily="34" charset="0"/>
            </a:endParaRPr>
          </a:p>
        </p:txBody>
      </p:sp>
      <p:sp>
        <p:nvSpPr>
          <p:cNvPr id="15" name="Espace réservé du contenu 2">
            <a:extLst>
              <a:ext uri="{FF2B5EF4-FFF2-40B4-BE49-F238E27FC236}">
                <a16:creationId xmlns:a16="http://schemas.microsoft.com/office/drawing/2014/main" id="{C6C134AF-D578-4FFA-8CDE-C68284A9F824}"/>
              </a:ext>
            </a:extLst>
          </p:cNvPr>
          <p:cNvSpPr txBox="1">
            <a:spLocks/>
          </p:cNvSpPr>
          <p:nvPr/>
        </p:nvSpPr>
        <p:spPr>
          <a:xfrm>
            <a:off x="8328248" y="3860238"/>
            <a:ext cx="3672407" cy="7200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1800" dirty="0">
                <a:solidFill>
                  <a:schemeClr val="tx1"/>
                </a:solidFill>
              </a:rPr>
              <a:t>Tato část práce ještě není u konce</a:t>
            </a:r>
            <a:r>
              <a:rPr lang="fr-FR" sz="1800" dirty="0">
                <a:solidFill>
                  <a:schemeClr val="tx1"/>
                </a:solidFill>
              </a:rPr>
              <a:t>, </a:t>
            </a:r>
            <a:r>
              <a:rPr lang="cs-CZ" sz="1800" dirty="0">
                <a:solidFill>
                  <a:schemeClr val="tx1"/>
                </a:solidFill>
              </a:rPr>
              <a:t>ale pracuje se na několika hypotézách</a:t>
            </a:r>
            <a:endParaRPr lang="fr-FR" sz="1100" dirty="0">
              <a:solidFill>
                <a:schemeClr val="tx1"/>
              </a:solidFill>
            </a:endParaRPr>
          </a:p>
        </p:txBody>
      </p:sp>
      <p:pic>
        <p:nvPicPr>
          <p:cNvPr id="16" name="Picture 2" descr="http://ekladata.com/5L1lcv_IZlBF8ODbGuI32SrM3Fg.png">
            <a:extLst>
              <a:ext uri="{FF2B5EF4-FFF2-40B4-BE49-F238E27FC236}">
                <a16:creationId xmlns:a16="http://schemas.microsoft.com/office/drawing/2014/main" id="{66CBEE25-6312-4D7B-8320-FBAE7F8331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7132" y="3749330"/>
            <a:ext cx="922820" cy="922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EA5DC831-339E-4A37-8C7F-5C353EF3EAA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007" b="3305"/>
          <a:stretch/>
        </p:blipFill>
        <p:spPr>
          <a:xfrm>
            <a:off x="191344" y="4314713"/>
            <a:ext cx="4021789" cy="2393147"/>
          </a:xfrm>
          <a:prstGeom prst="rect">
            <a:avLst/>
          </a:prstGeom>
        </p:spPr>
      </p:pic>
      <p:sp>
        <p:nvSpPr>
          <p:cNvPr id="21" name="Flèche : droite 20">
            <a:extLst>
              <a:ext uri="{FF2B5EF4-FFF2-40B4-BE49-F238E27FC236}">
                <a16:creationId xmlns:a16="http://schemas.microsoft.com/office/drawing/2014/main" id="{00573BCB-B4E3-49BB-BE83-8B37330AFFD2}"/>
              </a:ext>
            </a:extLst>
          </p:cNvPr>
          <p:cNvSpPr/>
          <p:nvPr/>
        </p:nvSpPr>
        <p:spPr>
          <a:xfrm>
            <a:off x="4223792" y="5229200"/>
            <a:ext cx="648072" cy="7920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Ellipse 1">
            <a:extLst>
              <a:ext uri="{FF2B5EF4-FFF2-40B4-BE49-F238E27FC236}">
                <a16:creationId xmlns:a16="http://schemas.microsoft.com/office/drawing/2014/main" id="{1D9ACD05-2900-4E3F-8B64-E4144078F9C5}"/>
              </a:ext>
            </a:extLst>
          </p:cNvPr>
          <p:cNvSpPr/>
          <p:nvPr/>
        </p:nvSpPr>
        <p:spPr>
          <a:xfrm>
            <a:off x="5190711" y="5139244"/>
            <a:ext cx="1260000" cy="9720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</a:rPr>
              <a:t>ISU</a:t>
            </a:r>
          </a:p>
        </p:txBody>
      </p:sp>
      <p:sp>
        <p:nvSpPr>
          <p:cNvPr id="23" name="Rectangle : coins arrondis 22">
            <a:extLst>
              <a:ext uri="{FF2B5EF4-FFF2-40B4-BE49-F238E27FC236}">
                <a16:creationId xmlns:a16="http://schemas.microsoft.com/office/drawing/2014/main" id="{1F6FB04C-5B9B-4765-BB08-51450C121EB9}"/>
              </a:ext>
            </a:extLst>
          </p:cNvPr>
          <p:cNvSpPr/>
          <p:nvPr/>
        </p:nvSpPr>
        <p:spPr>
          <a:xfrm>
            <a:off x="7203934" y="5139244"/>
            <a:ext cx="1260000" cy="972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>
                <a:solidFill>
                  <a:schemeClr val="tx1"/>
                </a:solidFill>
              </a:rPr>
              <a:t>Genetic</a:t>
            </a:r>
            <a:r>
              <a:rPr lang="en-US" dirty="0">
                <a:solidFill>
                  <a:schemeClr val="tx1"/>
                </a:solidFill>
              </a:rPr>
              <a:t>k</a:t>
            </a:r>
            <a:r>
              <a:rPr lang="cs-CZ" dirty="0">
                <a:solidFill>
                  <a:schemeClr val="tx1"/>
                </a:solidFill>
              </a:rPr>
              <a:t>ý souhrn (souhrnný genotyp)</a:t>
            </a:r>
          </a:p>
        </p:txBody>
      </p:sp>
      <p:sp>
        <p:nvSpPr>
          <p:cNvPr id="24" name="Rectangle : coins arrondis 23">
            <a:extLst>
              <a:ext uri="{FF2B5EF4-FFF2-40B4-BE49-F238E27FC236}">
                <a16:creationId xmlns:a16="http://schemas.microsoft.com/office/drawing/2014/main" id="{98A0D050-1F3C-4EF0-BA68-69C9CA62AF9D}"/>
              </a:ext>
            </a:extLst>
          </p:cNvPr>
          <p:cNvSpPr/>
          <p:nvPr/>
        </p:nvSpPr>
        <p:spPr>
          <a:xfrm>
            <a:off x="8871343" y="5139244"/>
            <a:ext cx="1469953" cy="972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>
                <a:solidFill>
                  <a:schemeClr val="tx1"/>
                </a:solidFill>
              </a:rPr>
              <a:t>Komponent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cs-CZ" dirty="0">
                <a:solidFill>
                  <a:schemeClr val="tx1"/>
                </a:solidFill>
              </a:rPr>
              <a:t>příbuznosti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5F267572-78C9-479D-86D1-1CEA7FC70D68}"/>
              </a:ext>
            </a:extLst>
          </p:cNvPr>
          <p:cNvSpPr/>
          <p:nvPr/>
        </p:nvSpPr>
        <p:spPr>
          <a:xfrm>
            <a:off x="10748706" y="5139244"/>
            <a:ext cx="1260000" cy="972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>
                <a:solidFill>
                  <a:schemeClr val="tx1"/>
                </a:solidFill>
              </a:rPr>
              <a:t>Žádoucí geny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7" name="Signe Plus 6">
            <a:extLst>
              <a:ext uri="{FF2B5EF4-FFF2-40B4-BE49-F238E27FC236}">
                <a16:creationId xmlns:a16="http://schemas.microsoft.com/office/drawing/2014/main" id="{0E5ACC46-106B-4D44-BC39-F9C254E03E49}"/>
              </a:ext>
            </a:extLst>
          </p:cNvPr>
          <p:cNvSpPr/>
          <p:nvPr/>
        </p:nvSpPr>
        <p:spPr>
          <a:xfrm>
            <a:off x="8583311" y="5481228"/>
            <a:ext cx="288032" cy="288032"/>
          </a:xfrm>
          <a:prstGeom prst="mathPlus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Signe Plus 25">
            <a:extLst>
              <a:ext uri="{FF2B5EF4-FFF2-40B4-BE49-F238E27FC236}">
                <a16:creationId xmlns:a16="http://schemas.microsoft.com/office/drawing/2014/main" id="{BE4617F1-D5FE-498E-8F1C-0E1CD0B69EE7}"/>
              </a:ext>
            </a:extLst>
          </p:cNvPr>
          <p:cNvSpPr/>
          <p:nvPr/>
        </p:nvSpPr>
        <p:spPr>
          <a:xfrm>
            <a:off x="10344472" y="5481228"/>
            <a:ext cx="288032" cy="288032"/>
          </a:xfrm>
          <a:prstGeom prst="mathPlus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t égal à 7">
            <a:extLst>
              <a:ext uri="{FF2B5EF4-FFF2-40B4-BE49-F238E27FC236}">
                <a16:creationId xmlns:a16="http://schemas.microsoft.com/office/drawing/2014/main" id="{F040AF15-A890-49D8-9A65-EF7951A83E09}"/>
              </a:ext>
            </a:extLst>
          </p:cNvPr>
          <p:cNvSpPr/>
          <p:nvPr/>
        </p:nvSpPr>
        <p:spPr>
          <a:xfrm>
            <a:off x="6681762" y="5496257"/>
            <a:ext cx="288032" cy="257974"/>
          </a:xfrm>
          <a:prstGeom prst="mathEqual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B6BC3DC-1360-D7A5-C65C-4C814F53942B}"/>
              </a:ext>
            </a:extLst>
          </p:cNvPr>
          <p:cNvSpPr txBox="1"/>
          <p:nvPr/>
        </p:nvSpPr>
        <p:spPr>
          <a:xfrm>
            <a:off x="2135560" y="5688162"/>
            <a:ext cx="648072" cy="26161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cs-CZ" sz="1100" dirty="0"/>
              <a:t>Exteriér</a:t>
            </a:r>
            <a:endParaRPr lang="en-US" sz="11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ECC4C5F-D6A7-3FD4-D642-1B5EED5EBF42}"/>
              </a:ext>
            </a:extLst>
          </p:cNvPr>
          <p:cNvSpPr txBox="1"/>
          <p:nvPr/>
        </p:nvSpPr>
        <p:spPr>
          <a:xfrm>
            <a:off x="1725710" y="4247379"/>
            <a:ext cx="953056" cy="23083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s-CZ" sz="1050" dirty="0"/>
              <a:t>Dlouhověkost</a:t>
            </a:r>
            <a:endParaRPr lang="en-US" sz="105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AD42288-9185-781A-4699-60490D512594}"/>
              </a:ext>
            </a:extLst>
          </p:cNvPr>
          <p:cNvSpPr txBox="1"/>
          <p:nvPr/>
        </p:nvSpPr>
        <p:spPr>
          <a:xfrm>
            <a:off x="401171" y="4440814"/>
            <a:ext cx="787631" cy="2098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s-CZ" sz="1050" dirty="0"/>
              <a:t>Dojitelnost</a:t>
            </a:r>
            <a:endParaRPr lang="en-US" sz="105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EDCE166-C731-4CCF-464F-275518EA79AA}"/>
              </a:ext>
            </a:extLst>
          </p:cNvPr>
          <p:cNvSpPr txBox="1"/>
          <p:nvPr/>
        </p:nvSpPr>
        <p:spPr>
          <a:xfrm>
            <a:off x="757066" y="4267233"/>
            <a:ext cx="1068881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s-CZ" sz="1050" dirty="0"/>
              <a:t>Zdraví končetin</a:t>
            </a:r>
            <a:endParaRPr lang="en-US" sz="105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9E1DE72-0D83-4815-EA26-6538349010D8}"/>
              </a:ext>
            </a:extLst>
          </p:cNvPr>
          <p:cNvSpPr txBox="1"/>
          <p:nvPr/>
        </p:nvSpPr>
        <p:spPr>
          <a:xfrm>
            <a:off x="219097" y="4990138"/>
            <a:ext cx="983432" cy="190771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cs-CZ" sz="1000" dirty="0"/>
              <a:t>Zdraví končetin</a:t>
            </a:r>
            <a:endParaRPr lang="en-US" sz="10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968AF46-DF6A-37E9-5DB3-C50B4F0CF370}"/>
              </a:ext>
            </a:extLst>
          </p:cNvPr>
          <p:cNvSpPr txBox="1"/>
          <p:nvPr/>
        </p:nvSpPr>
        <p:spPr>
          <a:xfrm>
            <a:off x="2021182" y="4983994"/>
            <a:ext cx="1682679" cy="184989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sz="1000" dirty="0"/>
              <a:t>D</a:t>
            </a:r>
            <a:r>
              <a:rPr lang="cs-CZ" sz="1000" dirty="0" err="1"/>
              <a:t>ílčí</a:t>
            </a:r>
            <a:r>
              <a:rPr lang="cs-CZ" sz="1000" dirty="0"/>
              <a:t> index produkce mléka</a:t>
            </a:r>
            <a:endParaRPr lang="en-US" sz="10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BB4380E-674C-7461-9150-36508C7E2652}"/>
              </a:ext>
            </a:extLst>
          </p:cNvPr>
          <p:cNvSpPr txBox="1"/>
          <p:nvPr/>
        </p:nvSpPr>
        <p:spPr>
          <a:xfrm>
            <a:off x="519738" y="5677813"/>
            <a:ext cx="1234795" cy="184989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en-US" sz="1000" dirty="0"/>
              <a:t>D</a:t>
            </a:r>
            <a:r>
              <a:rPr lang="cs-CZ" sz="1000" dirty="0" err="1"/>
              <a:t>ílčí</a:t>
            </a:r>
            <a:r>
              <a:rPr lang="cs-CZ" sz="1000" dirty="0"/>
              <a:t> index plodnosti</a:t>
            </a:r>
            <a:endParaRPr lang="en-US" sz="1000" dirty="0"/>
          </a:p>
        </p:txBody>
      </p:sp>
      <p:graphicFrame>
        <p:nvGraphicFramePr>
          <p:cNvPr id="33" name="Tableau 8">
            <a:extLst>
              <a:ext uri="{FF2B5EF4-FFF2-40B4-BE49-F238E27FC236}">
                <a16:creationId xmlns:a16="http://schemas.microsoft.com/office/drawing/2014/main" id="{778ACF20-AFE7-4542-EC32-0D6546324A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9015628"/>
              </p:ext>
            </p:extLst>
          </p:nvPr>
        </p:nvGraphicFramePr>
        <p:xfrm>
          <a:off x="187482" y="1941130"/>
          <a:ext cx="4540366" cy="16079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8038">
                  <a:extLst>
                    <a:ext uri="{9D8B030D-6E8A-4147-A177-3AD203B41FA5}">
                      <a16:colId xmlns:a16="http://schemas.microsoft.com/office/drawing/2014/main" val="1757338900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3286251807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2004395428"/>
                    </a:ext>
                  </a:extLst>
                </a:gridCol>
              </a:tblGrid>
              <a:tr h="438195">
                <a:tc>
                  <a:txBody>
                    <a:bodyPr/>
                    <a:lstStyle/>
                    <a:p>
                      <a:r>
                        <a:rPr lang="cs-CZ" sz="1400" dirty="0"/>
                        <a:t>Zpracování (běh)</a:t>
                      </a:r>
                    </a:p>
                    <a:p>
                      <a:r>
                        <a:rPr lang="fr-FR" sz="1400" dirty="0"/>
                        <a:t> </a:t>
                      </a:r>
                      <a:r>
                        <a:rPr lang="fr-FR" sz="1400" dirty="0" err="1"/>
                        <a:t>Ref</a:t>
                      </a:r>
                      <a:r>
                        <a:rPr lang="fr-FR" sz="1400" dirty="0"/>
                        <a:t>. 2315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/>
                        <a:t>Vybraná p</a:t>
                      </a:r>
                      <a:r>
                        <a:rPr lang="fr-FR" sz="1400" dirty="0"/>
                        <a:t>op</a:t>
                      </a:r>
                      <a:r>
                        <a:rPr lang="cs-CZ" sz="1400" dirty="0" err="1"/>
                        <a:t>ulace</a:t>
                      </a:r>
                      <a:r>
                        <a:rPr lang="cs-CZ" sz="1400" dirty="0"/>
                        <a:t> býků</a:t>
                      </a:r>
                      <a:r>
                        <a:rPr lang="fr-FR" sz="1400" dirty="0"/>
                        <a:t> (8 137)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/>
                        <a:t>Vybraná p</a:t>
                      </a:r>
                      <a:r>
                        <a:rPr lang="fr-FR" sz="1400" dirty="0"/>
                        <a:t>op</a:t>
                      </a:r>
                      <a:r>
                        <a:rPr lang="cs-CZ" sz="1400" dirty="0" err="1"/>
                        <a:t>ulace</a:t>
                      </a:r>
                      <a:r>
                        <a:rPr lang="cs-CZ" sz="1400" dirty="0"/>
                        <a:t> plemenic</a:t>
                      </a:r>
                      <a:r>
                        <a:rPr lang="fr-FR" sz="1400" dirty="0"/>
                        <a:t> (585 432)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15456279"/>
                  </a:ext>
                </a:extLst>
              </a:tr>
              <a:tr h="438195">
                <a:tc>
                  <a:txBody>
                    <a:bodyPr/>
                    <a:lstStyle/>
                    <a:p>
                      <a:pPr algn="l"/>
                      <a:r>
                        <a:rPr lang="cs-CZ" sz="1400" dirty="0"/>
                        <a:t>Testovací data</a:t>
                      </a:r>
                      <a:r>
                        <a:rPr lang="fr-FR" sz="1400" dirty="0"/>
                        <a:t> 80%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6 510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468 346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8163206"/>
                  </a:ext>
                </a:extLst>
              </a:tr>
              <a:tr h="438195">
                <a:tc>
                  <a:txBody>
                    <a:bodyPr/>
                    <a:lstStyle/>
                    <a:p>
                      <a:pPr algn="l"/>
                      <a:r>
                        <a:rPr lang="cs-CZ" sz="1400" dirty="0"/>
                        <a:t>Validační data</a:t>
                      </a:r>
                      <a:r>
                        <a:rPr lang="fr-FR" sz="1400" dirty="0"/>
                        <a:t> 20%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1 627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117 086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7415231"/>
                  </a:ext>
                </a:extLst>
              </a:tr>
            </a:tbl>
          </a:graphicData>
        </a:graphic>
      </p:graphicFrame>
      <p:sp>
        <p:nvSpPr>
          <p:cNvPr id="34" name="Flèche : droite 2">
            <a:extLst>
              <a:ext uri="{FF2B5EF4-FFF2-40B4-BE49-F238E27FC236}">
                <a16:creationId xmlns:a16="http://schemas.microsoft.com/office/drawing/2014/main" id="{9E0C730E-F6CC-993C-06CA-D828BA565AC0}"/>
              </a:ext>
            </a:extLst>
          </p:cNvPr>
          <p:cNvSpPr/>
          <p:nvPr/>
        </p:nvSpPr>
        <p:spPr>
          <a:xfrm>
            <a:off x="4764415" y="2421896"/>
            <a:ext cx="648072" cy="7920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35" name="Groupe 17">
            <a:extLst>
              <a:ext uri="{FF2B5EF4-FFF2-40B4-BE49-F238E27FC236}">
                <a16:creationId xmlns:a16="http://schemas.microsoft.com/office/drawing/2014/main" id="{023D9992-73E0-5911-9B17-BD5AF77D60B7}"/>
              </a:ext>
            </a:extLst>
          </p:cNvPr>
          <p:cNvGrpSpPr/>
          <p:nvPr/>
        </p:nvGrpSpPr>
        <p:grpSpPr>
          <a:xfrm>
            <a:off x="10415251" y="671911"/>
            <a:ext cx="1593455" cy="667608"/>
            <a:chOff x="10451799" y="118752"/>
            <a:chExt cx="1101183" cy="451956"/>
          </a:xfrm>
        </p:grpSpPr>
        <p:pic>
          <p:nvPicPr>
            <p:cNvPr id="36" name="Image 18">
              <a:extLst>
                <a:ext uri="{FF2B5EF4-FFF2-40B4-BE49-F238E27FC236}">
                  <a16:creationId xmlns:a16="http://schemas.microsoft.com/office/drawing/2014/main" id="{64D9845E-F150-75EA-91AF-9EAD2D9B438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51799" y="118753"/>
              <a:ext cx="681259" cy="45195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7" name="Image 19" descr="Une image contenant texte, Police, logo, Graphique&#10;&#10;Description générée automatiquement">
              <a:extLst>
                <a:ext uri="{FF2B5EF4-FFF2-40B4-BE49-F238E27FC236}">
                  <a16:creationId xmlns:a16="http://schemas.microsoft.com/office/drawing/2014/main" id="{9F10AFE3-F903-FBB5-A8BB-9B59E4CE4CF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33058" y="118752"/>
              <a:ext cx="419924" cy="451956"/>
            </a:xfrm>
            <a:prstGeom prst="rect">
              <a:avLst/>
            </a:prstGeom>
          </p:spPr>
        </p:pic>
      </p:grpSp>
      <p:grpSp>
        <p:nvGrpSpPr>
          <p:cNvPr id="38" name="Groupe 5">
            <a:extLst>
              <a:ext uri="{FF2B5EF4-FFF2-40B4-BE49-F238E27FC236}">
                <a16:creationId xmlns:a16="http://schemas.microsoft.com/office/drawing/2014/main" id="{269BE227-7AAA-0D02-51FA-4A13D8373C98}"/>
              </a:ext>
            </a:extLst>
          </p:cNvPr>
          <p:cNvGrpSpPr/>
          <p:nvPr/>
        </p:nvGrpSpPr>
        <p:grpSpPr>
          <a:xfrm>
            <a:off x="5447928" y="1988840"/>
            <a:ext cx="6556590" cy="1437622"/>
            <a:chOff x="5549951" y="2024538"/>
            <a:chExt cx="6556590" cy="1437622"/>
          </a:xfrm>
        </p:grpSpPr>
        <p:sp>
          <p:nvSpPr>
            <p:cNvPr id="39" name="ZoneTexte 10">
              <a:extLst>
                <a:ext uri="{FF2B5EF4-FFF2-40B4-BE49-F238E27FC236}">
                  <a16:creationId xmlns:a16="http://schemas.microsoft.com/office/drawing/2014/main" id="{CDF87742-97DB-586E-2919-3B7B9141B4D2}"/>
                </a:ext>
              </a:extLst>
            </p:cNvPr>
            <p:cNvSpPr txBox="1"/>
            <p:nvPr/>
          </p:nvSpPr>
          <p:spPr>
            <a:xfrm>
              <a:off x="5549951" y="2024538"/>
              <a:ext cx="6264696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600" dirty="0"/>
                <a:t>Různé testy</a:t>
              </a:r>
              <a:r>
                <a:rPr lang="fr-FR" sz="1600" dirty="0"/>
                <a:t> </a:t>
              </a:r>
              <a:r>
                <a:rPr lang="cs-CZ" sz="1600" dirty="0"/>
                <a:t>lineárních regresí</a:t>
              </a:r>
              <a:r>
                <a:rPr lang="fr-FR" sz="1600" dirty="0"/>
                <a:t> (1 </a:t>
              </a:r>
              <a:r>
                <a:rPr lang="cs-CZ" sz="1600" dirty="0"/>
                <a:t>lineární model</a:t>
              </a:r>
              <a:r>
                <a:rPr lang="fr-FR" sz="1600" dirty="0"/>
                <a:t> </a:t>
              </a:r>
              <a:r>
                <a:rPr lang="cs-CZ" sz="1600" dirty="0"/>
                <a:t>pro každé</a:t>
              </a:r>
              <a:r>
                <a:rPr lang="fr-FR" sz="1600" dirty="0"/>
                <a:t> </a:t>
              </a:r>
              <a:r>
                <a:rPr lang="cs-CZ" sz="1600" dirty="0"/>
                <a:t>POHLAVÍ</a:t>
              </a:r>
              <a:r>
                <a:rPr lang="fr-FR" sz="1600" dirty="0"/>
                <a:t> </a:t>
              </a:r>
              <a:r>
                <a:rPr lang="cs-CZ" sz="1600" dirty="0"/>
                <a:t>a</a:t>
              </a:r>
              <a:r>
                <a:rPr lang="fr-FR" sz="1600" dirty="0"/>
                <a:t> </a:t>
              </a:r>
              <a:r>
                <a:rPr lang="cs-CZ" sz="1600" dirty="0"/>
                <a:t>dva</a:t>
              </a:r>
              <a:r>
                <a:rPr lang="fr-FR" sz="1600" dirty="0"/>
                <a:t> </a:t>
              </a:r>
              <a:r>
                <a:rPr lang="cs-CZ" sz="1600" dirty="0"/>
                <a:t>koeficienty pro populaci býků a plemenic zvlášť</a:t>
              </a:r>
              <a:r>
                <a:rPr lang="fr-FR" sz="1600" dirty="0"/>
                <a:t> = </a:t>
              </a:r>
              <a:r>
                <a:rPr lang="cs-CZ" sz="1600" b="1" dirty="0"/>
                <a:t>celkem </a:t>
              </a:r>
              <a:r>
                <a:rPr lang="fr-FR" sz="1600" b="1" dirty="0"/>
                <a:t>4 </a:t>
              </a:r>
              <a:r>
                <a:rPr lang="cs-CZ" sz="1600" b="1" dirty="0"/>
                <a:t>rovnice</a:t>
              </a:r>
              <a:r>
                <a:rPr lang="fr-FR" sz="1600" dirty="0"/>
                <a:t>)</a:t>
              </a:r>
            </a:p>
            <a:p>
              <a:r>
                <a:rPr lang="cs-CZ" sz="1600" dirty="0" err="1"/>
                <a:t>Výsledk</a:t>
              </a:r>
              <a:r>
                <a:rPr lang="fr-FR" sz="1600" dirty="0"/>
                <a:t>y</a:t>
              </a:r>
              <a:r>
                <a:rPr lang="cs-CZ" sz="1600" dirty="0"/>
                <a:t> odhadu</a:t>
              </a:r>
              <a:r>
                <a:rPr lang="fr-FR" sz="1600" dirty="0"/>
                <a:t>: </a:t>
              </a:r>
              <a:r>
                <a:rPr lang="cs-CZ" sz="1600" dirty="0"/>
                <a:t>současný (reálný) </a:t>
              </a:r>
              <a:r>
                <a:rPr lang="fr-FR" sz="1600" dirty="0"/>
                <a:t>ORI </a:t>
              </a:r>
              <a:r>
                <a:rPr lang="cs-CZ" sz="1600" i="1" dirty="0"/>
                <a:t>vs.</a:t>
              </a:r>
              <a:r>
                <a:rPr lang="fr-FR" sz="1600" dirty="0"/>
                <a:t> </a:t>
              </a:r>
              <a:r>
                <a:rPr lang="cs-CZ" sz="1600" dirty="0"/>
                <a:t>odhadnutý </a:t>
              </a:r>
              <a:r>
                <a:rPr lang="fr-FR" sz="1600" dirty="0"/>
                <a:t>ORI</a:t>
              </a:r>
            </a:p>
            <a:p>
              <a:endParaRPr lang="fr-FR" sz="1600" dirty="0"/>
            </a:p>
            <a:p>
              <a:r>
                <a:rPr lang="cs-CZ" sz="1600" b="1" dirty="0">
                  <a:solidFill>
                    <a:srgbClr val="000000"/>
                  </a:solidFill>
                </a:rPr>
                <a:t>Lepší výsledek</a:t>
              </a:r>
              <a:r>
                <a:rPr lang="en-GB" sz="1600" b="1" dirty="0">
                  <a:solidFill>
                    <a:srgbClr val="000000"/>
                  </a:solidFill>
                </a:rPr>
                <a:t>:</a:t>
              </a:r>
              <a:endParaRPr lang="fr-FR" sz="1600" dirty="0"/>
            </a:p>
          </p:txBody>
        </p:sp>
        <p:pic>
          <p:nvPicPr>
            <p:cNvPr id="40" name="Image 11">
              <a:extLst>
                <a:ext uri="{FF2B5EF4-FFF2-40B4-BE49-F238E27FC236}">
                  <a16:creationId xmlns:a16="http://schemas.microsoft.com/office/drawing/2014/main" id="{DAFBB875-2761-3817-2A77-0B71BB63489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210541" y="3036937"/>
              <a:ext cx="4896000" cy="42522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601290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8">
            <a:extLst>
              <a:ext uri="{FF2B5EF4-FFF2-40B4-BE49-F238E27FC236}">
                <a16:creationId xmlns:a16="http://schemas.microsoft.com/office/drawing/2014/main" id="{8E504BC7-9954-4BAA-9ECB-F301D8027D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Populace </a:t>
            </a:r>
            <a:r>
              <a:rPr lang="fr-FR" dirty="0" err="1"/>
              <a:t>Prim’Holstein</a:t>
            </a:r>
            <a:r>
              <a:rPr lang="fr-FR" dirty="0"/>
              <a:t> </a:t>
            </a:r>
            <a:r>
              <a:rPr lang="cs-CZ" dirty="0"/>
              <a:t>ve Francii</a:t>
            </a:r>
            <a:endParaRPr lang="fr-FR" dirty="0"/>
          </a:p>
        </p:txBody>
      </p:sp>
      <p:sp>
        <p:nvSpPr>
          <p:cNvPr id="29" name="Oval 18">
            <a:extLst>
              <a:ext uri="{FF2B5EF4-FFF2-40B4-BE49-F238E27FC236}">
                <a16:creationId xmlns:a16="http://schemas.microsoft.com/office/drawing/2014/main" id="{35671079-AD28-4DBE-AA09-F86233B16E9E}"/>
              </a:ext>
            </a:extLst>
          </p:cNvPr>
          <p:cNvSpPr>
            <a:spLocks noChangeArrowheads="1"/>
          </p:cNvSpPr>
          <p:nvPr/>
        </p:nvSpPr>
        <p:spPr bwMode="auto">
          <a:xfrm rot="20162873">
            <a:off x="6088749" y="1665057"/>
            <a:ext cx="2582029" cy="1804350"/>
          </a:xfrm>
          <a:prstGeom prst="ellips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grpSp>
        <p:nvGrpSpPr>
          <p:cNvPr id="22" name="Groupe 21">
            <a:extLst>
              <a:ext uri="{FF2B5EF4-FFF2-40B4-BE49-F238E27FC236}">
                <a16:creationId xmlns:a16="http://schemas.microsoft.com/office/drawing/2014/main" id="{869A4842-0A7A-41E7-B471-48298F5A374A}"/>
              </a:ext>
            </a:extLst>
          </p:cNvPr>
          <p:cNvGrpSpPr/>
          <p:nvPr/>
        </p:nvGrpSpPr>
        <p:grpSpPr>
          <a:xfrm>
            <a:off x="5944092" y="391300"/>
            <a:ext cx="6089790" cy="5948864"/>
            <a:chOff x="5944092" y="391300"/>
            <a:chExt cx="6089790" cy="5948864"/>
          </a:xfrm>
        </p:grpSpPr>
        <p:grpSp>
          <p:nvGrpSpPr>
            <p:cNvPr id="21" name="Groupe 20">
              <a:extLst>
                <a:ext uri="{FF2B5EF4-FFF2-40B4-BE49-F238E27FC236}">
                  <a16:creationId xmlns:a16="http://schemas.microsoft.com/office/drawing/2014/main" id="{49E138AB-C148-4F28-A870-8E71DB7BC00F}"/>
                </a:ext>
              </a:extLst>
            </p:cNvPr>
            <p:cNvGrpSpPr/>
            <p:nvPr/>
          </p:nvGrpSpPr>
          <p:grpSpPr>
            <a:xfrm>
              <a:off x="5944092" y="391300"/>
              <a:ext cx="6089790" cy="5948864"/>
              <a:chOff x="5944092" y="391300"/>
              <a:chExt cx="6089790" cy="5948864"/>
            </a:xfrm>
          </p:grpSpPr>
          <p:pic>
            <p:nvPicPr>
              <p:cNvPr id="20" name="Image 19">
                <a:extLst>
                  <a:ext uri="{FF2B5EF4-FFF2-40B4-BE49-F238E27FC236}">
                    <a16:creationId xmlns:a16="http://schemas.microsoft.com/office/drawing/2014/main" id="{3E1948C5-21EB-4E97-9819-415AA413F3B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038771" y="739941"/>
                <a:ext cx="5995111" cy="5600223"/>
              </a:xfrm>
              <a:prstGeom prst="rect">
                <a:avLst/>
              </a:prstGeom>
            </p:spPr>
          </p:pic>
          <p:pic>
            <p:nvPicPr>
              <p:cNvPr id="18" name="Image 17">
                <a:extLst>
                  <a:ext uri="{FF2B5EF4-FFF2-40B4-BE49-F238E27FC236}">
                    <a16:creationId xmlns:a16="http://schemas.microsoft.com/office/drawing/2014/main" id="{A1C1EE05-8E2C-4660-ABAB-C8C2E69F44C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0500357" y="391300"/>
                <a:ext cx="1533525" cy="990600"/>
              </a:xfrm>
              <a:prstGeom prst="rect">
                <a:avLst/>
              </a:prstGeom>
            </p:spPr>
          </p:pic>
          <p:pic>
            <p:nvPicPr>
              <p:cNvPr id="50" name="Image 49">
                <a:extLst>
                  <a:ext uri="{FF2B5EF4-FFF2-40B4-BE49-F238E27FC236}">
                    <a16:creationId xmlns:a16="http://schemas.microsoft.com/office/drawing/2014/main" id="{E28CDEA7-953E-4EBC-85E1-6160D6A9882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t="3463" b="96104" l="9483" r="89943">
                            <a14:foregroundMark x1="25000" y1="6494" x2="31609" y2="8658"/>
                            <a14:foregroundMark x1="31034" y1="8225" x2="35632" y2="3896"/>
                            <a14:foregroundMark x1="35632" y1="3896" x2="37931" y2="9524"/>
                            <a14:foregroundMark x1="41092" y1="87879" x2="38793" y2="96104"/>
                            <a14:foregroundMark x1="38793" y1="96104" x2="38793" y2="96104"/>
                            <a14:foregroundMark x1="39655" y1="95671" x2="42529" y2="95238"/>
                            <a14:foregroundMark x1="49138" y1="94805" x2="52299" y2="96104"/>
                            <a14:foregroundMark x1="78736" y1="93506" x2="81034" y2="95238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724" r="6378"/>
              <a:stretch/>
            </p:blipFill>
            <p:spPr>
              <a:xfrm>
                <a:off x="7456517" y="4587999"/>
                <a:ext cx="609297" cy="540000"/>
              </a:xfrm>
              <a:prstGeom prst="rect">
                <a:avLst/>
              </a:prstGeom>
            </p:spPr>
          </p:pic>
          <p:pic>
            <p:nvPicPr>
              <p:cNvPr id="51" name="Image 50">
                <a:extLst>
                  <a:ext uri="{FF2B5EF4-FFF2-40B4-BE49-F238E27FC236}">
                    <a16:creationId xmlns:a16="http://schemas.microsoft.com/office/drawing/2014/main" id="{F04B4920-1B9B-4F4F-A808-97305BF92DA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backgroundRemoval t="3463" b="96104" l="9483" r="89943">
                            <a14:foregroundMark x1="25000" y1="6494" x2="31609" y2="8658"/>
                            <a14:foregroundMark x1="31034" y1="8225" x2="35632" y2="3896"/>
                            <a14:foregroundMark x1="35632" y1="3896" x2="37931" y2="9524"/>
                            <a14:foregroundMark x1="41092" y1="87879" x2="38793" y2="96104"/>
                            <a14:foregroundMark x1="38793" y1="96104" x2="38793" y2="96104"/>
                            <a14:foregroundMark x1="39655" y1="95671" x2="42529" y2="95238"/>
                            <a14:foregroundMark x1="49138" y1="94805" x2="52299" y2="96104"/>
                            <a14:foregroundMark x1="78736" y1="93506" x2="81034" y2="95238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724" r="6378"/>
              <a:stretch/>
            </p:blipFill>
            <p:spPr>
              <a:xfrm>
                <a:off x="7116166" y="2708920"/>
                <a:ext cx="731156" cy="648000"/>
              </a:xfrm>
              <a:prstGeom prst="rect">
                <a:avLst/>
              </a:prstGeom>
            </p:spPr>
          </p:pic>
          <p:pic>
            <p:nvPicPr>
              <p:cNvPr id="52" name="Image 51">
                <a:extLst>
                  <a:ext uri="{FF2B5EF4-FFF2-40B4-BE49-F238E27FC236}">
                    <a16:creationId xmlns:a16="http://schemas.microsoft.com/office/drawing/2014/main" id="{F2D9E587-6CEB-4D6B-950D-9C810C117AF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 cstate="print">
                <a:extLst>
                  <a:ext uri="{BEBA8EAE-BF5A-486C-A8C5-ECC9F3942E4B}">
                    <a14:imgProps xmlns:a14="http://schemas.microsoft.com/office/drawing/2010/main">
                      <a14:imgLayer r:embed="rId9">
                        <a14:imgEffect>
                          <a14:backgroundRemoval t="3463" b="96104" l="9483" r="89943">
                            <a14:foregroundMark x1="25000" y1="6494" x2="31609" y2="8658"/>
                            <a14:foregroundMark x1="31034" y1="8225" x2="35632" y2="3896"/>
                            <a14:foregroundMark x1="35632" y1="3896" x2="37931" y2="9524"/>
                            <a14:foregroundMark x1="41092" y1="87879" x2="38793" y2="96104"/>
                            <a14:foregroundMark x1="38793" y1="96104" x2="38793" y2="96104"/>
                            <a14:foregroundMark x1="39655" y1="95671" x2="42529" y2="95238"/>
                            <a14:foregroundMark x1="49138" y1="94805" x2="52299" y2="96104"/>
                            <a14:foregroundMark x1="78736" y1="93506" x2="81034" y2="95238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724" r="6378"/>
              <a:stretch/>
            </p:blipFill>
            <p:spPr>
              <a:xfrm>
                <a:off x="6294861" y="1807149"/>
                <a:ext cx="893636" cy="792000"/>
              </a:xfrm>
              <a:prstGeom prst="rect">
                <a:avLst/>
              </a:prstGeom>
            </p:spPr>
          </p:pic>
          <p:pic>
            <p:nvPicPr>
              <p:cNvPr id="53" name="Image 52">
                <a:extLst>
                  <a:ext uri="{FF2B5EF4-FFF2-40B4-BE49-F238E27FC236}">
                    <a16:creationId xmlns:a16="http://schemas.microsoft.com/office/drawing/2014/main" id="{FAE86EB3-E553-48B9-95AE-682137F641A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0" cstate="print">
                <a:extLst>
                  <a:ext uri="{BEBA8EAE-BF5A-486C-A8C5-ECC9F3942E4B}">
                    <a14:imgProps xmlns:a14="http://schemas.microsoft.com/office/drawing/2010/main">
                      <a14:imgLayer r:embed="rId11">
                        <a14:imgEffect>
                          <a14:backgroundRemoval t="3463" b="96104" l="9483" r="89943">
                            <a14:foregroundMark x1="25000" y1="6494" x2="31609" y2="8658"/>
                            <a14:foregroundMark x1="31034" y1="8225" x2="35632" y2="3896"/>
                            <a14:foregroundMark x1="35632" y1="3896" x2="37931" y2="9524"/>
                            <a14:foregroundMark x1="41092" y1="87879" x2="38793" y2="96104"/>
                            <a14:foregroundMark x1="38793" y1="96104" x2="38793" y2="96104"/>
                            <a14:foregroundMark x1="39655" y1="95671" x2="42529" y2="95238"/>
                            <a14:foregroundMark x1="49138" y1="94805" x2="52299" y2="96104"/>
                            <a14:foregroundMark x1="78736" y1="93506" x2="81034" y2="95238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724" r="6378"/>
              <a:stretch/>
            </p:blipFill>
            <p:spPr>
              <a:xfrm>
                <a:off x="7556472" y="1712765"/>
                <a:ext cx="771776" cy="684000"/>
              </a:xfrm>
              <a:prstGeom prst="rect">
                <a:avLst/>
              </a:prstGeom>
            </p:spPr>
          </p:pic>
          <p:pic>
            <p:nvPicPr>
              <p:cNvPr id="54" name="Image 53">
                <a:extLst>
                  <a:ext uri="{FF2B5EF4-FFF2-40B4-BE49-F238E27FC236}">
                    <a16:creationId xmlns:a16="http://schemas.microsoft.com/office/drawing/2014/main" id="{FDFA3C1E-D99F-4401-9E61-87FDF798BBA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backgroundRemoval t="3463" b="96104" l="9483" r="89943">
                            <a14:foregroundMark x1="25000" y1="6494" x2="31609" y2="8658"/>
                            <a14:foregroundMark x1="31034" y1="8225" x2="35632" y2="3896"/>
                            <a14:foregroundMark x1="35632" y1="3896" x2="37931" y2="9524"/>
                            <a14:foregroundMark x1="41092" y1="87879" x2="38793" y2="96104"/>
                            <a14:foregroundMark x1="38793" y1="96104" x2="38793" y2="96104"/>
                            <a14:foregroundMark x1="39655" y1="95671" x2="42529" y2="95238"/>
                            <a14:foregroundMark x1="49138" y1="94805" x2="52299" y2="96104"/>
                            <a14:foregroundMark x1="78736" y1="93506" x2="81034" y2="95238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724" r="6378"/>
              <a:stretch/>
            </p:blipFill>
            <p:spPr>
              <a:xfrm>
                <a:off x="8549921" y="851758"/>
                <a:ext cx="731156" cy="648000"/>
              </a:xfrm>
              <a:prstGeom prst="rect">
                <a:avLst/>
              </a:prstGeom>
            </p:spPr>
          </p:pic>
          <p:pic>
            <p:nvPicPr>
              <p:cNvPr id="55" name="Image 54">
                <a:extLst>
                  <a:ext uri="{FF2B5EF4-FFF2-40B4-BE49-F238E27FC236}">
                    <a16:creationId xmlns:a16="http://schemas.microsoft.com/office/drawing/2014/main" id="{7BCEA65F-FAE4-4BB0-93D7-E0CB4871BD3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backgroundRemoval t="3463" b="96104" l="9483" r="89943">
                            <a14:foregroundMark x1="25000" y1="6494" x2="31609" y2="8658"/>
                            <a14:foregroundMark x1="31034" y1="8225" x2="35632" y2="3896"/>
                            <a14:foregroundMark x1="35632" y1="3896" x2="37931" y2="9524"/>
                            <a14:foregroundMark x1="41092" y1="87879" x2="38793" y2="96104"/>
                            <a14:foregroundMark x1="38793" y1="96104" x2="38793" y2="96104"/>
                            <a14:foregroundMark x1="39655" y1="95671" x2="42529" y2="95238"/>
                            <a14:foregroundMark x1="49138" y1="94805" x2="52299" y2="96104"/>
                            <a14:foregroundMark x1="78736" y1="93506" x2="81034" y2="95238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724" r="6378"/>
              <a:stretch/>
            </p:blipFill>
            <p:spPr>
              <a:xfrm>
                <a:off x="9981585" y="1717866"/>
                <a:ext cx="731156" cy="648000"/>
              </a:xfrm>
              <a:prstGeom prst="rect">
                <a:avLst/>
              </a:prstGeom>
            </p:spPr>
          </p:pic>
          <p:pic>
            <p:nvPicPr>
              <p:cNvPr id="56" name="Image 55">
                <a:extLst>
                  <a:ext uri="{FF2B5EF4-FFF2-40B4-BE49-F238E27FC236}">
                    <a16:creationId xmlns:a16="http://schemas.microsoft.com/office/drawing/2014/main" id="{E57D1811-A980-45C5-A7EC-960370ABCC8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t="3463" b="96104" l="9483" r="89943">
                            <a14:foregroundMark x1="25000" y1="6494" x2="31609" y2="8658"/>
                            <a14:foregroundMark x1="31034" y1="8225" x2="35632" y2="3896"/>
                            <a14:foregroundMark x1="35632" y1="3896" x2="37931" y2="9524"/>
                            <a14:foregroundMark x1="41092" y1="87879" x2="38793" y2="96104"/>
                            <a14:foregroundMark x1="38793" y1="96104" x2="38793" y2="96104"/>
                            <a14:foregroundMark x1="39655" y1="95671" x2="42529" y2="95238"/>
                            <a14:foregroundMark x1="49138" y1="94805" x2="52299" y2="96104"/>
                            <a14:foregroundMark x1="78736" y1="93506" x2="81034" y2="95238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724" r="6378"/>
              <a:stretch/>
            </p:blipFill>
            <p:spPr>
              <a:xfrm>
                <a:off x="8382994" y="3043552"/>
                <a:ext cx="609297" cy="540000"/>
              </a:xfrm>
              <a:prstGeom prst="rect">
                <a:avLst/>
              </a:prstGeom>
            </p:spPr>
          </p:pic>
          <p:pic>
            <p:nvPicPr>
              <p:cNvPr id="57" name="Image 56">
                <a:extLst>
                  <a:ext uri="{FF2B5EF4-FFF2-40B4-BE49-F238E27FC236}">
                    <a16:creationId xmlns:a16="http://schemas.microsoft.com/office/drawing/2014/main" id="{5F04FF0C-C2AC-4617-B748-ED0D49F9346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2" cstate="print">
                <a:extLst>
                  <a:ext uri="{BEBA8EAE-BF5A-486C-A8C5-ECC9F3942E4B}">
                    <a14:imgProps xmlns:a14="http://schemas.microsoft.com/office/drawing/2010/main">
                      <a14:imgLayer r:embed="rId13">
                        <a14:imgEffect>
                          <a14:backgroundRemoval t="3463" b="96104" l="9483" r="89943">
                            <a14:foregroundMark x1="25000" y1="6494" x2="31609" y2="8658"/>
                            <a14:foregroundMark x1="31034" y1="8225" x2="35632" y2="3896"/>
                            <a14:foregroundMark x1="35632" y1="3896" x2="37931" y2="9524"/>
                            <a14:foregroundMark x1="41092" y1="87879" x2="38793" y2="96104"/>
                            <a14:foregroundMark x1="38793" y1="96104" x2="38793" y2="96104"/>
                            <a14:foregroundMark x1="39655" y1="95671" x2="42529" y2="95238"/>
                            <a14:foregroundMark x1="49138" y1="94805" x2="52299" y2="96104"/>
                            <a14:foregroundMark x1="78736" y1="93506" x2="81034" y2="95238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724" r="6378"/>
              <a:stretch/>
            </p:blipFill>
            <p:spPr>
              <a:xfrm>
                <a:off x="9819106" y="4221088"/>
                <a:ext cx="528057" cy="468000"/>
              </a:xfrm>
              <a:prstGeom prst="rect">
                <a:avLst/>
              </a:prstGeom>
            </p:spPr>
          </p:pic>
          <p:pic>
            <p:nvPicPr>
              <p:cNvPr id="58" name="Image 57">
                <a:extLst>
                  <a:ext uri="{FF2B5EF4-FFF2-40B4-BE49-F238E27FC236}">
                    <a16:creationId xmlns:a16="http://schemas.microsoft.com/office/drawing/2014/main" id="{42FE4988-DD68-4EC2-83BC-1783A805731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backgroundRemoval t="3463" b="96104" l="9483" r="89943">
                            <a14:foregroundMark x1="25000" y1="6494" x2="31609" y2="8658"/>
                            <a14:foregroundMark x1="31034" y1="8225" x2="35632" y2="3896"/>
                            <a14:foregroundMark x1="35632" y1="3896" x2="37931" y2="9524"/>
                            <a14:foregroundMark x1="41092" y1="87879" x2="38793" y2="96104"/>
                            <a14:foregroundMark x1="38793" y1="96104" x2="38793" y2="96104"/>
                            <a14:foregroundMark x1="39655" y1="95671" x2="42529" y2="95238"/>
                            <a14:foregroundMark x1="49138" y1="94805" x2="52299" y2="96104"/>
                            <a14:foregroundMark x1="78736" y1="93506" x2="81034" y2="95238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724" r="6378"/>
              <a:stretch/>
            </p:blipFill>
            <p:spPr>
              <a:xfrm>
                <a:off x="8593499" y="3746523"/>
                <a:ext cx="731156" cy="648000"/>
              </a:xfrm>
              <a:prstGeom prst="rect">
                <a:avLst/>
              </a:prstGeom>
            </p:spPr>
          </p:pic>
          <p:pic>
            <p:nvPicPr>
              <p:cNvPr id="59" name="Image 58">
                <a:extLst>
                  <a:ext uri="{FF2B5EF4-FFF2-40B4-BE49-F238E27FC236}">
                    <a16:creationId xmlns:a16="http://schemas.microsoft.com/office/drawing/2014/main" id="{5EA1D797-249F-4BB2-9E21-A684E95EEEE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t="3463" b="96104" l="9483" r="89943">
                            <a14:foregroundMark x1="25000" y1="6494" x2="31609" y2="8658"/>
                            <a14:foregroundMark x1="31034" y1="8225" x2="35632" y2="3896"/>
                            <a14:foregroundMark x1="35632" y1="3896" x2="37931" y2="9524"/>
                            <a14:foregroundMark x1="41092" y1="87879" x2="38793" y2="96104"/>
                            <a14:foregroundMark x1="38793" y1="96104" x2="38793" y2="96104"/>
                            <a14:foregroundMark x1="39655" y1="95671" x2="42529" y2="95238"/>
                            <a14:foregroundMark x1="49138" y1="94805" x2="52299" y2="96104"/>
                            <a14:foregroundMark x1="78736" y1="93506" x2="81034" y2="95238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724" r="6378"/>
              <a:stretch/>
            </p:blipFill>
            <p:spPr>
              <a:xfrm>
                <a:off x="9212973" y="2501558"/>
                <a:ext cx="609297" cy="540000"/>
              </a:xfrm>
              <a:prstGeom prst="rect">
                <a:avLst/>
              </a:prstGeom>
            </p:spPr>
          </p:pic>
          <p:sp>
            <p:nvSpPr>
              <p:cNvPr id="60" name="Oval 18">
                <a:extLst>
                  <a:ext uri="{FF2B5EF4-FFF2-40B4-BE49-F238E27FC236}">
                    <a16:creationId xmlns:a16="http://schemas.microsoft.com/office/drawing/2014/main" id="{04C8A6FA-06EB-4CE6-8318-7FB83D734B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0162873">
                <a:off x="5944092" y="1432189"/>
                <a:ext cx="2582029" cy="1927695"/>
              </a:xfrm>
              <a:prstGeom prst="ellipse">
                <a:avLst/>
              </a:prstGeom>
              <a:noFill/>
              <a:ln w="254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pic>
          <p:nvPicPr>
            <p:cNvPr id="62" name="Image 61">
              <a:extLst>
                <a:ext uri="{FF2B5EF4-FFF2-40B4-BE49-F238E27FC236}">
                  <a16:creationId xmlns:a16="http://schemas.microsoft.com/office/drawing/2014/main" id="{E9EC1488-0B22-4623-B70F-598DCA0AA2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4" cstate="print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ackgroundRemoval t="3463" b="96104" l="9483" r="89943">
                          <a14:foregroundMark x1="25000" y1="6494" x2="31609" y2="8658"/>
                          <a14:foregroundMark x1="31034" y1="8225" x2="35632" y2="3896"/>
                          <a14:foregroundMark x1="35632" y1="3896" x2="37931" y2="9524"/>
                          <a14:foregroundMark x1="41092" y1="87879" x2="38793" y2="96104"/>
                          <a14:foregroundMark x1="38793" y1="96104" x2="38793" y2="96104"/>
                          <a14:foregroundMark x1="39655" y1="95671" x2="42529" y2="95238"/>
                          <a14:foregroundMark x1="49138" y1="94805" x2="52299" y2="96104"/>
                          <a14:foregroundMark x1="78736" y1="93506" x2="81034" y2="9523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724" r="6378"/>
            <a:stretch/>
          </p:blipFill>
          <p:spPr>
            <a:xfrm>
              <a:off x="6240016" y="5639370"/>
              <a:ext cx="406198" cy="360000"/>
            </a:xfrm>
            <a:prstGeom prst="rect">
              <a:avLst/>
            </a:prstGeom>
          </p:spPr>
        </p:pic>
      </p:grpSp>
      <p:sp>
        <p:nvSpPr>
          <p:cNvPr id="45" name="Text Box 19">
            <a:extLst>
              <a:ext uri="{FF2B5EF4-FFF2-40B4-BE49-F238E27FC236}">
                <a16:creationId xmlns:a16="http://schemas.microsoft.com/office/drawing/2014/main" id="{9210B3C6-9B2D-4CBA-89AD-18081302F5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5560" y="984429"/>
            <a:ext cx="463744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000" b="1" dirty="0">
                <a:solidFill>
                  <a:schemeClr val="tx1">
                    <a:lumMod val="50000"/>
                  </a:schemeClr>
                </a:solidFill>
                <a:latin typeface="+mj-lt"/>
              </a:rPr>
              <a:t>&gt; </a:t>
            </a:r>
            <a:r>
              <a:rPr lang="fr-FR" sz="2000" b="1" dirty="0">
                <a:solidFill>
                  <a:schemeClr val="tx1">
                    <a:lumMod val="50000"/>
                  </a:schemeClr>
                </a:solidFill>
                <a:latin typeface="+mj-lt"/>
              </a:rPr>
              <a:t>50%</a:t>
            </a:r>
            <a:r>
              <a:rPr lang="fr-FR" sz="2000" dirty="0">
                <a:solidFill>
                  <a:schemeClr val="tx1">
                    <a:lumMod val="50000"/>
                  </a:schemeClr>
                </a:solidFill>
                <a:latin typeface="+mj-lt"/>
              </a:rPr>
              <a:t> </a:t>
            </a:r>
            <a:r>
              <a:rPr lang="fr-FR" sz="2000" b="1" dirty="0" err="1">
                <a:solidFill>
                  <a:schemeClr val="tx1">
                    <a:lumMod val="50000"/>
                  </a:schemeClr>
                </a:solidFill>
                <a:latin typeface="+mj-lt"/>
              </a:rPr>
              <a:t>celkov</a:t>
            </a:r>
            <a:r>
              <a:rPr lang="cs-CZ" sz="2000" b="1" dirty="0" err="1">
                <a:solidFill>
                  <a:schemeClr val="tx1">
                    <a:lumMod val="50000"/>
                  </a:schemeClr>
                </a:solidFill>
                <a:latin typeface="+mj-lt"/>
              </a:rPr>
              <a:t>ého</a:t>
            </a:r>
            <a:r>
              <a:rPr lang="cs-CZ" sz="2000" b="1" dirty="0">
                <a:solidFill>
                  <a:schemeClr val="tx1">
                    <a:lumMod val="50000"/>
                  </a:schemeClr>
                </a:solidFill>
                <a:latin typeface="+mj-lt"/>
              </a:rPr>
              <a:t> počtu dojnic plemene</a:t>
            </a:r>
            <a:r>
              <a:rPr lang="fr-FR" sz="2000" b="1" dirty="0">
                <a:solidFill>
                  <a:schemeClr val="tx1">
                    <a:lumMod val="50000"/>
                  </a:schemeClr>
                </a:solidFill>
                <a:latin typeface="+mj-lt"/>
              </a:rPr>
              <a:t> </a:t>
            </a:r>
            <a:r>
              <a:rPr lang="fr-FR" sz="2000" b="1" dirty="0" err="1">
                <a:solidFill>
                  <a:schemeClr val="tx1">
                    <a:lumMod val="50000"/>
                  </a:schemeClr>
                </a:solidFill>
                <a:latin typeface="+mj-lt"/>
              </a:rPr>
              <a:t>Prim’holstein</a:t>
            </a:r>
            <a:r>
              <a:rPr lang="cs-CZ" sz="2000" b="1" dirty="0">
                <a:solidFill>
                  <a:schemeClr val="tx1">
                    <a:lumMod val="50000"/>
                  </a:schemeClr>
                </a:solidFill>
                <a:latin typeface="+mj-lt"/>
              </a:rPr>
              <a:t> </a:t>
            </a:r>
            <a:r>
              <a:rPr lang="fr-FR" sz="2000" b="1" dirty="0">
                <a:solidFill>
                  <a:schemeClr val="tx1">
                    <a:lumMod val="50000"/>
                  </a:schemeClr>
                </a:solidFill>
                <a:latin typeface="+mj-lt"/>
              </a:rPr>
              <a:t>se </a:t>
            </a:r>
            <a:r>
              <a:rPr lang="cs-CZ" sz="2000" b="1" dirty="0">
                <a:solidFill>
                  <a:schemeClr val="tx1">
                    <a:lumMod val="50000"/>
                  </a:schemeClr>
                </a:solidFill>
                <a:latin typeface="+mj-lt"/>
              </a:rPr>
              <a:t>nachází na západě Francie</a:t>
            </a:r>
            <a:endParaRPr lang="fr-FR" sz="2000" b="1" dirty="0">
              <a:solidFill>
                <a:schemeClr val="tx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393198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1D26732-73EE-47CF-A521-35E7BBAEB2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1464" y="265981"/>
            <a:ext cx="10515600" cy="504056"/>
          </a:xfrm>
        </p:spPr>
        <p:txBody>
          <a:bodyPr/>
          <a:lstStyle/>
          <a:p>
            <a:pPr algn="ctr"/>
            <a:r>
              <a:rPr lang="cs-CZ" dirty="0"/>
              <a:t>Závěry</a:t>
            </a:r>
            <a:endParaRPr lang="fr-FR" dirty="0"/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C9575DB4-B909-47C1-9B5B-4D1B12FE0380}"/>
              </a:ext>
            </a:extLst>
          </p:cNvPr>
          <p:cNvSpPr txBox="1">
            <a:spLocks noChangeArrowheads="1"/>
          </p:cNvSpPr>
          <p:nvPr/>
        </p:nvSpPr>
        <p:spPr>
          <a:xfrm>
            <a:off x="315388" y="1831951"/>
            <a:ext cx="5492580" cy="33252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975" indent="-180975">
              <a:spcBef>
                <a:spcPts val="600"/>
              </a:spcBef>
              <a:buSzPct val="100000"/>
            </a:pPr>
            <a:r>
              <a:rPr lang="fr-FR" altLang="fr-FR" sz="2000" dirty="0">
                <a:solidFill>
                  <a:schemeClr val="tx1">
                    <a:lumMod val="50000"/>
                  </a:schemeClr>
                </a:solidFill>
              </a:rPr>
              <a:t>P</a:t>
            </a:r>
            <a:r>
              <a:rPr lang="cs-CZ" altLang="fr-FR" sz="2000" dirty="0" err="1">
                <a:solidFill>
                  <a:schemeClr val="tx1">
                    <a:lumMod val="50000"/>
                  </a:schemeClr>
                </a:solidFill>
              </a:rPr>
              <a:t>řesnost</a:t>
            </a: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 informace, která je čtena přímo z DNA</a:t>
            </a:r>
            <a:endParaRPr lang="fr-FR" altLang="fr-FR" sz="2000" dirty="0">
              <a:solidFill>
                <a:schemeClr val="tx1">
                  <a:lumMod val="50000"/>
                </a:schemeClr>
              </a:solidFill>
            </a:endParaRPr>
          </a:p>
          <a:p>
            <a:pPr marL="180975" indent="-180975">
              <a:spcBef>
                <a:spcPts val="600"/>
              </a:spcBef>
              <a:buSzPct val="100000"/>
            </a:pP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Časnost informace, kterou lze získat od prvních týdnů života zvířete</a:t>
            </a:r>
            <a:endParaRPr lang="fr-FR" altLang="fr-FR" sz="2000" dirty="0">
              <a:solidFill>
                <a:schemeClr val="tx1">
                  <a:lumMod val="50000"/>
                </a:schemeClr>
              </a:solidFill>
            </a:endParaRPr>
          </a:p>
          <a:p>
            <a:pPr marL="192088" indent="-192088">
              <a:buClr>
                <a:schemeClr val="tx1"/>
              </a:buClr>
            </a:pP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Další výzkum a</a:t>
            </a:r>
            <a:r>
              <a:rPr lang="fr-FR" altLang="fr-FR" sz="20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hledání cest zlepšení probíhá</a:t>
            </a:r>
            <a:r>
              <a:rPr lang="fr-FR" altLang="fr-FR" sz="2000" dirty="0">
                <a:solidFill>
                  <a:schemeClr val="tx1">
                    <a:lumMod val="50000"/>
                  </a:schemeClr>
                </a:solidFill>
              </a:rPr>
              <a:t>:</a:t>
            </a:r>
            <a:endParaRPr lang="fr-FR" altLang="fr-FR" dirty="0"/>
          </a:p>
          <a:p>
            <a:pPr marL="622300" lvl="1" indent="-171450">
              <a:buClr>
                <a:schemeClr val="tx1"/>
              </a:buClr>
              <a:buSzPct val="70000"/>
              <a:buFont typeface="Wingdings" panose="05000000000000000000" pitchFamily="2" charset="2"/>
              <a:buChar char="ü"/>
            </a:pPr>
            <a:r>
              <a:rPr lang="fr-FR" altLang="fr-FR" sz="1800" dirty="0">
                <a:solidFill>
                  <a:schemeClr val="tx1">
                    <a:lumMod val="50000"/>
                  </a:schemeClr>
                </a:solidFill>
              </a:rPr>
              <a:t>G</a:t>
            </a:r>
            <a:r>
              <a:rPr lang="cs-CZ" altLang="fr-FR" sz="1800" dirty="0" err="1">
                <a:solidFill>
                  <a:schemeClr val="tx1">
                    <a:lumMod val="50000"/>
                  </a:schemeClr>
                </a:solidFill>
              </a:rPr>
              <a:t>enotypizace</a:t>
            </a:r>
            <a:r>
              <a:rPr lang="cs-CZ" altLang="fr-FR" sz="1800" dirty="0">
                <a:solidFill>
                  <a:schemeClr val="tx1">
                    <a:lumMod val="50000"/>
                  </a:schemeClr>
                </a:solidFill>
              </a:rPr>
              <a:t> je možná už v embryonálním stádiu</a:t>
            </a:r>
            <a:endParaRPr lang="fr-FR" altLang="fr-FR" sz="1800" dirty="0">
              <a:solidFill>
                <a:schemeClr val="tx1">
                  <a:lumMod val="50000"/>
                </a:schemeClr>
              </a:solidFill>
            </a:endParaRPr>
          </a:p>
          <a:p>
            <a:pPr marL="622300" lvl="1" indent="-171450">
              <a:buClr>
                <a:schemeClr val="tx1"/>
              </a:buClr>
              <a:buSzPct val="70000"/>
              <a:buFont typeface="Wingdings" panose="05000000000000000000" pitchFamily="2" charset="2"/>
              <a:buChar char="ü"/>
            </a:pPr>
            <a:r>
              <a:rPr lang="fr-FR" altLang="fr-FR" sz="1800" dirty="0">
                <a:solidFill>
                  <a:schemeClr val="tx1">
                    <a:lumMod val="50000"/>
                  </a:schemeClr>
                </a:solidFill>
              </a:rPr>
              <a:t>Epi</a:t>
            </a:r>
            <a:r>
              <a:rPr lang="cs-CZ" altLang="fr-FR" sz="1800" dirty="0">
                <a:solidFill>
                  <a:schemeClr val="tx1">
                    <a:lumMod val="50000"/>
                  </a:schemeClr>
                </a:solidFill>
              </a:rPr>
              <a:t>genetika</a:t>
            </a:r>
            <a:r>
              <a:rPr lang="fr-FR" altLang="fr-FR" sz="1800" dirty="0">
                <a:solidFill>
                  <a:schemeClr val="tx1">
                    <a:lumMod val="50000"/>
                  </a:schemeClr>
                </a:solidFill>
              </a:rPr>
              <a:t>: </a:t>
            </a:r>
            <a:r>
              <a:rPr lang="cs-CZ" altLang="fr-FR" sz="1800" dirty="0">
                <a:solidFill>
                  <a:schemeClr val="tx1">
                    <a:lumMod val="50000"/>
                  </a:schemeClr>
                </a:solidFill>
              </a:rPr>
              <a:t>fungování a přenos</a:t>
            </a:r>
            <a:endParaRPr lang="fr-FR" altLang="fr-FR" sz="1800" dirty="0">
              <a:solidFill>
                <a:schemeClr val="tx1">
                  <a:lumMod val="50000"/>
                </a:schemeClr>
              </a:solidFill>
            </a:endParaRPr>
          </a:p>
          <a:p>
            <a:pPr marL="622300" lvl="1" indent="-171450">
              <a:buClr>
                <a:schemeClr val="tx1"/>
              </a:buClr>
              <a:buSzPct val="70000"/>
              <a:buFont typeface="Wingdings" panose="05000000000000000000" pitchFamily="2" charset="2"/>
              <a:buChar char="ü"/>
            </a:pPr>
            <a:r>
              <a:rPr lang="cs-CZ" altLang="fr-FR" sz="1800" dirty="0">
                <a:solidFill>
                  <a:schemeClr val="tx1">
                    <a:lumMod val="50000"/>
                  </a:schemeClr>
                </a:solidFill>
              </a:rPr>
              <a:t>Růst počtu </a:t>
            </a:r>
            <a:r>
              <a:rPr lang="cs-CZ" altLang="fr-FR" sz="1800" dirty="0" err="1">
                <a:solidFill>
                  <a:schemeClr val="tx1">
                    <a:lumMod val="50000"/>
                  </a:schemeClr>
                </a:solidFill>
              </a:rPr>
              <a:t>lokusů</a:t>
            </a:r>
            <a:r>
              <a:rPr lang="cs-CZ" altLang="fr-FR" sz="1800" dirty="0">
                <a:solidFill>
                  <a:schemeClr val="tx1">
                    <a:lumMod val="50000"/>
                  </a:schemeClr>
                </a:solidFill>
              </a:rPr>
              <a:t> kvantitativních znaků (</a:t>
            </a:r>
            <a:r>
              <a:rPr lang="fr-FR" altLang="fr-FR" sz="1800" dirty="0">
                <a:solidFill>
                  <a:schemeClr val="tx1">
                    <a:lumMod val="50000"/>
                  </a:schemeClr>
                </a:solidFill>
              </a:rPr>
              <a:t>QTL</a:t>
            </a:r>
            <a:r>
              <a:rPr lang="cs-CZ" altLang="fr-FR" sz="1800" dirty="0">
                <a:solidFill>
                  <a:schemeClr val="tx1">
                    <a:lumMod val="50000"/>
                  </a:schemeClr>
                </a:solidFill>
              </a:rPr>
              <a:t>) a přesnost</a:t>
            </a:r>
            <a:r>
              <a:rPr lang="fr-FR" altLang="fr-FR" sz="18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cs-CZ" altLang="fr-FR" sz="1800" dirty="0">
                <a:solidFill>
                  <a:schemeClr val="tx1">
                    <a:lumMod val="50000"/>
                  </a:schemeClr>
                </a:solidFill>
              </a:rPr>
              <a:t>účinku </a:t>
            </a:r>
            <a:r>
              <a:rPr lang="fr-FR" altLang="fr-FR" sz="1800" dirty="0">
                <a:solidFill>
                  <a:schemeClr val="tx1">
                    <a:lumMod val="50000"/>
                  </a:schemeClr>
                </a:solidFill>
              </a:rPr>
              <a:t>SNP</a:t>
            </a:r>
            <a:r>
              <a:rPr lang="cs-CZ" altLang="fr-FR" sz="1800" dirty="0">
                <a:solidFill>
                  <a:schemeClr val="tx1">
                    <a:lumMod val="50000"/>
                  </a:schemeClr>
                </a:solidFill>
              </a:rPr>
              <a:t> markerů</a:t>
            </a:r>
            <a:endParaRPr lang="fr-FR" altLang="fr-FR" sz="18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1DE44C3A-7443-4508-94FE-3F6DBB7BF275}"/>
              </a:ext>
            </a:extLst>
          </p:cNvPr>
          <p:cNvSpPr txBox="1">
            <a:spLocks/>
          </p:cNvSpPr>
          <p:nvPr/>
        </p:nvSpPr>
        <p:spPr>
          <a:xfrm>
            <a:off x="335360" y="1052736"/>
            <a:ext cx="5472608" cy="720080"/>
          </a:xfrm>
          <a:prstGeom prst="rect">
            <a:avLst/>
          </a:prstGeom>
        </p:spPr>
        <p:txBody>
          <a:bodyPr lIns="38398" tIns="19198" rIns="38398" bIns="19198">
            <a:noAutofit/>
          </a:bodyPr>
          <a:lstStyle>
            <a:lvl1pPr algn="l" defTabSz="76790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Selekce založená na genomu zvířat (genomika) je dnes nevyhnutelná…</a:t>
            </a:r>
            <a:endParaRPr lang="fr-FR" sz="2400" b="1" i="1" dirty="0">
              <a:solidFill>
                <a:schemeClr val="accent2"/>
              </a:solidFill>
              <a:latin typeface="Abadi" panose="020B06040201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216770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1D26732-73EE-47CF-A521-35E7BBAEB2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1464" y="267084"/>
            <a:ext cx="10515600" cy="504056"/>
          </a:xfrm>
        </p:spPr>
        <p:txBody>
          <a:bodyPr/>
          <a:lstStyle/>
          <a:p>
            <a:pPr algn="ctr"/>
            <a:r>
              <a:rPr lang="cs-CZ" dirty="0"/>
              <a:t>Závěry</a:t>
            </a:r>
            <a:endParaRPr lang="fr-FR" dirty="0"/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C9575DB4-B909-47C1-9B5B-4D1B12FE0380}"/>
              </a:ext>
            </a:extLst>
          </p:cNvPr>
          <p:cNvSpPr txBox="1">
            <a:spLocks noChangeArrowheads="1"/>
          </p:cNvSpPr>
          <p:nvPr/>
        </p:nvSpPr>
        <p:spPr>
          <a:xfrm>
            <a:off x="315388" y="1831951"/>
            <a:ext cx="5492580" cy="33252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975" indent="-180975">
              <a:spcBef>
                <a:spcPts val="600"/>
              </a:spcBef>
              <a:buSzPct val="100000"/>
            </a:pPr>
            <a:r>
              <a:rPr lang="fr-FR" altLang="fr-FR" sz="2000" dirty="0">
                <a:solidFill>
                  <a:schemeClr val="tx1">
                    <a:lumMod val="50000"/>
                  </a:schemeClr>
                </a:solidFill>
              </a:rPr>
              <a:t>P</a:t>
            </a:r>
            <a:r>
              <a:rPr lang="cs-CZ" altLang="fr-FR" sz="2000" dirty="0" err="1">
                <a:solidFill>
                  <a:schemeClr val="tx1">
                    <a:lumMod val="50000"/>
                  </a:schemeClr>
                </a:solidFill>
              </a:rPr>
              <a:t>řesnost</a:t>
            </a: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 informace, která je čtena přímo z DNA</a:t>
            </a:r>
            <a:endParaRPr lang="fr-FR" altLang="fr-FR" sz="2000" dirty="0">
              <a:solidFill>
                <a:schemeClr val="tx1">
                  <a:lumMod val="50000"/>
                </a:schemeClr>
              </a:solidFill>
            </a:endParaRPr>
          </a:p>
          <a:p>
            <a:pPr marL="180975" indent="-180975">
              <a:spcBef>
                <a:spcPts val="600"/>
              </a:spcBef>
              <a:buSzPct val="100000"/>
            </a:pP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Časnost informace, kterou lze získat od prvních týdnů života zvířete</a:t>
            </a:r>
            <a:endParaRPr lang="fr-FR" altLang="fr-FR" sz="2000" dirty="0">
              <a:solidFill>
                <a:schemeClr val="tx1">
                  <a:lumMod val="50000"/>
                </a:schemeClr>
              </a:solidFill>
            </a:endParaRPr>
          </a:p>
          <a:p>
            <a:pPr marL="192088" indent="-192088">
              <a:buClr>
                <a:schemeClr val="tx1"/>
              </a:buClr>
            </a:pP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Probíhá další výzkum a</a:t>
            </a:r>
            <a:r>
              <a:rPr lang="fr-FR" altLang="fr-FR" sz="20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hledání cest zlepšení</a:t>
            </a:r>
            <a:r>
              <a:rPr lang="fr-FR" altLang="fr-FR" sz="2000" dirty="0">
                <a:solidFill>
                  <a:schemeClr val="tx1">
                    <a:lumMod val="50000"/>
                  </a:schemeClr>
                </a:solidFill>
              </a:rPr>
              <a:t>:</a:t>
            </a:r>
            <a:endParaRPr lang="fr-FR" altLang="fr-FR" dirty="0"/>
          </a:p>
          <a:p>
            <a:pPr marL="622300" lvl="1" indent="-171450">
              <a:buClr>
                <a:schemeClr val="tx1"/>
              </a:buClr>
              <a:buSzPct val="70000"/>
              <a:buFont typeface="Wingdings" panose="05000000000000000000" pitchFamily="2" charset="2"/>
              <a:buChar char="ü"/>
            </a:pPr>
            <a:r>
              <a:rPr lang="fr-FR" altLang="fr-FR" sz="1800" dirty="0">
                <a:solidFill>
                  <a:schemeClr val="tx1">
                    <a:lumMod val="50000"/>
                  </a:schemeClr>
                </a:solidFill>
              </a:rPr>
              <a:t>G</a:t>
            </a:r>
            <a:r>
              <a:rPr lang="cs-CZ" altLang="fr-FR" sz="1800" dirty="0" err="1">
                <a:solidFill>
                  <a:schemeClr val="tx1">
                    <a:lumMod val="50000"/>
                  </a:schemeClr>
                </a:solidFill>
              </a:rPr>
              <a:t>enotypizace</a:t>
            </a:r>
            <a:r>
              <a:rPr lang="cs-CZ" altLang="fr-FR" sz="1800" dirty="0">
                <a:solidFill>
                  <a:schemeClr val="tx1">
                    <a:lumMod val="50000"/>
                  </a:schemeClr>
                </a:solidFill>
              </a:rPr>
              <a:t> je možná už v embryonálním stádiu</a:t>
            </a:r>
            <a:endParaRPr lang="fr-FR" altLang="fr-FR" sz="1800" dirty="0">
              <a:solidFill>
                <a:schemeClr val="tx1">
                  <a:lumMod val="50000"/>
                </a:schemeClr>
              </a:solidFill>
            </a:endParaRPr>
          </a:p>
          <a:p>
            <a:pPr marL="622300" lvl="1" indent="-171450">
              <a:buClr>
                <a:schemeClr val="tx1"/>
              </a:buClr>
              <a:buSzPct val="70000"/>
              <a:buFont typeface="Wingdings" panose="05000000000000000000" pitchFamily="2" charset="2"/>
              <a:buChar char="ü"/>
            </a:pPr>
            <a:r>
              <a:rPr lang="fr-FR" altLang="fr-FR" sz="1800" dirty="0">
                <a:solidFill>
                  <a:schemeClr val="tx1">
                    <a:lumMod val="50000"/>
                  </a:schemeClr>
                </a:solidFill>
              </a:rPr>
              <a:t>Epi</a:t>
            </a:r>
            <a:r>
              <a:rPr lang="cs-CZ" altLang="fr-FR" sz="1800" dirty="0">
                <a:solidFill>
                  <a:schemeClr val="tx1">
                    <a:lumMod val="50000"/>
                  </a:schemeClr>
                </a:solidFill>
              </a:rPr>
              <a:t>genetika</a:t>
            </a:r>
            <a:r>
              <a:rPr lang="fr-FR" altLang="fr-FR" sz="1800" dirty="0">
                <a:solidFill>
                  <a:schemeClr val="tx1">
                    <a:lumMod val="50000"/>
                  </a:schemeClr>
                </a:solidFill>
              </a:rPr>
              <a:t>: </a:t>
            </a:r>
            <a:r>
              <a:rPr lang="cs-CZ" altLang="fr-FR" sz="1800" dirty="0">
                <a:solidFill>
                  <a:schemeClr val="tx1">
                    <a:lumMod val="50000"/>
                  </a:schemeClr>
                </a:solidFill>
              </a:rPr>
              <a:t>fungování a přenos</a:t>
            </a:r>
            <a:endParaRPr lang="fr-FR" altLang="fr-FR" sz="1800" dirty="0">
              <a:solidFill>
                <a:schemeClr val="tx1">
                  <a:lumMod val="50000"/>
                </a:schemeClr>
              </a:solidFill>
            </a:endParaRPr>
          </a:p>
          <a:p>
            <a:pPr marL="622300" lvl="1" indent="-171450">
              <a:buClr>
                <a:schemeClr val="tx1"/>
              </a:buClr>
              <a:buSzPct val="70000"/>
              <a:buFont typeface="Wingdings" panose="05000000000000000000" pitchFamily="2" charset="2"/>
              <a:buChar char="ü"/>
            </a:pPr>
            <a:r>
              <a:rPr lang="cs-CZ" altLang="fr-FR" sz="1800" dirty="0">
                <a:solidFill>
                  <a:schemeClr val="tx1">
                    <a:lumMod val="50000"/>
                  </a:schemeClr>
                </a:solidFill>
              </a:rPr>
              <a:t>Růst počtu </a:t>
            </a:r>
            <a:r>
              <a:rPr lang="cs-CZ" altLang="fr-FR" sz="1800" dirty="0" err="1">
                <a:solidFill>
                  <a:schemeClr val="tx1">
                    <a:lumMod val="50000"/>
                  </a:schemeClr>
                </a:solidFill>
              </a:rPr>
              <a:t>lokusů</a:t>
            </a:r>
            <a:r>
              <a:rPr lang="cs-CZ" altLang="fr-FR" sz="1800" dirty="0">
                <a:solidFill>
                  <a:schemeClr val="tx1">
                    <a:lumMod val="50000"/>
                  </a:schemeClr>
                </a:solidFill>
              </a:rPr>
              <a:t> kvantitativních znaků (</a:t>
            </a:r>
            <a:r>
              <a:rPr lang="fr-FR" altLang="fr-FR" sz="1800" dirty="0">
                <a:solidFill>
                  <a:schemeClr val="tx1">
                    <a:lumMod val="50000"/>
                  </a:schemeClr>
                </a:solidFill>
              </a:rPr>
              <a:t>QTL</a:t>
            </a:r>
            <a:r>
              <a:rPr lang="cs-CZ" altLang="fr-FR" sz="1800" dirty="0">
                <a:solidFill>
                  <a:schemeClr val="tx1">
                    <a:lumMod val="50000"/>
                  </a:schemeClr>
                </a:solidFill>
              </a:rPr>
              <a:t>) a přesnost</a:t>
            </a:r>
            <a:r>
              <a:rPr lang="fr-FR" altLang="fr-FR" sz="18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cs-CZ" altLang="fr-FR" sz="1800" dirty="0">
                <a:solidFill>
                  <a:schemeClr val="tx1">
                    <a:lumMod val="50000"/>
                  </a:schemeClr>
                </a:solidFill>
              </a:rPr>
              <a:t>účinku </a:t>
            </a:r>
            <a:r>
              <a:rPr lang="fr-FR" altLang="fr-FR" sz="1800" dirty="0">
                <a:solidFill>
                  <a:schemeClr val="tx1">
                    <a:lumMod val="50000"/>
                  </a:schemeClr>
                </a:solidFill>
              </a:rPr>
              <a:t>SNP</a:t>
            </a:r>
            <a:r>
              <a:rPr lang="cs-CZ" altLang="fr-FR" sz="1800" dirty="0">
                <a:solidFill>
                  <a:schemeClr val="tx1">
                    <a:lumMod val="50000"/>
                  </a:schemeClr>
                </a:solidFill>
              </a:rPr>
              <a:t> markerů</a:t>
            </a:r>
            <a:endParaRPr lang="fr-FR" altLang="fr-FR" sz="18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1DE44C3A-7443-4508-94FE-3F6DBB7BF275}"/>
              </a:ext>
            </a:extLst>
          </p:cNvPr>
          <p:cNvSpPr txBox="1">
            <a:spLocks/>
          </p:cNvSpPr>
          <p:nvPr/>
        </p:nvSpPr>
        <p:spPr>
          <a:xfrm>
            <a:off x="335360" y="1052736"/>
            <a:ext cx="5472608" cy="720080"/>
          </a:xfrm>
          <a:prstGeom prst="rect">
            <a:avLst/>
          </a:prstGeom>
        </p:spPr>
        <p:txBody>
          <a:bodyPr lIns="38398" tIns="19198" rIns="38398" bIns="19198">
            <a:noAutofit/>
          </a:bodyPr>
          <a:lstStyle>
            <a:lvl1pPr algn="l" defTabSz="76790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Selekce založená na genomu zvířat (genomika) je dnes nevyhnutelná…</a:t>
            </a:r>
            <a:endParaRPr lang="fr-FR" sz="2400" b="1" i="1" dirty="0">
              <a:solidFill>
                <a:schemeClr val="accent2"/>
              </a:solidFill>
              <a:latin typeface="Abadi" panose="020B0604020104020204" pitchFamily="34" charset="0"/>
            </a:endParaRP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36622C6D-DE8A-4D47-A818-67F64DFB3243}"/>
              </a:ext>
            </a:extLst>
          </p:cNvPr>
          <p:cNvSpPr txBox="1">
            <a:spLocks noChangeArrowheads="1"/>
          </p:cNvSpPr>
          <p:nvPr/>
        </p:nvSpPr>
        <p:spPr>
          <a:xfrm>
            <a:off x="5899948" y="1831952"/>
            <a:ext cx="5976664" cy="33252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975" indent="-180975">
              <a:spcBef>
                <a:spcPts val="600"/>
              </a:spcBef>
              <a:buSzPct val="100000"/>
            </a:pP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Nedávné výrazné zvýšení </a:t>
            </a:r>
            <a:r>
              <a:rPr lang="cs-CZ" altLang="fr-FR" sz="2000" dirty="0" err="1">
                <a:solidFill>
                  <a:schemeClr val="tx1">
                    <a:lumMod val="50000"/>
                  </a:schemeClr>
                </a:solidFill>
              </a:rPr>
              <a:t>inbreedingu</a:t>
            </a: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 u holštýnského plemene</a:t>
            </a:r>
            <a:endParaRPr lang="fr-FR" altLang="fr-FR" sz="2000" dirty="0">
              <a:solidFill>
                <a:schemeClr val="tx1">
                  <a:lumMod val="50000"/>
                </a:schemeClr>
              </a:solidFill>
            </a:endParaRPr>
          </a:p>
          <a:p>
            <a:pPr marL="180975" indent="-180975">
              <a:spcBef>
                <a:spcPts val="600"/>
              </a:spcBef>
              <a:buSzPct val="100000"/>
            </a:pP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Objev velkého počtu genů pozitivního (benefit znaky) i negativního účinku (dědičné vady)</a:t>
            </a:r>
          </a:p>
          <a:p>
            <a:pPr marL="180975" indent="-180975">
              <a:spcBef>
                <a:spcPts val="600"/>
              </a:spcBef>
              <a:buSzPct val="100000"/>
            </a:pP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Řízení, které</a:t>
            </a:r>
            <a:r>
              <a:rPr lang="fr-FR" altLang="fr-FR" sz="20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se děje prostřednictvím</a:t>
            </a:r>
            <a:r>
              <a:rPr lang="fr-FR" altLang="fr-FR" sz="20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šlechtitelského programu plemene</a:t>
            </a:r>
            <a:endParaRPr lang="fr-FR" altLang="fr-FR" dirty="0"/>
          </a:p>
          <a:p>
            <a:pPr marL="719138" lvl="1" indent="-182563" defTabSz="719138">
              <a:buClr>
                <a:schemeClr val="tx1"/>
              </a:buClr>
              <a:buSzPct val="70000"/>
              <a:buFont typeface="Wingdings" panose="05000000000000000000" pitchFamily="2" charset="2"/>
              <a:buChar char="ü"/>
            </a:pPr>
            <a:r>
              <a:rPr lang="cs-CZ" altLang="fr-FR" sz="1800" dirty="0">
                <a:solidFill>
                  <a:schemeClr val="tx1">
                    <a:lumMod val="50000"/>
                  </a:schemeClr>
                </a:solidFill>
              </a:rPr>
              <a:t>Začlenění příbuznosti do národního selekčního indexu</a:t>
            </a:r>
            <a:endParaRPr lang="fr-FR" altLang="fr-FR" sz="1800" dirty="0">
              <a:solidFill>
                <a:schemeClr val="tx1">
                  <a:lumMod val="50000"/>
                </a:schemeClr>
              </a:solidFill>
            </a:endParaRPr>
          </a:p>
          <a:p>
            <a:pPr marL="719138" lvl="1" indent="-182563" defTabSz="719138">
              <a:buClr>
                <a:schemeClr val="tx1"/>
              </a:buClr>
              <a:buSzPct val="70000"/>
              <a:buFont typeface="Wingdings" panose="05000000000000000000" pitchFamily="2" charset="2"/>
              <a:buChar char="ü"/>
            </a:pPr>
            <a:r>
              <a:rPr lang="cs-CZ" altLang="fr-FR" sz="1800" dirty="0">
                <a:solidFill>
                  <a:schemeClr val="tx1">
                    <a:lumMod val="50000"/>
                  </a:schemeClr>
                </a:solidFill>
              </a:rPr>
              <a:t>Začlenění (genů) žádoucích znaků do národního selekčního indexu</a:t>
            </a:r>
            <a:endParaRPr lang="fr-FR" altLang="fr-FR" sz="18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74F07091-2550-48B8-9FCB-4D9BD76F6257}"/>
              </a:ext>
            </a:extLst>
          </p:cNvPr>
          <p:cNvSpPr txBox="1">
            <a:spLocks/>
          </p:cNvSpPr>
          <p:nvPr/>
        </p:nvSpPr>
        <p:spPr>
          <a:xfrm>
            <a:off x="6077532" y="1052736"/>
            <a:ext cx="5472608" cy="720080"/>
          </a:xfrm>
          <a:prstGeom prst="rect">
            <a:avLst/>
          </a:prstGeom>
        </p:spPr>
        <p:txBody>
          <a:bodyPr lIns="38398" tIns="19198" rIns="38398" bIns="19198">
            <a:noAutofit/>
          </a:bodyPr>
          <a:lstStyle>
            <a:lvl1pPr algn="l" defTabSz="76790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… </a:t>
            </a:r>
            <a:r>
              <a:rPr lang="cs-CZ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nicméně její znalost a ovládání jsou nezbytné </a:t>
            </a:r>
            <a:r>
              <a:rPr lang="fr-FR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p</a:t>
            </a:r>
            <a:r>
              <a:rPr lang="cs-CZ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ro další usměrňování plemene</a:t>
            </a:r>
            <a:endParaRPr lang="fr-FR" sz="2400" b="1" i="1" dirty="0">
              <a:solidFill>
                <a:schemeClr val="accent2"/>
              </a:solidFill>
              <a:latin typeface="Abadi" panose="020B06040201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866421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1D26732-73EE-47CF-A521-35E7BBAEB2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1464" y="270590"/>
            <a:ext cx="10515600" cy="504056"/>
          </a:xfrm>
        </p:spPr>
        <p:txBody>
          <a:bodyPr/>
          <a:lstStyle/>
          <a:p>
            <a:pPr algn="ctr"/>
            <a:r>
              <a:rPr lang="cs-CZ" dirty="0"/>
              <a:t>Závěry</a:t>
            </a:r>
            <a:endParaRPr lang="fr-FR" dirty="0"/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C9575DB4-B909-47C1-9B5B-4D1B12FE0380}"/>
              </a:ext>
            </a:extLst>
          </p:cNvPr>
          <p:cNvSpPr txBox="1">
            <a:spLocks noChangeArrowheads="1"/>
          </p:cNvSpPr>
          <p:nvPr/>
        </p:nvSpPr>
        <p:spPr>
          <a:xfrm>
            <a:off x="315388" y="1831951"/>
            <a:ext cx="5492580" cy="33252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975" indent="-180975">
              <a:spcBef>
                <a:spcPts val="600"/>
              </a:spcBef>
              <a:buSzPct val="100000"/>
            </a:pPr>
            <a:r>
              <a:rPr lang="fr-FR" altLang="fr-FR" sz="2000" dirty="0">
                <a:solidFill>
                  <a:schemeClr val="tx1">
                    <a:lumMod val="50000"/>
                  </a:schemeClr>
                </a:solidFill>
              </a:rPr>
              <a:t>P</a:t>
            </a:r>
            <a:r>
              <a:rPr lang="cs-CZ" altLang="fr-FR" sz="2000" dirty="0" err="1">
                <a:solidFill>
                  <a:schemeClr val="tx1">
                    <a:lumMod val="50000"/>
                  </a:schemeClr>
                </a:solidFill>
              </a:rPr>
              <a:t>řesnost</a:t>
            </a: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 informace, která je čtena přímo z DNA</a:t>
            </a:r>
            <a:endParaRPr lang="fr-FR" altLang="fr-FR" sz="2000" dirty="0">
              <a:solidFill>
                <a:schemeClr val="tx1">
                  <a:lumMod val="50000"/>
                </a:schemeClr>
              </a:solidFill>
            </a:endParaRPr>
          </a:p>
          <a:p>
            <a:pPr marL="180975" indent="-180975">
              <a:spcBef>
                <a:spcPts val="600"/>
              </a:spcBef>
              <a:buSzPct val="100000"/>
            </a:pP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Časnost informace, kterou lze získat od prvních týdnů života zvířete</a:t>
            </a:r>
            <a:endParaRPr lang="fr-FR" altLang="fr-FR" sz="2000" dirty="0">
              <a:solidFill>
                <a:schemeClr val="tx1">
                  <a:lumMod val="50000"/>
                </a:schemeClr>
              </a:solidFill>
            </a:endParaRPr>
          </a:p>
          <a:p>
            <a:pPr marL="192088" indent="-192088">
              <a:buClr>
                <a:schemeClr val="tx1"/>
              </a:buClr>
            </a:pP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Probíhá další výzkum a</a:t>
            </a:r>
            <a:r>
              <a:rPr lang="fr-FR" altLang="fr-FR" sz="20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hledání cest zlepšení</a:t>
            </a:r>
            <a:r>
              <a:rPr lang="fr-FR" altLang="fr-FR" sz="2000" dirty="0">
                <a:solidFill>
                  <a:schemeClr val="tx1">
                    <a:lumMod val="50000"/>
                  </a:schemeClr>
                </a:solidFill>
              </a:rPr>
              <a:t>:</a:t>
            </a:r>
            <a:endParaRPr lang="fr-FR" altLang="fr-FR" dirty="0"/>
          </a:p>
          <a:p>
            <a:pPr marL="622300" lvl="1" indent="-171450">
              <a:buClr>
                <a:schemeClr val="tx1"/>
              </a:buClr>
              <a:buSzPct val="70000"/>
              <a:buFont typeface="Wingdings" panose="05000000000000000000" pitchFamily="2" charset="2"/>
              <a:buChar char="ü"/>
            </a:pPr>
            <a:r>
              <a:rPr lang="fr-FR" altLang="fr-FR" sz="1800" dirty="0">
                <a:solidFill>
                  <a:schemeClr val="tx1">
                    <a:lumMod val="50000"/>
                  </a:schemeClr>
                </a:solidFill>
              </a:rPr>
              <a:t>G</a:t>
            </a:r>
            <a:r>
              <a:rPr lang="cs-CZ" altLang="fr-FR" sz="1800" dirty="0" err="1">
                <a:solidFill>
                  <a:schemeClr val="tx1">
                    <a:lumMod val="50000"/>
                  </a:schemeClr>
                </a:solidFill>
              </a:rPr>
              <a:t>enotypizace</a:t>
            </a:r>
            <a:r>
              <a:rPr lang="cs-CZ" altLang="fr-FR" sz="1800" dirty="0">
                <a:solidFill>
                  <a:schemeClr val="tx1">
                    <a:lumMod val="50000"/>
                  </a:schemeClr>
                </a:solidFill>
              </a:rPr>
              <a:t> je možná už v embryonálním stádiu</a:t>
            </a:r>
            <a:endParaRPr lang="fr-FR" altLang="fr-FR" sz="1800" dirty="0">
              <a:solidFill>
                <a:schemeClr val="tx1">
                  <a:lumMod val="50000"/>
                </a:schemeClr>
              </a:solidFill>
            </a:endParaRPr>
          </a:p>
          <a:p>
            <a:pPr marL="622300" lvl="1" indent="-171450">
              <a:buClr>
                <a:schemeClr val="tx1"/>
              </a:buClr>
              <a:buSzPct val="70000"/>
              <a:buFont typeface="Wingdings" panose="05000000000000000000" pitchFamily="2" charset="2"/>
              <a:buChar char="ü"/>
            </a:pPr>
            <a:r>
              <a:rPr lang="fr-FR" altLang="fr-FR" sz="1800" dirty="0">
                <a:solidFill>
                  <a:schemeClr val="tx1">
                    <a:lumMod val="50000"/>
                  </a:schemeClr>
                </a:solidFill>
              </a:rPr>
              <a:t>Epi</a:t>
            </a:r>
            <a:r>
              <a:rPr lang="cs-CZ" altLang="fr-FR" sz="1800" dirty="0">
                <a:solidFill>
                  <a:schemeClr val="tx1">
                    <a:lumMod val="50000"/>
                  </a:schemeClr>
                </a:solidFill>
              </a:rPr>
              <a:t>genetika</a:t>
            </a:r>
            <a:r>
              <a:rPr lang="fr-FR" altLang="fr-FR" sz="1800" dirty="0">
                <a:solidFill>
                  <a:schemeClr val="tx1">
                    <a:lumMod val="50000"/>
                  </a:schemeClr>
                </a:solidFill>
              </a:rPr>
              <a:t>: </a:t>
            </a:r>
            <a:r>
              <a:rPr lang="cs-CZ" altLang="fr-FR" sz="1800" dirty="0">
                <a:solidFill>
                  <a:schemeClr val="tx1">
                    <a:lumMod val="50000"/>
                  </a:schemeClr>
                </a:solidFill>
              </a:rPr>
              <a:t>fungování a přenos</a:t>
            </a:r>
            <a:endParaRPr lang="fr-FR" altLang="fr-FR" sz="1800" dirty="0">
              <a:solidFill>
                <a:schemeClr val="tx1">
                  <a:lumMod val="50000"/>
                </a:schemeClr>
              </a:solidFill>
            </a:endParaRPr>
          </a:p>
          <a:p>
            <a:pPr marL="622300" lvl="1" indent="-171450">
              <a:buClr>
                <a:schemeClr val="tx1"/>
              </a:buClr>
              <a:buSzPct val="70000"/>
              <a:buFont typeface="Wingdings" panose="05000000000000000000" pitchFamily="2" charset="2"/>
              <a:buChar char="ü"/>
            </a:pPr>
            <a:r>
              <a:rPr lang="cs-CZ" altLang="fr-FR" sz="1800" dirty="0">
                <a:solidFill>
                  <a:schemeClr val="tx1">
                    <a:lumMod val="50000"/>
                  </a:schemeClr>
                </a:solidFill>
              </a:rPr>
              <a:t>Růst počtu </a:t>
            </a:r>
            <a:r>
              <a:rPr lang="cs-CZ" altLang="fr-FR" sz="1800" dirty="0" err="1">
                <a:solidFill>
                  <a:schemeClr val="tx1">
                    <a:lumMod val="50000"/>
                  </a:schemeClr>
                </a:solidFill>
              </a:rPr>
              <a:t>lokusů</a:t>
            </a:r>
            <a:r>
              <a:rPr lang="cs-CZ" altLang="fr-FR" sz="1800" dirty="0">
                <a:solidFill>
                  <a:schemeClr val="tx1">
                    <a:lumMod val="50000"/>
                  </a:schemeClr>
                </a:solidFill>
              </a:rPr>
              <a:t> kvantitativních znaků (</a:t>
            </a:r>
            <a:r>
              <a:rPr lang="fr-FR" altLang="fr-FR" sz="1800" dirty="0">
                <a:solidFill>
                  <a:schemeClr val="tx1">
                    <a:lumMod val="50000"/>
                  </a:schemeClr>
                </a:solidFill>
              </a:rPr>
              <a:t>QTL</a:t>
            </a:r>
            <a:r>
              <a:rPr lang="cs-CZ" altLang="fr-FR" sz="1800" dirty="0">
                <a:solidFill>
                  <a:schemeClr val="tx1">
                    <a:lumMod val="50000"/>
                  </a:schemeClr>
                </a:solidFill>
              </a:rPr>
              <a:t>) a přesnost</a:t>
            </a:r>
            <a:r>
              <a:rPr lang="fr-FR" altLang="fr-FR" sz="18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cs-CZ" altLang="fr-FR" sz="1800" dirty="0">
                <a:solidFill>
                  <a:schemeClr val="tx1">
                    <a:lumMod val="50000"/>
                  </a:schemeClr>
                </a:solidFill>
              </a:rPr>
              <a:t>účinku </a:t>
            </a:r>
            <a:r>
              <a:rPr lang="fr-FR" altLang="fr-FR" sz="1800" dirty="0">
                <a:solidFill>
                  <a:schemeClr val="tx1">
                    <a:lumMod val="50000"/>
                  </a:schemeClr>
                </a:solidFill>
              </a:rPr>
              <a:t>SNP</a:t>
            </a:r>
            <a:r>
              <a:rPr lang="cs-CZ" altLang="fr-FR" sz="1800" dirty="0">
                <a:solidFill>
                  <a:schemeClr val="tx1">
                    <a:lumMod val="50000"/>
                  </a:schemeClr>
                </a:solidFill>
              </a:rPr>
              <a:t> markerů</a:t>
            </a:r>
            <a:endParaRPr lang="fr-FR" altLang="fr-FR" sz="18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1DE44C3A-7443-4508-94FE-3F6DBB7BF275}"/>
              </a:ext>
            </a:extLst>
          </p:cNvPr>
          <p:cNvSpPr txBox="1">
            <a:spLocks/>
          </p:cNvSpPr>
          <p:nvPr/>
        </p:nvSpPr>
        <p:spPr>
          <a:xfrm>
            <a:off x="335360" y="1052736"/>
            <a:ext cx="5472608" cy="720080"/>
          </a:xfrm>
          <a:prstGeom prst="rect">
            <a:avLst/>
          </a:prstGeom>
        </p:spPr>
        <p:txBody>
          <a:bodyPr lIns="38398" tIns="19198" rIns="38398" bIns="19198">
            <a:noAutofit/>
          </a:bodyPr>
          <a:lstStyle>
            <a:lvl1pPr algn="l" defTabSz="76790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Selekce založená na genomu zvířat (genomika) je dnes nevyhnutelná…</a:t>
            </a:r>
            <a:endParaRPr lang="fr-FR" sz="2400" b="1" i="1" dirty="0">
              <a:solidFill>
                <a:schemeClr val="accent2"/>
              </a:solidFill>
              <a:latin typeface="Abadi" panose="020B0604020104020204" pitchFamily="34" charset="0"/>
            </a:endParaRP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36622C6D-DE8A-4D47-A818-67F64DFB3243}"/>
              </a:ext>
            </a:extLst>
          </p:cNvPr>
          <p:cNvSpPr txBox="1">
            <a:spLocks noChangeArrowheads="1"/>
          </p:cNvSpPr>
          <p:nvPr/>
        </p:nvSpPr>
        <p:spPr>
          <a:xfrm>
            <a:off x="5899948" y="1831952"/>
            <a:ext cx="5976664" cy="33252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975" indent="-180975">
              <a:spcBef>
                <a:spcPts val="600"/>
              </a:spcBef>
              <a:buSzPct val="100000"/>
            </a:pP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Nedávné výrazné zvýšení </a:t>
            </a:r>
            <a:r>
              <a:rPr lang="cs-CZ" altLang="fr-FR" sz="2000" dirty="0" err="1">
                <a:solidFill>
                  <a:schemeClr val="tx1">
                    <a:lumMod val="50000"/>
                  </a:schemeClr>
                </a:solidFill>
              </a:rPr>
              <a:t>inbreedingu</a:t>
            </a: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 u holštýnského plemene</a:t>
            </a:r>
            <a:endParaRPr lang="fr-FR" altLang="fr-FR" sz="2000" dirty="0">
              <a:solidFill>
                <a:schemeClr val="tx1">
                  <a:lumMod val="50000"/>
                </a:schemeClr>
              </a:solidFill>
            </a:endParaRPr>
          </a:p>
          <a:p>
            <a:pPr marL="180975" indent="-180975">
              <a:spcBef>
                <a:spcPts val="600"/>
              </a:spcBef>
              <a:buSzPct val="100000"/>
            </a:pP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Objev velkého počtu genů pozitivního (benefit znaky) i negativního účinku (dědičné vady)</a:t>
            </a:r>
          </a:p>
          <a:p>
            <a:pPr marL="180975" indent="-180975">
              <a:spcBef>
                <a:spcPts val="600"/>
              </a:spcBef>
              <a:buSzPct val="100000"/>
            </a:pP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Řízení, které</a:t>
            </a:r>
            <a:r>
              <a:rPr lang="fr-FR" altLang="fr-FR" sz="20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se děje prostřednictvím</a:t>
            </a:r>
            <a:r>
              <a:rPr lang="fr-FR" altLang="fr-FR" sz="20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cs-CZ" altLang="fr-FR" sz="2000" dirty="0">
                <a:solidFill>
                  <a:schemeClr val="tx1">
                    <a:lumMod val="50000"/>
                  </a:schemeClr>
                </a:solidFill>
              </a:rPr>
              <a:t>šlechtitelského programu plemene</a:t>
            </a:r>
            <a:endParaRPr lang="fr-FR" altLang="fr-FR" dirty="0"/>
          </a:p>
          <a:p>
            <a:pPr marL="719138" lvl="1" indent="-182563" defTabSz="719138">
              <a:buClr>
                <a:schemeClr val="tx1"/>
              </a:buClr>
              <a:buSzPct val="70000"/>
              <a:buFont typeface="Wingdings" panose="05000000000000000000" pitchFamily="2" charset="2"/>
              <a:buChar char="ü"/>
            </a:pPr>
            <a:r>
              <a:rPr lang="cs-CZ" altLang="fr-FR" sz="1800" dirty="0">
                <a:solidFill>
                  <a:schemeClr val="tx1">
                    <a:lumMod val="50000"/>
                  </a:schemeClr>
                </a:solidFill>
              </a:rPr>
              <a:t>Začlenění příbuznosti do národního selekčního indexu</a:t>
            </a:r>
            <a:endParaRPr lang="fr-FR" altLang="fr-FR" sz="1800" dirty="0">
              <a:solidFill>
                <a:schemeClr val="tx1">
                  <a:lumMod val="50000"/>
                </a:schemeClr>
              </a:solidFill>
            </a:endParaRPr>
          </a:p>
          <a:p>
            <a:pPr marL="719138" lvl="1" indent="-182563" defTabSz="719138">
              <a:buClr>
                <a:schemeClr val="tx1"/>
              </a:buClr>
              <a:buSzPct val="70000"/>
              <a:buFont typeface="Wingdings" panose="05000000000000000000" pitchFamily="2" charset="2"/>
              <a:buChar char="ü"/>
            </a:pPr>
            <a:r>
              <a:rPr lang="cs-CZ" altLang="fr-FR" sz="1800" dirty="0">
                <a:solidFill>
                  <a:schemeClr val="tx1">
                    <a:lumMod val="50000"/>
                  </a:schemeClr>
                </a:solidFill>
              </a:rPr>
              <a:t>Začlenění (genů) žádoucích znaků do národního selekčního indexu</a:t>
            </a:r>
            <a:endParaRPr lang="fr-FR" altLang="fr-FR" sz="18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B254AB8C-0D81-4CC1-9B09-B8BCA4917F87}"/>
              </a:ext>
            </a:extLst>
          </p:cNvPr>
          <p:cNvSpPr txBox="1">
            <a:spLocks/>
          </p:cNvSpPr>
          <p:nvPr/>
        </p:nvSpPr>
        <p:spPr>
          <a:xfrm>
            <a:off x="119336" y="5248301"/>
            <a:ext cx="11953328" cy="1080120"/>
          </a:xfrm>
          <a:prstGeom prst="rect">
            <a:avLst/>
          </a:prstGeom>
        </p:spPr>
        <p:txBody>
          <a:bodyPr lIns="38398" tIns="19198" rIns="38398" bIns="19198">
            <a:noAutofit/>
          </a:bodyPr>
          <a:lstStyle>
            <a:lvl1pPr algn="l" defTabSz="76790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2400" b="1" i="1" dirty="0">
                <a:solidFill>
                  <a:schemeClr val="accent1"/>
                </a:solidFill>
                <a:latin typeface="Abadi" panose="020B0604020104020204" pitchFamily="34" charset="0"/>
              </a:rPr>
              <a:t>Genetické šlechtění zítřka</a:t>
            </a:r>
            <a:r>
              <a:rPr lang="fr-FR" sz="2400" b="1" i="1" dirty="0">
                <a:solidFill>
                  <a:schemeClr val="accent1"/>
                </a:solidFill>
                <a:latin typeface="Abadi" panose="020B0604020104020204" pitchFamily="34" charset="0"/>
              </a:rPr>
              <a:t> </a:t>
            </a:r>
            <a:r>
              <a:rPr lang="fr-FR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u</a:t>
            </a:r>
            <a:r>
              <a:rPr lang="cs-CZ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ž nebude založeno na pouhém čtení genetického potenciálu pro přenos znaků užitkovosti</a:t>
            </a:r>
            <a:r>
              <a:rPr lang="fr-FR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, </a:t>
            </a:r>
            <a:r>
              <a:rPr lang="cs-CZ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ale na </a:t>
            </a:r>
            <a:r>
              <a:rPr lang="cs-CZ" sz="2400" b="1" i="1" dirty="0">
                <a:solidFill>
                  <a:schemeClr val="accent1"/>
                </a:solidFill>
                <a:latin typeface="Abadi" panose="020B0604020104020204" pitchFamily="34" charset="0"/>
              </a:rPr>
              <a:t>kombinaci dat</a:t>
            </a:r>
            <a:r>
              <a:rPr lang="cs-CZ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, která nás dovedou k</a:t>
            </a:r>
            <a:r>
              <a:rPr lang="fr-FR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 </a:t>
            </a:r>
            <a:r>
              <a:rPr lang="cs-CZ" sz="2400" b="1" i="1" dirty="0">
                <a:solidFill>
                  <a:schemeClr val="accent1"/>
                </a:solidFill>
                <a:latin typeface="Abadi" panose="020B0604020104020204" pitchFamily="34" charset="0"/>
              </a:rPr>
              <a:t>určení</a:t>
            </a:r>
            <a:r>
              <a:rPr lang="fr-FR" sz="2400" b="1" i="1" dirty="0">
                <a:solidFill>
                  <a:schemeClr val="accent1"/>
                </a:solidFill>
                <a:latin typeface="Abadi" panose="020B0604020104020204" pitchFamily="34" charset="0"/>
              </a:rPr>
              <a:t> </a:t>
            </a:r>
            <a:r>
              <a:rPr lang="cs-CZ" sz="2400" b="1" i="1" dirty="0">
                <a:solidFill>
                  <a:schemeClr val="accent1"/>
                </a:solidFill>
                <a:latin typeface="Abadi" panose="020B0604020104020204" pitchFamily="34" charset="0"/>
              </a:rPr>
              <a:t>genetického potenciálu </a:t>
            </a:r>
            <a:r>
              <a:rPr lang="cs-CZ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určitého</a:t>
            </a:r>
            <a:r>
              <a:rPr lang="fr-FR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 </a:t>
            </a:r>
            <a:r>
              <a:rPr lang="cs-CZ" sz="2400" b="1" i="1" dirty="0">
                <a:solidFill>
                  <a:schemeClr val="accent1"/>
                </a:solidFill>
                <a:latin typeface="Abadi" panose="020B0604020104020204" pitchFamily="34" charset="0"/>
              </a:rPr>
              <a:t>jedince</a:t>
            </a:r>
            <a:r>
              <a:rPr lang="fr-FR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 </a:t>
            </a:r>
            <a:r>
              <a:rPr lang="cs-CZ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ve srovnání s jiným jedincem</a:t>
            </a:r>
            <a:r>
              <a:rPr lang="fr-FR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 </a:t>
            </a:r>
            <a:r>
              <a:rPr lang="cs-CZ" sz="2400" b="1" i="1" dirty="0">
                <a:solidFill>
                  <a:schemeClr val="accent1"/>
                </a:solidFill>
                <a:latin typeface="Abadi" panose="020B0604020104020204" pitchFamily="34" charset="0"/>
              </a:rPr>
              <a:t>totožného plemene</a:t>
            </a:r>
            <a:endParaRPr lang="fr-FR" sz="2400" b="1" i="1" dirty="0">
              <a:solidFill>
                <a:schemeClr val="accent1"/>
              </a:solidFill>
              <a:latin typeface="Abadi" panose="020B0604020104020204" pitchFamily="34" charset="0"/>
            </a:endParaRPr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72C0EB88-E58B-B20F-F797-A708C16271E5}"/>
              </a:ext>
            </a:extLst>
          </p:cNvPr>
          <p:cNvSpPr txBox="1">
            <a:spLocks/>
          </p:cNvSpPr>
          <p:nvPr/>
        </p:nvSpPr>
        <p:spPr>
          <a:xfrm>
            <a:off x="6077532" y="1052736"/>
            <a:ext cx="5472608" cy="720080"/>
          </a:xfrm>
          <a:prstGeom prst="rect">
            <a:avLst/>
          </a:prstGeom>
        </p:spPr>
        <p:txBody>
          <a:bodyPr lIns="38398" tIns="19198" rIns="38398" bIns="19198">
            <a:noAutofit/>
          </a:bodyPr>
          <a:lstStyle>
            <a:lvl1pPr algn="l" defTabSz="76790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… </a:t>
            </a:r>
            <a:r>
              <a:rPr lang="cs-CZ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nicméně její znalost a ovládání jsou nezbytné </a:t>
            </a:r>
            <a:r>
              <a:rPr lang="fr-FR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p</a:t>
            </a:r>
            <a:r>
              <a:rPr lang="cs-CZ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ro další usměrňování plemene</a:t>
            </a:r>
            <a:endParaRPr lang="fr-FR" sz="2400" b="1" i="1" dirty="0">
              <a:solidFill>
                <a:schemeClr val="accent2"/>
              </a:solidFill>
              <a:latin typeface="Abadi" panose="020B06040201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721989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398082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A16611AE-A92A-C096-A8D5-872A15CB5158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5729607" y="898213"/>
            <a:ext cx="4933950" cy="1378660"/>
          </a:xfr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cs-CZ" b="0" dirty="0"/>
              <a:t>U populace holštýnského plemene se zvýšení úrovně </a:t>
            </a:r>
            <a:r>
              <a:rPr lang="cs-CZ" b="0" dirty="0" err="1"/>
              <a:t>inbreedingu</a:t>
            </a:r>
            <a:r>
              <a:rPr lang="cs-CZ" b="0" dirty="0"/>
              <a:t> stupňuje</a:t>
            </a:r>
            <a:r>
              <a:rPr lang="fr-FR" b="0" dirty="0"/>
              <a:t> </a:t>
            </a:r>
            <a:r>
              <a:rPr lang="cs-CZ" b="0" dirty="0"/>
              <a:t>od počátku využití </a:t>
            </a:r>
            <a:r>
              <a:rPr lang="cs-CZ" b="0" dirty="0" err="1"/>
              <a:t>genomické</a:t>
            </a:r>
            <a:r>
              <a:rPr lang="cs-CZ" b="0" dirty="0"/>
              <a:t> selekce v praxi</a:t>
            </a:r>
            <a:endParaRPr lang="fr-FR" b="0" dirty="0"/>
          </a:p>
        </p:txBody>
      </p:sp>
      <p:graphicFrame>
        <p:nvGraphicFramePr>
          <p:cNvPr id="10" name="Espace réservé du contenu 6">
            <a:extLst>
              <a:ext uri="{FF2B5EF4-FFF2-40B4-BE49-F238E27FC236}">
                <a16:creationId xmlns:a16="http://schemas.microsoft.com/office/drawing/2014/main" id="{0B4C739F-E7A9-EE40-A0CD-205AC3C42B2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7714824"/>
              </p:ext>
            </p:extLst>
          </p:nvPr>
        </p:nvGraphicFramePr>
        <p:xfrm>
          <a:off x="5334571" y="2276872"/>
          <a:ext cx="6470102" cy="4571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2" imgW="8019911" imgH="5667375" progId="AcroExch.Document.DC">
                  <p:embed/>
                </p:oleObj>
              </mc:Choice>
              <mc:Fallback>
                <p:oleObj name="Acrobat Document" r:id="rId2" imgW="8019911" imgH="5667375" progId="AcroExch.Document.DC">
                  <p:embed/>
                  <p:pic>
                    <p:nvPicPr>
                      <p:cNvPr id="10" name="Espace réservé du contenu 6">
                        <a:extLst>
                          <a:ext uri="{FF2B5EF4-FFF2-40B4-BE49-F238E27FC236}">
                            <a16:creationId xmlns:a16="http://schemas.microsoft.com/office/drawing/2014/main" id="{0B4C739F-E7A9-EE40-A0CD-205AC3C42B2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5334571" y="2276872"/>
                        <a:ext cx="6470102" cy="45719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ZoneTexte 10">
            <a:extLst>
              <a:ext uri="{FF2B5EF4-FFF2-40B4-BE49-F238E27FC236}">
                <a16:creationId xmlns:a16="http://schemas.microsoft.com/office/drawing/2014/main" id="{9312C5A6-D81D-290F-48C9-4522D2EB7D10}"/>
              </a:ext>
            </a:extLst>
          </p:cNvPr>
          <p:cNvSpPr txBox="1"/>
          <p:nvPr/>
        </p:nvSpPr>
        <p:spPr>
          <a:xfrm>
            <a:off x="6312025" y="6298101"/>
            <a:ext cx="4833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Práce autorky </a:t>
            </a:r>
            <a:r>
              <a:rPr lang="fr-FR" dirty="0"/>
              <a:t>Anna-Charlotte Doublet (2020)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0991D125-A375-2A28-F467-A92178AE3BA4}"/>
              </a:ext>
            </a:extLst>
          </p:cNvPr>
          <p:cNvSpPr txBox="1"/>
          <p:nvPr/>
        </p:nvSpPr>
        <p:spPr>
          <a:xfrm>
            <a:off x="3068865" y="1991182"/>
            <a:ext cx="1385904" cy="430887"/>
          </a:xfrm>
          <a:prstGeom prst="rect">
            <a:avLst/>
          </a:prstGeom>
          <a:noFill/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100" dirty="0"/>
              <a:t>Mise en place de la sélection génomique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0A572C3-1FEA-9E95-1C79-7BCD7ECB5F92}"/>
              </a:ext>
            </a:extLst>
          </p:cNvPr>
          <p:cNvSpPr txBox="1"/>
          <p:nvPr/>
        </p:nvSpPr>
        <p:spPr>
          <a:xfrm>
            <a:off x="31225" y="6005713"/>
            <a:ext cx="16646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i="1" dirty="0"/>
              <a:t>Zdroj</a:t>
            </a:r>
            <a:r>
              <a:rPr lang="fr-FR" sz="1600" i="1" dirty="0"/>
              <a:t> : </a:t>
            </a:r>
          </a:p>
          <a:p>
            <a:r>
              <a:rPr lang="fr-FR" sz="1600" i="1" dirty="0"/>
              <a:t>pro</a:t>
            </a:r>
            <a:r>
              <a:rPr lang="cs-CZ" sz="1600" i="1" dirty="0" err="1"/>
              <a:t>jekt</a:t>
            </a:r>
            <a:r>
              <a:rPr lang="fr-FR" sz="1600" i="1" dirty="0"/>
              <a:t> OBGENO</a:t>
            </a:r>
          </a:p>
        </p:txBody>
      </p:sp>
      <p:sp>
        <p:nvSpPr>
          <p:cNvPr id="14" name="Espace réservé du texte 6">
            <a:extLst>
              <a:ext uri="{FF2B5EF4-FFF2-40B4-BE49-F238E27FC236}">
                <a16:creationId xmlns:a16="http://schemas.microsoft.com/office/drawing/2014/main" id="{2D6C9025-F08C-8A33-7FC5-AB54B2C7C68F}"/>
              </a:ext>
            </a:extLst>
          </p:cNvPr>
          <p:cNvSpPr txBox="1">
            <a:spLocks/>
          </p:cNvSpPr>
          <p:nvPr/>
        </p:nvSpPr>
        <p:spPr>
          <a:xfrm>
            <a:off x="1822939" y="752287"/>
            <a:ext cx="6353906" cy="4634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600" b="1" kern="1200" baseline="0">
                <a:solidFill>
                  <a:srgbClr val="00449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rgbClr val="484847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484847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484847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484847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/>
          </a:p>
        </p:txBody>
      </p:sp>
      <p:pic>
        <p:nvPicPr>
          <p:cNvPr id="8" name="Image 7" descr="Une image contenant Police, texte, Graphique, logo&#10;&#10;Description générée automatiquement">
            <a:extLst>
              <a:ext uri="{FF2B5EF4-FFF2-40B4-BE49-F238E27FC236}">
                <a16:creationId xmlns:a16="http://schemas.microsoft.com/office/drawing/2014/main" id="{5DF3A401-120A-E3AF-B6D2-17002FF6B22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7099" y="6343665"/>
            <a:ext cx="809689" cy="370611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B780E816-8B75-24C3-262C-46219E9C1AB7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" t="1272" r="1659"/>
          <a:stretch/>
        </p:blipFill>
        <p:spPr>
          <a:xfrm>
            <a:off x="1070550" y="853623"/>
            <a:ext cx="3745523" cy="5326001"/>
          </a:xfrm>
          <a:prstGeom prst="rect">
            <a:avLst/>
          </a:prstGeom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A228143C-6D02-0E2F-1981-507B863CC97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9192" y="605974"/>
            <a:ext cx="1180959" cy="7834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Une image contenant texte, Police, logo, Graphique&#10;&#10;Description générée automatiquement">
            <a:extLst>
              <a:ext uri="{FF2B5EF4-FFF2-40B4-BE49-F238E27FC236}">
                <a16:creationId xmlns:a16="http://schemas.microsoft.com/office/drawing/2014/main" id="{7711CAF5-4973-6DFB-C30D-CCBE29ACAD0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4826" y="1327673"/>
            <a:ext cx="809690" cy="871454"/>
          </a:xfrm>
          <a:prstGeom prst="rect">
            <a:avLst/>
          </a:prstGeom>
        </p:spPr>
      </p:pic>
      <p:sp>
        <p:nvSpPr>
          <p:cNvPr id="21" name="Titre 4">
            <a:extLst>
              <a:ext uri="{FF2B5EF4-FFF2-40B4-BE49-F238E27FC236}">
                <a16:creationId xmlns:a16="http://schemas.microsoft.com/office/drawing/2014/main" id="{FBC577C2-DA78-4EA6-8574-BF9D8781E8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9213" y="150813"/>
            <a:ext cx="10515600" cy="503237"/>
          </a:xfrm>
        </p:spPr>
        <p:txBody>
          <a:bodyPr/>
          <a:lstStyle/>
          <a:p>
            <a:r>
              <a:rPr lang="fr-FR" dirty="0"/>
              <a:t>Gestion de la consanguinité de la race en France via le PS</a:t>
            </a:r>
          </a:p>
        </p:txBody>
      </p:sp>
    </p:spTree>
    <p:extLst>
      <p:ext uri="{BB962C8B-B14F-4D97-AF65-F5344CB8AC3E}">
        <p14:creationId xmlns:p14="http://schemas.microsoft.com/office/powerpoint/2010/main" val="60743130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5A28F1D4-7CAE-4005-A5EB-764A9128AA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9170" y="150140"/>
            <a:ext cx="10681486" cy="504056"/>
          </a:xfrm>
        </p:spPr>
        <p:txBody>
          <a:bodyPr/>
          <a:lstStyle/>
          <a:p>
            <a:r>
              <a:rPr lang="cs-CZ" sz="2800" dirty="0">
                <a:latin typeface="Abadi" panose="020B0604020104020204" pitchFamily="34" charset="0"/>
              </a:rPr>
              <a:t>Kontrola </a:t>
            </a:r>
            <a:r>
              <a:rPr lang="cs-CZ" sz="2800" dirty="0" err="1">
                <a:latin typeface="Abadi" panose="020B0604020104020204" pitchFamily="34" charset="0"/>
              </a:rPr>
              <a:t>inbreedingu</a:t>
            </a:r>
            <a:r>
              <a:rPr lang="cs-CZ" sz="2800" dirty="0">
                <a:latin typeface="Abadi" panose="020B0604020104020204" pitchFamily="34" charset="0"/>
              </a:rPr>
              <a:t> ve šlechtitelském programu plemene ve Francii</a:t>
            </a:r>
            <a:endParaRPr lang="fr-FR" dirty="0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A6179520-65EE-4204-BC39-4A5E4B2408CF}"/>
              </a:ext>
            </a:extLst>
          </p:cNvPr>
          <p:cNvSpPr txBox="1">
            <a:spLocks/>
          </p:cNvSpPr>
          <p:nvPr/>
        </p:nvSpPr>
        <p:spPr>
          <a:xfrm>
            <a:off x="335360" y="1000932"/>
            <a:ext cx="10441160" cy="388632"/>
          </a:xfrm>
          <a:prstGeom prst="rect">
            <a:avLst/>
          </a:prstGeom>
        </p:spPr>
        <p:txBody>
          <a:bodyPr lIns="38398" tIns="19198" rIns="38398" bIns="19198">
            <a:noAutofit/>
          </a:bodyPr>
          <a:lstStyle>
            <a:lvl1pPr algn="l" defTabSz="76790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Jaké nástroje jsou k dispozici</a:t>
            </a:r>
            <a:r>
              <a:rPr lang="fr-FR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?</a:t>
            </a:r>
          </a:p>
        </p:txBody>
      </p: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6CF4270D-CE3E-4970-9B68-3C5558F81658}"/>
              </a:ext>
            </a:extLst>
          </p:cNvPr>
          <p:cNvGrpSpPr/>
          <p:nvPr/>
        </p:nvGrpSpPr>
        <p:grpSpPr>
          <a:xfrm>
            <a:off x="10783507" y="743292"/>
            <a:ext cx="1101183" cy="451956"/>
            <a:chOff x="10451799" y="118752"/>
            <a:chExt cx="1101183" cy="451956"/>
          </a:xfrm>
        </p:grpSpPr>
        <p:pic>
          <p:nvPicPr>
            <p:cNvPr id="19" name="Image 18">
              <a:extLst>
                <a:ext uri="{FF2B5EF4-FFF2-40B4-BE49-F238E27FC236}">
                  <a16:creationId xmlns:a16="http://schemas.microsoft.com/office/drawing/2014/main" id="{7C3BF705-E9BC-4B6F-8B2C-A09BFACBB2D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51799" y="118753"/>
              <a:ext cx="681259" cy="45195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" name="Image 19" descr="Une image contenant texte, Police, logo, Graphique&#10;&#10;Description générée automatiquement">
              <a:extLst>
                <a:ext uri="{FF2B5EF4-FFF2-40B4-BE49-F238E27FC236}">
                  <a16:creationId xmlns:a16="http://schemas.microsoft.com/office/drawing/2014/main" id="{19D4DB66-395F-4BB3-B829-83F734748AE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33058" y="118752"/>
              <a:ext cx="419924" cy="451956"/>
            </a:xfrm>
            <a:prstGeom prst="rect">
              <a:avLst/>
            </a:prstGeom>
          </p:spPr>
        </p:pic>
      </p:grpSp>
      <p:grpSp>
        <p:nvGrpSpPr>
          <p:cNvPr id="24" name="Groupe 23">
            <a:extLst>
              <a:ext uri="{FF2B5EF4-FFF2-40B4-BE49-F238E27FC236}">
                <a16:creationId xmlns:a16="http://schemas.microsoft.com/office/drawing/2014/main" id="{2AC396C4-6059-434D-ABCF-9584B1B5BC15}"/>
              </a:ext>
            </a:extLst>
          </p:cNvPr>
          <p:cNvGrpSpPr/>
          <p:nvPr/>
        </p:nvGrpSpPr>
        <p:grpSpPr>
          <a:xfrm>
            <a:off x="1487488" y="1623183"/>
            <a:ext cx="3245977" cy="869713"/>
            <a:chOff x="2011680" y="1698119"/>
            <a:chExt cx="3245977" cy="869713"/>
          </a:xfrm>
        </p:grpSpPr>
        <p:sp>
          <p:nvSpPr>
            <p:cNvPr id="25" name="Ellipse 24">
              <a:extLst>
                <a:ext uri="{FF2B5EF4-FFF2-40B4-BE49-F238E27FC236}">
                  <a16:creationId xmlns:a16="http://schemas.microsoft.com/office/drawing/2014/main" id="{057E1515-C59A-47C9-A050-B7A1F88EB887}"/>
                </a:ext>
              </a:extLst>
            </p:cNvPr>
            <p:cNvSpPr/>
            <p:nvPr/>
          </p:nvSpPr>
          <p:spPr>
            <a:xfrm>
              <a:off x="2011680" y="1888143"/>
              <a:ext cx="2223694" cy="512805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800" dirty="0"/>
                <a:t>COEFPAR</a:t>
              </a:r>
            </a:p>
          </p:txBody>
        </p:sp>
        <p:pic>
          <p:nvPicPr>
            <p:cNvPr id="26" name="Picture 2" descr="Genealogie - Téléchargement icônes gratuites">
              <a:extLst>
                <a:ext uri="{FF2B5EF4-FFF2-40B4-BE49-F238E27FC236}">
                  <a16:creationId xmlns:a16="http://schemas.microsoft.com/office/drawing/2014/main" id="{A4BC0C11-8947-419B-B8EF-42989D66307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87944" y="1698119"/>
              <a:ext cx="869713" cy="8697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6" name="ZoneTexte 15">
            <a:extLst>
              <a:ext uri="{FF2B5EF4-FFF2-40B4-BE49-F238E27FC236}">
                <a16:creationId xmlns:a16="http://schemas.microsoft.com/office/drawing/2014/main" id="{961328C2-8247-49FD-BF4E-A0A1D163703F}"/>
              </a:ext>
            </a:extLst>
          </p:cNvPr>
          <p:cNvSpPr txBox="1"/>
          <p:nvPr/>
        </p:nvSpPr>
        <p:spPr>
          <a:xfrm>
            <a:off x="191344" y="2725544"/>
            <a:ext cx="5997727" cy="17953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  <a:spcAft>
                <a:spcPts val="800"/>
              </a:spcAft>
            </a:pPr>
            <a:r>
              <a:rPr lang="cs-CZ" dirty="0"/>
              <a:t>Porovnání se </a:t>
            </a:r>
            <a:r>
              <a:rPr lang="fr-FR" dirty="0"/>
              <a:t>2 </a:t>
            </a:r>
            <a:r>
              <a:rPr lang="fr-FR" dirty="0" err="1"/>
              <a:t>popula</a:t>
            </a:r>
            <a:r>
              <a:rPr lang="cs-CZ" dirty="0" err="1"/>
              <a:t>cemi</a:t>
            </a:r>
            <a:r>
              <a:rPr lang="fr-FR" dirty="0"/>
              <a:t> :</a:t>
            </a:r>
          </a:p>
          <a:p>
            <a:pPr marL="444500" indent="-192088"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fr-FR" sz="2000" b="1" dirty="0">
                <a:solidFill>
                  <a:schemeClr val="accent1"/>
                </a:solidFill>
              </a:rPr>
              <a:t>COPAMA</a:t>
            </a:r>
            <a:r>
              <a:rPr lang="fr-FR" dirty="0"/>
              <a:t>, </a:t>
            </a:r>
            <a:r>
              <a:rPr lang="cs-CZ" dirty="0"/>
              <a:t>který umožňuje </a:t>
            </a:r>
            <a:r>
              <a:rPr lang="cs-CZ" b="1" dirty="0">
                <a:solidFill>
                  <a:schemeClr val="accent1"/>
                </a:solidFill>
              </a:rPr>
              <a:t>porovnání</a:t>
            </a:r>
            <a:r>
              <a:rPr lang="fr-FR" dirty="0"/>
              <a:t> </a:t>
            </a:r>
            <a:r>
              <a:rPr lang="cs-CZ" dirty="0"/>
              <a:t>rodokmenu</a:t>
            </a:r>
            <a:r>
              <a:rPr lang="fr-FR" dirty="0"/>
              <a:t> </a:t>
            </a:r>
            <a:r>
              <a:rPr lang="cs-CZ" dirty="0"/>
              <a:t>jedince s rodokmeny </a:t>
            </a:r>
            <a:r>
              <a:rPr lang="fr-FR" b="1" dirty="0" err="1">
                <a:solidFill>
                  <a:schemeClr val="accent1"/>
                </a:solidFill>
              </a:rPr>
              <a:t>popula</a:t>
            </a:r>
            <a:r>
              <a:rPr lang="cs-CZ" b="1" dirty="0" err="1">
                <a:solidFill>
                  <a:schemeClr val="accent1"/>
                </a:solidFill>
              </a:rPr>
              <a:t>ce</a:t>
            </a:r>
            <a:r>
              <a:rPr lang="fr-FR" dirty="0"/>
              <a:t> </a:t>
            </a:r>
            <a:r>
              <a:rPr lang="cs-CZ" b="1" dirty="0">
                <a:solidFill>
                  <a:schemeClr val="accent1"/>
                </a:solidFill>
              </a:rPr>
              <a:t>býků</a:t>
            </a:r>
            <a:r>
              <a:rPr lang="fr-FR" dirty="0"/>
              <a:t> </a:t>
            </a:r>
          </a:p>
          <a:p>
            <a:pPr marL="444500" indent="-192088"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fr-FR" sz="2000" b="1" dirty="0">
                <a:solidFill>
                  <a:schemeClr val="accent1"/>
                </a:solidFill>
              </a:rPr>
              <a:t>COPAFN</a:t>
            </a:r>
            <a:r>
              <a:rPr lang="fr-FR" dirty="0"/>
              <a:t>, </a:t>
            </a:r>
            <a:r>
              <a:rPr lang="cs-CZ" dirty="0"/>
              <a:t>který umožňuje </a:t>
            </a:r>
            <a:r>
              <a:rPr lang="cs-CZ" b="1" dirty="0">
                <a:solidFill>
                  <a:schemeClr val="accent1"/>
                </a:solidFill>
              </a:rPr>
              <a:t>porovnání</a:t>
            </a:r>
            <a:r>
              <a:rPr lang="fr-FR" dirty="0"/>
              <a:t> </a:t>
            </a:r>
            <a:r>
              <a:rPr lang="cs-CZ" dirty="0"/>
              <a:t>rodokmenu jedince s rodokmeny</a:t>
            </a:r>
            <a:r>
              <a:rPr lang="fr-FR" dirty="0"/>
              <a:t> </a:t>
            </a:r>
            <a:r>
              <a:rPr lang="fr-FR" b="1" dirty="0" err="1">
                <a:solidFill>
                  <a:schemeClr val="accent1"/>
                </a:solidFill>
              </a:rPr>
              <a:t>popula</a:t>
            </a:r>
            <a:r>
              <a:rPr lang="cs-CZ" b="1" dirty="0" err="1">
                <a:solidFill>
                  <a:schemeClr val="accent1"/>
                </a:solidFill>
              </a:rPr>
              <a:t>ce</a:t>
            </a:r>
            <a:r>
              <a:rPr lang="cs-CZ" b="1" dirty="0">
                <a:solidFill>
                  <a:schemeClr val="accent1"/>
                </a:solidFill>
              </a:rPr>
              <a:t> plemenic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0354660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5A28F1D4-7CAE-4005-A5EB-764A9128AA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9170" y="150140"/>
            <a:ext cx="10609478" cy="504056"/>
          </a:xfrm>
        </p:spPr>
        <p:txBody>
          <a:bodyPr/>
          <a:lstStyle/>
          <a:p>
            <a:r>
              <a:rPr lang="cs-CZ" sz="2800" dirty="0">
                <a:latin typeface="Abadi" panose="020B0604020104020204" pitchFamily="34" charset="0"/>
              </a:rPr>
              <a:t>Kontrola </a:t>
            </a:r>
            <a:r>
              <a:rPr lang="cs-CZ" sz="2800" dirty="0" err="1">
                <a:latin typeface="Abadi" panose="020B0604020104020204" pitchFamily="34" charset="0"/>
              </a:rPr>
              <a:t>inbreedingu</a:t>
            </a:r>
            <a:r>
              <a:rPr lang="cs-CZ" sz="2800" dirty="0">
                <a:latin typeface="Abadi" panose="020B0604020104020204" pitchFamily="34" charset="0"/>
              </a:rPr>
              <a:t> ve šlechtitelském programu plemene ve Francii</a:t>
            </a:r>
            <a:endParaRPr lang="fr-FR" dirty="0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A6179520-65EE-4204-BC39-4A5E4B2408CF}"/>
              </a:ext>
            </a:extLst>
          </p:cNvPr>
          <p:cNvSpPr txBox="1">
            <a:spLocks/>
          </p:cNvSpPr>
          <p:nvPr/>
        </p:nvSpPr>
        <p:spPr>
          <a:xfrm>
            <a:off x="335360" y="1000932"/>
            <a:ext cx="10441160" cy="388632"/>
          </a:xfrm>
          <a:prstGeom prst="rect">
            <a:avLst/>
          </a:prstGeom>
        </p:spPr>
        <p:txBody>
          <a:bodyPr lIns="38398" tIns="19198" rIns="38398" bIns="19198">
            <a:noAutofit/>
          </a:bodyPr>
          <a:lstStyle>
            <a:lvl1pPr algn="l" defTabSz="76790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Jaké nástroje jsou k dispozici</a:t>
            </a:r>
            <a:r>
              <a:rPr lang="fr-FR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?</a:t>
            </a:r>
          </a:p>
        </p:txBody>
      </p: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6CF4270D-CE3E-4970-9B68-3C5558F81658}"/>
              </a:ext>
            </a:extLst>
          </p:cNvPr>
          <p:cNvGrpSpPr/>
          <p:nvPr/>
        </p:nvGrpSpPr>
        <p:grpSpPr>
          <a:xfrm>
            <a:off x="10695470" y="751095"/>
            <a:ext cx="1101183" cy="451956"/>
            <a:chOff x="10451799" y="118752"/>
            <a:chExt cx="1101183" cy="451956"/>
          </a:xfrm>
        </p:grpSpPr>
        <p:pic>
          <p:nvPicPr>
            <p:cNvPr id="19" name="Image 18">
              <a:extLst>
                <a:ext uri="{FF2B5EF4-FFF2-40B4-BE49-F238E27FC236}">
                  <a16:creationId xmlns:a16="http://schemas.microsoft.com/office/drawing/2014/main" id="{7C3BF705-E9BC-4B6F-8B2C-A09BFACBB2D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51799" y="118753"/>
              <a:ext cx="681259" cy="45195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" name="Image 19" descr="Une image contenant texte, Police, logo, Graphique&#10;&#10;Description générée automatiquement">
              <a:extLst>
                <a:ext uri="{FF2B5EF4-FFF2-40B4-BE49-F238E27FC236}">
                  <a16:creationId xmlns:a16="http://schemas.microsoft.com/office/drawing/2014/main" id="{19D4DB66-395F-4BB3-B829-83F734748AE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33058" y="118752"/>
              <a:ext cx="419924" cy="451956"/>
            </a:xfrm>
            <a:prstGeom prst="rect">
              <a:avLst/>
            </a:prstGeom>
          </p:spPr>
        </p:pic>
      </p:grpSp>
      <p:grpSp>
        <p:nvGrpSpPr>
          <p:cNvPr id="21" name="Groupe 20">
            <a:extLst>
              <a:ext uri="{FF2B5EF4-FFF2-40B4-BE49-F238E27FC236}">
                <a16:creationId xmlns:a16="http://schemas.microsoft.com/office/drawing/2014/main" id="{175C4EEC-5E7E-476C-B4E6-E28366D5600A}"/>
              </a:ext>
            </a:extLst>
          </p:cNvPr>
          <p:cNvGrpSpPr/>
          <p:nvPr/>
        </p:nvGrpSpPr>
        <p:grpSpPr>
          <a:xfrm>
            <a:off x="7320644" y="1533625"/>
            <a:ext cx="2951820" cy="959271"/>
            <a:chOff x="6303986" y="1653339"/>
            <a:chExt cx="2951820" cy="959271"/>
          </a:xfrm>
        </p:grpSpPr>
        <p:sp>
          <p:nvSpPr>
            <p:cNvPr id="22" name="Ellipse 21">
              <a:extLst>
                <a:ext uri="{FF2B5EF4-FFF2-40B4-BE49-F238E27FC236}">
                  <a16:creationId xmlns:a16="http://schemas.microsoft.com/office/drawing/2014/main" id="{8AB754D2-DF72-4113-97AD-95927936134D}"/>
                </a:ext>
              </a:extLst>
            </p:cNvPr>
            <p:cNvSpPr/>
            <p:nvPr/>
          </p:nvSpPr>
          <p:spPr>
            <a:xfrm>
              <a:off x="7230212" y="1868843"/>
              <a:ext cx="2025594" cy="512804"/>
            </a:xfrm>
            <a:prstGeom prst="ellipse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800" dirty="0"/>
                <a:t>ORI</a:t>
              </a:r>
            </a:p>
          </p:txBody>
        </p:sp>
        <p:pic>
          <p:nvPicPr>
            <p:cNvPr id="23" name="Graphique 22" descr="ADN contour">
              <a:extLst>
                <a:ext uri="{FF2B5EF4-FFF2-40B4-BE49-F238E27FC236}">
                  <a16:creationId xmlns:a16="http://schemas.microsoft.com/office/drawing/2014/main" id="{E5D42142-4F8F-461D-AA01-E8108829BA0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6303986" y="1653339"/>
              <a:ext cx="959271" cy="959271"/>
            </a:xfrm>
            <a:prstGeom prst="rect">
              <a:avLst/>
            </a:prstGeom>
          </p:spPr>
        </p:pic>
      </p:grpSp>
      <p:grpSp>
        <p:nvGrpSpPr>
          <p:cNvPr id="24" name="Groupe 23">
            <a:extLst>
              <a:ext uri="{FF2B5EF4-FFF2-40B4-BE49-F238E27FC236}">
                <a16:creationId xmlns:a16="http://schemas.microsoft.com/office/drawing/2014/main" id="{2AC396C4-6059-434D-ABCF-9584B1B5BC15}"/>
              </a:ext>
            </a:extLst>
          </p:cNvPr>
          <p:cNvGrpSpPr/>
          <p:nvPr/>
        </p:nvGrpSpPr>
        <p:grpSpPr>
          <a:xfrm>
            <a:off x="1487488" y="1623183"/>
            <a:ext cx="3245977" cy="869713"/>
            <a:chOff x="2011680" y="1698119"/>
            <a:chExt cx="3245977" cy="869713"/>
          </a:xfrm>
        </p:grpSpPr>
        <p:sp>
          <p:nvSpPr>
            <p:cNvPr id="25" name="Ellipse 24">
              <a:extLst>
                <a:ext uri="{FF2B5EF4-FFF2-40B4-BE49-F238E27FC236}">
                  <a16:creationId xmlns:a16="http://schemas.microsoft.com/office/drawing/2014/main" id="{057E1515-C59A-47C9-A050-B7A1F88EB887}"/>
                </a:ext>
              </a:extLst>
            </p:cNvPr>
            <p:cNvSpPr/>
            <p:nvPr/>
          </p:nvSpPr>
          <p:spPr>
            <a:xfrm>
              <a:off x="2011680" y="1888143"/>
              <a:ext cx="2223694" cy="512805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800" dirty="0"/>
                <a:t>COEFPAR</a:t>
              </a:r>
            </a:p>
          </p:txBody>
        </p:sp>
        <p:pic>
          <p:nvPicPr>
            <p:cNvPr id="26" name="Picture 2" descr="Genealogie - Téléchargement icônes gratuites">
              <a:extLst>
                <a:ext uri="{FF2B5EF4-FFF2-40B4-BE49-F238E27FC236}">
                  <a16:creationId xmlns:a16="http://schemas.microsoft.com/office/drawing/2014/main" id="{A4BC0C11-8947-419B-B8EF-42989D66307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87944" y="1698119"/>
              <a:ext cx="869713" cy="8697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ZoneTexte 15">
            <a:extLst>
              <a:ext uri="{FF2B5EF4-FFF2-40B4-BE49-F238E27FC236}">
                <a16:creationId xmlns:a16="http://schemas.microsoft.com/office/drawing/2014/main" id="{1EF7FB22-37E8-BB2C-EDE7-A5E68A3DC19D}"/>
              </a:ext>
            </a:extLst>
          </p:cNvPr>
          <p:cNvSpPr txBox="1"/>
          <p:nvPr/>
        </p:nvSpPr>
        <p:spPr>
          <a:xfrm>
            <a:off x="191344" y="2725544"/>
            <a:ext cx="5997727" cy="17953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  <a:spcAft>
                <a:spcPts val="800"/>
              </a:spcAft>
            </a:pPr>
            <a:r>
              <a:rPr lang="cs-CZ" dirty="0"/>
              <a:t>Porovnání se </a:t>
            </a:r>
            <a:r>
              <a:rPr lang="fr-FR" dirty="0"/>
              <a:t>2 </a:t>
            </a:r>
            <a:r>
              <a:rPr lang="fr-FR" dirty="0" err="1"/>
              <a:t>popula</a:t>
            </a:r>
            <a:r>
              <a:rPr lang="cs-CZ" dirty="0" err="1"/>
              <a:t>cemi</a:t>
            </a:r>
            <a:r>
              <a:rPr lang="fr-FR" dirty="0"/>
              <a:t> :</a:t>
            </a:r>
          </a:p>
          <a:p>
            <a:pPr marL="444500" indent="-192088"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fr-FR" sz="2000" b="1" dirty="0">
                <a:solidFill>
                  <a:schemeClr val="accent1"/>
                </a:solidFill>
              </a:rPr>
              <a:t>COPAMA</a:t>
            </a:r>
            <a:r>
              <a:rPr lang="fr-FR" dirty="0"/>
              <a:t>, </a:t>
            </a:r>
            <a:r>
              <a:rPr lang="cs-CZ" dirty="0"/>
              <a:t>který umožňuje </a:t>
            </a:r>
            <a:r>
              <a:rPr lang="cs-CZ" b="1" dirty="0">
                <a:solidFill>
                  <a:schemeClr val="accent1"/>
                </a:solidFill>
              </a:rPr>
              <a:t>porovnání</a:t>
            </a:r>
            <a:r>
              <a:rPr lang="fr-FR" dirty="0"/>
              <a:t> </a:t>
            </a:r>
            <a:r>
              <a:rPr lang="cs-CZ" dirty="0"/>
              <a:t>rodokmenu</a:t>
            </a:r>
            <a:r>
              <a:rPr lang="fr-FR" dirty="0"/>
              <a:t> </a:t>
            </a:r>
            <a:r>
              <a:rPr lang="cs-CZ" dirty="0"/>
              <a:t>jedince s rodokmeny </a:t>
            </a:r>
            <a:r>
              <a:rPr lang="fr-FR" b="1" dirty="0" err="1">
                <a:solidFill>
                  <a:schemeClr val="accent1"/>
                </a:solidFill>
              </a:rPr>
              <a:t>popula</a:t>
            </a:r>
            <a:r>
              <a:rPr lang="cs-CZ" b="1" dirty="0" err="1">
                <a:solidFill>
                  <a:schemeClr val="accent1"/>
                </a:solidFill>
              </a:rPr>
              <a:t>ce</a:t>
            </a:r>
            <a:r>
              <a:rPr lang="fr-FR" dirty="0"/>
              <a:t> </a:t>
            </a:r>
            <a:r>
              <a:rPr lang="cs-CZ" b="1" dirty="0">
                <a:solidFill>
                  <a:schemeClr val="accent1"/>
                </a:solidFill>
              </a:rPr>
              <a:t>býků</a:t>
            </a:r>
            <a:r>
              <a:rPr lang="fr-FR" dirty="0"/>
              <a:t> </a:t>
            </a:r>
          </a:p>
          <a:p>
            <a:pPr marL="444500" indent="-192088"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fr-FR" sz="2000" b="1" dirty="0">
                <a:solidFill>
                  <a:schemeClr val="accent1"/>
                </a:solidFill>
              </a:rPr>
              <a:t>COPAFN</a:t>
            </a:r>
            <a:r>
              <a:rPr lang="fr-FR" dirty="0"/>
              <a:t>, </a:t>
            </a:r>
            <a:r>
              <a:rPr lang="cs-CZ" dirty="0"/>
              <a:t>který umožňuje </a:t>
            </a:r>
            <a:r>
              <a:rPr lang="cs-CZ" b="1" dirty="0">
                <a:solidFill>
                  <a:schemeClr val="accent1"/>
                </a:solidFill>
              </a:rPr>
              <a:t>porovnání</a:t>
            </a:r>
            <a:r>
              <a:rPr lang="fr-FR" dirty="0"/>
              <a:t> </a:t>
            </a:r>
            <a:r>
              <a:rPr lang="cs-CZ" dirty="0"/>
              <a:t>rodokmenu jedince s rodokmeny</a:t>
            </a:r>
            <a:r>
              <a:rPr lang="fr-FR" dirty="0"/>
              <a:t> </a:t>
            </a:r>
            <a:r>
              <a:rPr lang="fr-FR" b="1" dirty="0" err="1">
                <a:solidFill>
                  <a:schemeClr val="accent1"/>
                </a:solidFill>
              </a:rPr>
              <a:t>popula</a:t>
            </a:r>
            <a:r>
              <a:rPr lang="cs-CZ" b="1" dirty="0" err="1">
                <a:solidFill>
                  <a:schemeClr val="accent1"/>
                </a:solidFill>
              </a:rPr>
              <a:t>ce</a:t>
            </a:r>
            <a:r>
              <a:rPr lang="cs-CZ" b="1" dirty="0">
                <a:solidFill>
                  <a:schemeClr val="accent1"/>
                </a:solidFill>
              </a:rPr>
              <a:t> plemenic</a:t>
            </a:r>
            <a:endParaRPr lang="fr-FR" dirty="0"/>
          </a:p>
        </p:txBody>
      </p:sp>
      <p:sp>
        <p:nvSpPr>
          <p:cNvPr id="3" name="ZoneTexte 12">
            <a:extLst>
              <a:ext uri="{FF2B5EF4-FFF2-40B4-BE49-F238E27FC236}">
                <a16:creationId xmlns:a16="http://schemas.microsoft.com/office/drawing/2014/main" id="{BEDCD740-4B7B-33E4-59A2-B1CF06190F85}"/>
              </a:ext>
            </a:extLst>
          </p:cNvPr>
          <p:cNvSpPr txBox="1"/>
          <p:nvPr/>
        </p:nvSpPr>
        <p:spPr>
          <a:xfrm>
            <a:off x="6060440" y="2725544"/>
            <a:ext cx="5997727" cy="17953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  <a:spcAft>
                <a:spcPts val="800"/>
              </a:spcAft>
            </a:pPr>
            <a:r>
              <a:rPr lang="cs-CZ" dirty="0"/>
              <a:t>Výběr </a:t>
            </a:r>
            <a:r>
              <a:rPr lang="fr-FR" b="1" dirty="0">
                <a:solidFill>
                  <a:schemeClr val="accent1"/>
                </a:solidFill>
              </a:rPr>
              <a:t>2 ORI </a:t>
            </a:r>
            <a:r>
              <a:rPr lang="cs-CZ" dirty="0"/>
              <a:t>ze </a:t>
            </a:r>
            <a:r>
              <a:rPr lang="fr-FR" dirty="0"/>
              <a:t>3 </a:t>
            </a:r>
            <a:r>
              <a:rPr lang="cs-CZ" dirty="0"/>
              <a:t>dostupných</a:t>
            </a:r>
            <a:r>
              <a:rPr lang="fr-FR" dirty="0"/>
              <a:t>:</a:t>
            </a:r>
          </a:p>
          <a:p>
            <a:pPr marL="444500" indent="-192088"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fr-FR" sz="2000" b="1" dirty="0">
                <a:solidFill>
                  <a:schemeClr val="accent1"/>
                </a:solidFill>
              </a:rPr>
              <a:t>ORIT</a:t>
            </a:r>
            <a:r>
              <a:rPr lang="fr-FR" dirty="0"/>
              <a:t>, </a:t>
            </a:r>
            <a:r>
              <a:rPr lang="cs-CZ" dirty="0"/>
              <a:t>který umožňuje </a:t>
            </a:r>
            <a:r>
              <a:rPr lang="cs-CZ" b="1" dirty="0">
                <a:solidFill>
                  <a:schemeClr val="accent1"/>
                </a:solidFill>
              </a:rPr>
              <a:t>porovnání</a:t>
            </a:r>
            <a:r>
              <a:rPr lang="fr-FR" dirty="0"/>
              <a:t> </a:t>
            </a:r>
            <a:r>
              <a:rPr lang="fr-FR" dirty="0" err="1"/>
              <a:t>originalit</a:t>
            </a:r>
            <a:r>
              <a:rPr lang="cs-CZ" dirty="0"/>
              <a:t>y</a:t>
            </a:r>
            <a:r>
              <a:rPr lang="fr-FR" dirty="0"/>
              <a:t> </a:t>
            </a:r>
            <a:r>
              <a:rPr lang="cs-CZ" b="1" dirty="0">
                <a:solidFill>
                  <a:schemeClr val="accent1"/>
                </a:solidFill>
              </a:rPr>
              <a:t>k vybrané samčí populaci</a:t>
            </a:r>
            <a:endParaRPr lang="fr-FR" dirty="0"/>
          </a:p>
          <a:p>
            <a:pPr marL="444500" indent="-192088"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fr-FR" sz="2000" b="1" dirty="0">
                <a:solidFill>
                  <a:schemeClr val="accent1"/>
                </a:solidFill>
              </a:rPr>
              <a:t>ORIF</a:t>
            </a:r>
            <a:r>
              <a:rPr lang="fr-FR" dirty="0"/>
              <a:t>, </a:t>
            </a:r>
            <a:r>
              <a:rPr lang="cs-CZ" dirty="0"/>
              <a:t>který umožňuje </a:t>
            </a:r>
            <a:r>
              <a:rPr lang="cs-CZ" b="1" dirty="0">
                <a:solidFill>
                  <a:schemeClr val="accent1"/>
                </a:solidFill>
              </a:rPr>
              <a:t>porovnání</a:t>
            </a:r>
            <a:r>
              <a:rPr lang="fr-FR" dirty="0"/>
              <a:t> </a:t>
            </a:r>
            <a:r>
              <a:rPr lang="fr-FR" dirty="0" err="1"/>
              <a:t>originalit</a:t>
            </a:r>
            <a:r>
              <a:rPr lang="cs-CZ" dirty="0"/>
              <a:t>y</a:t>
            </a:r>
            <a:r>
              <a:rPr lang="fr-FR" dirty="0"/>
              <a:t> </a:t>
            </a:r>
            <a:r>
              <a:rPr lang="cs-CZ" b="1" dirty="0">
                <a:solidFill>
                  <a:schemeClr val="accent1"/>
                </a:solidFill>
              </a:rPr>
              <a:t>k vybrané</a:t>
            </a:r>
            <a:r>
              <a:rPr lang="fr-FR" dirty="0"/>
              <a:t> </a:t>
            </a:r>
            <a:r>
              <a:rPr lang="cs-CZ" b="1" dirty="0">
                <a:solidFill>
                  <a:schemeClr val="accent1"/>
                </a:solidFill>
              </a:rPr>
              <a:t>samičí populaci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9505033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5A28F1D4-7CAE-4005-A5EB-764A9128AA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9170" y="150140"/>
            <a:ext cx="10565520" cy="504056"/>
          </a:xfrm>
        </p:spPr>
        <p:txBody>
          <a:bodyPr/>
          <a:lstStyle/>
          <a:p>
            <a:r>
              <a:rPr lang="cs-CZ" sz="2800" dirty="0">
                <a:latin typeface="Abadi" panose="020B0604020104020204" pitchFamily="34" charset="0"/>
              </a:rPr>
              <a:t>Kontrola </a:t>
            </a:r>
            <a:r>
              <a:rPr lang="cs-CZ" sz="2800" dirty="0" err="1">
                <a:latin typeface="Abadi" panose="020B0604020104020204" pitchFamily="34" charset="0"/>
              </a:rPr>
              <a:t>inbreedingu</a:t>
            </a:r>
            <a:r>
              <a:rPr lang="cs-CZ" sz="2800" dirty="0">
                <a:latin typeface="Abadi" panose="020B0604020104020204" pitchFamily="34" charset="0"/>
              </a:rPr>
              <a:t> ve šlechtitelském programu plemene ve Francii</a:t>
            </a:r>
            <a:endParaRPr lang="fr-FR" dirty="0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A6179520-65EE-4204-BC39-4A5E4B2408CF}"/>
              </a:ext>
            </a:extLst>
          </p:cNvPr>
          <p:cNvSpPr txBox="1">
            <a:spLocks/>
          </p:cNvSpPr>
          <p:nvPr/>
        </p:nvSpPr>
        <p:spPr>
          <a:xfrm>
            <a:off x="335360" y="1000932"/>
            <a:ext cx="10441160" cy="388632"/>
          </a:xfrm>
          <a:prstGeom prst="rect">
            <a:avLst/>
          </a:prstGeom>
        </p:spPr>
        <p:txBody>
          <a:bodyPr lIns="38398" tIns="19198" rIns="38398" bIns="19198">
            <a:noAutofit/>
          </a:bodyPr>
          <a:lstStyle>
            <a:lvl1pPr algn="l" defTabSz="76790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Jaké nástroje jsou k dispozici</a:t>
            </a:r>
            <a:r>
              <a:rPr lang="fr-FR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?</a:t>
            </a:r>
          </a:p>
        </p:txBody>
      </p: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6CF4270D-CE3E-4970-9B68-3C5558F81658}"/>
              </a:ext>
            </a:extLst>
          </p:cNvPr>
          <p:cNvGrpSpPr/>
          <p:nvPr/>
        </p:nvGrpSpPr>
        <p:grpSpPr>
          <a:xfrm>
            <a:off x="10783507" y="753671"/>
            <a:ext cx="1101183" cy="451956"/>
            <a:chOff x="10451799" y="118752"/>
            <a:chExt cx="1101183" cy="451956"/>
          </a:xfrm>
        </p:grpSpPr>
        <p:pic>
          <p:nvPicPr>
            <p:cNvPr id="19" name="Image 18">
              <a:extLst>
                <a:ext uri="{FF2B5EF4-FFF2-40B4-BE49-F238E27FC236}">
                  <a16:creationId xmlns:a16="http://schemas.microsoft.com/office/drawing/2014/main" id="{7C3BF705-E9BC-4B6F-8B2C-A09BFACBB2D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51799" y="118753"/>
              <a:ext cx="681259" cy="45195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" name="Image 19" descr="Une image contenant texte, Police, logo, Graphique&#10;&#10;Description générée automatiquement">
              <a:extLst>
                <a:ext uri="{FF2B5EF4-FFF2-40B4-BE49-F238E27FC236}">
                  <a16:creationId xmlns:a16="http://schemas.microsoft.com/office/drawing/2014/main" id="{19D4DB66-395F-4BB3-B829-83F734748AE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33058" y="118752"/>
              <a:ext cx="419924" cy="451956"/>
            </a:xfrm>
            <a:prstGeom prst="rect">
              <a:avLst/>
            </a:prstGeom>
          </p:spPr>
        </p:pic>
      </p:grpSp>
      <p:grpSp>
        <p:nvGrpSpPr>
          <p:cNvPr id="21" name="Groupe 20">
            <a:extLst>
              <a:ext uri="{FF2B5EF4-FFF2-40B4-BE49-F238E27FC236}">
                <a16:creationId xmlns:a16="http://schemas.microsoft.com/office/drawing/2014/main" id="{175C4EEC-5E7E-476C-B4E6-E28366D5600A}"/>
              </a:ext>
            </a:extLst>
          </p:cNvPr>
          <p:cNvGrpSpPr/>
          <p:nvPr/>
        </p:nvGrpSpPr>
        <p:grpSpPr>
          <a:xfrm>
            <a:off x="7320644" y="1533625"/>
            <a:ext cx="2951820" cy="959271"/>
            <a:chOff x="6303986" y="1653339"/>
            <a:chExt cx="2951820" cy="959271"/>
          </a:xfrm>
        </p:grpSpPr>
        <p:sp>
          <p:nvSpPr>
            <p:cNvPr id="22" name="Ellipse 21">
              <a:extLst>
                <a:ext uri="{FF2B5EF4-FFF2-40B4-BE49-F238E27FC236}">
                  <a16:creationId xmlns:a16="http://schemas.microsoft.com/office/drawing/2014/main" id="{8AB754D2-DF72-4113-97AD-95927936134D}"/>
                </a:ext>
              </a:extLst>
            </p:cNvPr>
            <p:cNvSpPr/>
            <p:nvPr/>
          </p:nvSpPr>
          <p:spPr>
            <a:xfrm>
              <a:off x="7230212" y="1868843"/>
              <a:ext cx="2025594" cy="512804"/>
            </a:xfrm>
            <a:prstGeom prst="ellipse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800" dirty="0"/>
                <a:t>ORI</a:t>
              </a:r>
            </a:p>
          </p:txBody>
        </p:sp>
        <p:pic>
          <p:nvPicPr>
            <p:cNvPr id="23" name="Graphique 22" descr="ADN contour">
              <a:extLst>
                <a:ext uri="{FF2B5EF4-FFF2-40B4-BE49-F238E27FC236}">
                  <a16:creationId xmlns:a16="http://schemas.microsoft.com/office/drawing/2014/main" id="{E5D42142-4F8F-461D-AA01-E8108829BA0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6303986" y="1653339"/>
              <a:ext cx="959271" cy="959271"/>
            </a:xfrm>
            <a:prstGeom prst="rect">
              <a:avLst/>
            </a:prstGeom>
          </p:spPr>
        </p:pic>
      </p:grpSp>
      <p:grpSp>
        <p:nvGrpSpPr>
          <p:cNvPr id="24" name="Groupe 23">
            <a:extLst>
              <a:ext uri="{FF2B5EF4-FFF2-40B4-BE49-F238E27FC236}">
                <a16:creationId xmlns:a16="http://schemas.microsoft.com/office/drawing/2014/main" id="{2AC396C4-6059-434D-ABCF-9584B1B5BC15}"/>
              </a:ext>
            </a:extLst>
          </p:cNvPr>
          <p:cNvGrpSpPr/>
          <p:nvPr/>
        </p:nvGrpSpPr>
        <p:grpSpPr>
          <a:xfrm>
            <a:off x="1487488" y="1623183"/>
            <a:ext cx="3245977" cy="869713"/>
            <a:chOff x="2011680" y="1698119"/>
            <a:chExt cx="3245977" cy="869713"/>
          </a:xfrm>
        </p:grpSpPr>
        <p:sp>
          <p:nvSpPr>
            <p:cNvPr id="25" name="Ellipse 24">
              <a:extLst>
                <a:ext uri="{FF2B5EF4-FFF2-40B4-BE49-F238E27FC236}">
                  <a16:creationId xmlns:a16="http://schemas.microsoft.com/office/drawing/2014/main" id="{057E1515-C59A-47C9-A050-B7A1F88EB887}"/>
                </a:ext>
              </a:extLst>
            </p:cNvPr>
            <p:cNvSpPr/>
            <p:nvPr/>
          </p:nvSpPr>
          <p:spPr>
            <a:xfrm>
              <a:off x="2011680" y="1888143"/>
              <a:ext cx="2223694" cy="512805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800" dirty="0"/>
                <a:t>COEFPAR</a:t>
              </a:r>
            </a:p>
          </p:txBody>
        </p:sp>
        <p:pic>
          <p:nvPicPr>
            <p:cNvPr id="26" name="Picture 2" descr="Genealogie - Téléchargement icônes gratuites">
              <a:extLst>
                <a:ext uri="{FF2B5EF4-FFF2-40B4-BE49-F238E27FC236}">
                  <a16:creationId xmlns:a16="http://schemas.microsoft.com/office/drawing/2014/main" id="{A4BC0C11-8947-419B-B8EF-42989D66307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87944" y="1698119"/>
              <a:ext cx="869713" cy="8697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6D84E1A5-9336-4B00-BE4A-7638F27E5DFE}"/>
              </a:ext>
            </a:extLst>
          </p:cNvPr>
          <p:cNvSpPr txBox="1"/>
          <p:nvPr/>
        </p:nvSpPr>
        <p:spPr>
          <a:xfrm>
            <a:off x="6060440" y="2725544"/>
            <a:ext cx="5997727" cy="17953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  <a:spcAft>
                <a:spcPts val="800"/>
              </a:spcAft>
            </a:pPr>
            <a:r>
              <a:rPr lang="cs-CZ" dirty="0"/>
              <a:t>Výběr </a:t>
            </a:r>
            <a:r>
              <a:rPr lang="fr-FR" b="1" dirty="0">
                <a:solidFill>
                  <a:schemeClr val="accent1"/>
                </a:solidFill>
              </a:rPr>
              <a:t>2 ORI </a:t>
            </a:r>
            <a:r>
              <a:rPr lang="cs-CZ" dirty="0"/>
              <a:t>ze </a:t>
            </a:r>
            <a:r>
              <a:rPr lang="fr-FR" dirty="0"/>
              <a:t>3 </a:t>
            </a:r>
            <a:r>
              <a:rPr lang="cs-CZ" dirty="0"/>
              <a:t>dostupných</a:t>
            </a:r>
            <a:r>
              <a:rPr lang="fr-FR" dirty="0"/>
              <a:t>:</a:t>
            </a:r>
          </a:p>
          <a:p>
            <a:pPr marL="444500" indent="-192088"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fr-FR" sz="2000" b="1" dirty="0">
                <a:solidFill>
                  <a:schemeClr val="accent1"/>
                </a:solidFill>
              </a:rPr>
              <a:t>ORIT</a:t>
            </a:r>
            <a:r>
              <a:rPr lang="fr-FR" dirty="0"/>
              <a:t>, </a:t>
            </a:r>
            <a:r>
              <a:rPr lang="cs-CZ" dirty="0"/>
              <a:t>který umožňuje </a:t>
            </a:r>
            <a:r>
              <a:rPr lang="cs-CZ" b="1" dirty="0">
                <a:solidFill>
                  <a:schemeClr val="accent1"/>
                </a:solidFill>
              </a:rPr>
              <a:t>porovnání</a:t>
            </a:r>
            <a:r>
              <a:rPr lang="fr-FR" dirty="0"/>
              <a:t> </a:t>
            </a:r>
            <a:r>
              <a:rPr lang="fr-FR" dirty="0" err="1"/>
              <a:t>originalit</a:t>
            </a:r>
            <a:r>
              <a:rPr lang="cs-CZ" dirty="0"/>
              <a:t>y</a:t>
            </a:r>
            <a:r>
              <a:rPr lang="fr-FR" dirty="0"/>
              <a:t> </a:t>
            </a:r>
            <a:r>
              <a:rPr lang="cs-CZ" b="1" dirty="0">
                <a:solidFill>
                  <a:schemeClr val="accent1"/>
                </a:solidFill>
              </a:rPr>
              <a:t>k vybrané samčí populaci</a:t>
            </a:r>
            <a:endParaRPr lang="fr-FR" dirty="0"/>
          </a:p>
          <a:p>
            <a:pPr marL="444500" indent="-192088"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fr-FR" sz="2000" b="1" dirty="0">
                <a:solidFill>
                  <a:schemeClr val="accent1"/>
                </a:solidFill>
              </a:rPr>
              <a:t>ORIF</a:t>
            </a:r>
            <a:r>
              <a:rPr lang="fr-FR" dirty="0"/>
              <a:t>, </a:t>
            </a:r>
            <a:r>
              <a:rPr lang="cs-CZ" dirty="0"/>
              <a:t>který umožňuje </a:t>
            </a:r>
            <a:r>
              <a:rPr lang="cs-CZ" b="1" dirty="0">
                <a:solidFill>
                  <a:schemeClr val="accent1"/>
                </a:solidFill>
              </a:rPr>
              <a:t>porovnání</a:t>
            </a:r>
            <a:r>
              <a:rPr lang="fr-FR" dirty="0"/>
              <a:t> </a:t>
            </a:r>
            <a:r>
              <a:rPr lang="fr-FR" dirty="0" err="1"/>
              <a:t>originalit</a:t>
            </a:r>
            <a:r>
              <a:rPr lang="cs-CZ" dirty="0"/>
              <a:t>y</a:t>
            </a:r>
            <a:r>
              <a:rPr lang="fr-FR" dirty="0"/>
              <a:t> </a:t>
            </a:r>
            <a:r>
              <a:rPr lang="cs-CZ" b="1" dirty="0">
                <a:solidFill>
                  <a:schemeClr val="accent1"/>
                </a:solidFill>
              </a:rPr>
              <a:t>k vybrané</a:t>
            </a:r>
            <a:r>
              <a:rPr lang="fr-FR" dirty="0"/>
              <a:t> </a:t>
            </a:r>
            <a:r>
              <a:rPr lang="cs-CZ" b="1" dirty="0">
                <a:solidFill>
                  <a:schemeClr val="accent1"/>
                </a:solidFill>
              </a:rPr>
              <a:t>samičí populaci</a:t>
            </a:r>
            <a:endParaRPr lang="fr-FR" dirty="0"/>
          </a:p>
        </p:txBody>
      </p:sp>
      <p:sp>
        <p:nvSpPr>
          <p:cNvPr id="27" name="Espace réservé du contenu 2">
            <a:extLst>
              <a:ext uri="{FF2B5EF4-FFF2-40B4-BE49-F238E27FC236}">
                <a16:creationId xmlns:a16="http://schemas.microsoft.com/office/drawing/2014/main" id="{93CB8863-90BA-47A3-AA98-8FD440783C23}"/>
              </a:ext>
            </a:extLst>
          </p:cNvPr>
          <p:cNvSpPr txBox="1">
            <a:spLocks/>
          </p:cNvSpPr>
          <p:nvPr/>
        </p:nvSpPr>
        <p:spPr>
          <a:xfrm>
            <a:off x="191344" y="4802396"/>
            <a:ext cx="7920880" cy="3547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1800" dirty="0" err="1">
                <a:solidFill>
                  <a:schemeClr val="tx1"/>
                </a:solidFill>
              </a:rPr>
              <a:t>Harmoni</a:t>
            </a:r>
            <a:r>
              <a:rPr lang="cs-CZ" sz="1800" dirty="0" err="1">
                <a:solidFill>
                  <a:schemeClr val="tx1"/>
                </a:solidFill>
              </a:rPr>
              <a:t>zace</a:t>
            </a:r>
            <a:r>
              <a:rPr lang="fr-FR" sz="1800" dirty="0">
                <a:solidFill>
                  <a:schemeClr val="tx1"/>
                </a:solidFill>
              </a:rPr>
              <a:t> </a:t>
            </a:r>
            <a:r>
              <a:rPr lang="cs-CZ" sz="1800" dirty="0">
                <a:solidFill>
                  <a:schemeClr val="tx1"/>
                </a:solidFill>
              </a:rPr>
              <a:t>referenčních populací</a:t>
            </a:r>
            <a:r>
              <a:rPr lang="fr-FR" sz="1800" dirty="0">
                <a:solidFill>
                  <a:schemeClr val="tx1"/>
                </a:solidFill>
              </a:rPr>
              <a:t> pour facilités la lecture des résultats</a:t>
            </a:r>
            <a:endParaRPr lang="fr-FR" sz="1100" dirty="0">
              <a:solidFill>
                <a:schemeClr val="tx1"/>
              </a:solidFill>
            </a:endParaRP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99F2E518-ADA0-4095-B7FD-6C63A2784711}"/>
              </a:ext>
            </a:extLst>
          </p:cNvPr>
          <p:cNvSpPr txBox="1"/>
          <p:nvPr/>
        </p:nvSpPr>
        <p:spPr>
          <a:xfrm>
            <a:off x="335361" y="5180999"/>
            <a:ext cx="56886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>
                <a:solidFill>
                  <a:schemeClr val="accent1"/>
                </a:solidFill>
              </a:rPr>
              <a:t>popul</a:t>
            </a:r>
            <a:r>
              <a:rPr lang="cs-CZ" b="1" dirty="0" err="1">
                <a:solidFill>
                  <a:schemeClr val="accent1"/>
                </a:solidFill>
              </a:rPr>
              <a:t>ace</a:t>
            </a:r>
            <a:r>
              <a:rPr lang="fr-FR" dirty="0"/>
              <a:t> </a:t>
            </a:r>
            <a:r>
              <a:rPr lang="cs-CZ" b="1" dirty="0">
                <a:solidFill>
                  <a:schemeClr val="accent1"/>
                </a:solidFill>
              </a:rPr>
              <a:t>býků</a:t>
            </a:r>
            <a:r>
              <a:rPr lang="fr-FR" dirty="0"/>
              <a:t> </a:t>
            </a:r>
            <a:r>
              <a:rPr lang="cs-CZ" dirty="0"/>
              <a:t>splňující následující podmínky</a:t>
            </a:r>
            <a:r>
              <a:rPr lang="fr-FR" dirty="0"/>
              <a:t>:</a:t>
            </a:r>
          </a:p>
          <a:p>
            <a:pPr marL="896938" lvl="1" indent="-187325">
              <a:buSzPct val="70000"/>
              <a:buFont typeface="Wingdings" panose="05000000000000000000" pitchFamily="2" charset="2"/>
              <a:buChar char="ü"/>
            </a:pPr>
            <a:r>
              <a:rPr lang="cs-CZ" dirty="0"/>
              <a:t>Věk</a:t>
            </a:r>
            <a:r>
              <a:rPr lang="fr-FR" dirty="0"/>
              <a:t> </a:t>
            </a:r>
            <a:r>
              <a:rPr lang="fr-FR" b="1" dirty="0">
                <a:solidFill>
                  <a:schemeClr val="accent1"/>
                </a:solidFill>
              </a:rPr>
              <a:t>1 </a:t>
            </a:r>
            <a:r>
              <a:rPr lang="cs-CZ" dirty="0"/>
              <a:t>až</a:t>
            </a:r>
            <a:r>
              <a:rPr lang="fr-FR" b="1" dirty="0">
                <a:solidFill>
                  <a:schemeClr val="accent1"/>
                </a:solidFill>
              </a:rPr>
              <a:t> 8 </a:t>
            </a:r>
            <a:r>
              <a:rPr lang="cs-CZ" b="1" dirty="0">
                <a:solidFill>
                  <a:schemeClr val="accent1"/>
                </a:solidFill>
              </a:rPr>
              <a:t>let</a:t>
            </a:r>
            <a:endParaRPr lang="fr-FR" b="1" dirty="0">
              <a:solidFill>
                <a:schemeClr val="accent1"/>
              </a:solidFill>
            </a:endParaRPr>
          </a:p>
          <a:p>
            <a:pPr marL="896938" lvl="1" indent="-187325">
              <a:buSzPct val="70000"/>
              <a:buFont typeface="Wingdings" panose="05000000000000000000" pitchFamily="2" charset="2"/>
              <a:buChar char="ü"/>
            </a:pPr>
            <a:r>
              <a:rPr lang="cs-CZ" b="1" dirty="0">
                <a:solidFill>
                  <a:schemeClr val="accent1"/>
                </a:solidFill>
              </a:rPr>
              <a:t>Genotyp</a:t>
            </a:r>
            <a:r>
              <a:rPr lang="cs-CZ" dirty="0"/>
              <a:t> byl</a:t>
            </a:r>
            <a:r>
              <a:rPr lang="fr-FR" dirty="0"/>
              <a:t> </a:t>
            </a:r>
            <a:r>
              <a:rPr lang="cs-CZ" b="1" dirty="0">
                <a:solidFill>
                  <a:schemeClr val="accent1"/>
                </a:solidFill>
              </a:rPr>
              <a:t>stanoven</a:t>
            </a:r>
            <a:endParaRPr lang="fr-FR" b="1" dirty="0">
              <a:solidFill>
                <a:schemeClr val="accent1"/>
              </a:solidFill>
            </a:endParaRPr>
          </a:p>
          <a:p>
            <a:pPr marL="896938" lvl="1" indent="-187325">
              <a:buSzPct val="70000"/>
              <a:buFont typeface="Wingdings" panose="05000000000000000000" pitchFamily="2" charset="2"/>
              <a:buChar char="ü"/>
            </a:pPr>
            <a:r>
              <a:rPr lang="cs-CZ" dirty="0"/>
              <a:t>Schváleni</a:t>
            </a:r>
            <a:r>
              <a:rPr lang="fr-FR" dirty="0"/>
              <a:t> </a:t>
            </a:r>
            <a:r>
              <a:rPr lang="cs-CZ" dirty="0"/>
              <a:t>pro</a:t>
            </a:r>
            <a:r>
              <a:rPr lang="fr-FR" dirty="0"/>
              <a:t> </a:t>
            </a:r>
            <a:r>
              <a:rPr lang="cs-CZ" b="1" dirty="0">
                <a:solidFill>
                  <a:schemeClr val="accent1"/>
                </a:solidFill>
              </a:rPr>
              <a:t>použití</a:t>
            </a:r>
            <a:r>
              <a:rPr lang="fr-FR" dirty="0"/>
              <a:t> </a:t>
            </a:r>
            <a:r>
              <a:rPr lang="cs-CZ" dirty="0"/>
              <a:t>v</a:t>
            </a:r>
            <a:r>
              <a:rPr lang="fr-FR" dirty="0"/>
              <a:t> </a:t>
            </a:r>
            <a:r>
              <a:rPr lang="cs-CZ" b="1" dirty="0">
                <a:solidFill>
                  <a:schemeClr val="accent1"/>
                </a:solidFill>
              </a:rPr>
              <a:t>plemenitbě</a:t>
            </a:r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9D2509CE-68B8-4C94-9448-BC0A66E0FD66}"/>
              </a:ext>
            </a:extLst>
          </p:cNvPr>
          <p:cNvSpPr txBox="1"/>
          <p:nvPr/>
        </p:nvSpPr>
        <p:spPr>
          <a:xfrm>
            <a:off x="6333087" y="5180999"/>
            <a:ext cx="57606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tx1"/>
              </a:buClr>
            </a:pPr>
            <a:r>
              <a:rPr lang="fr-FR" b="1" dirty="0" err="1">
                <a:solidFill>
                  <a:schemeClr val="accent1"/>
                </a:solidFill>
              </a:rPr>
              <a:t>popula</a:t>
            </a:r>
            <a:r>
              <a:rPr lang="cs-CZ" b="1" dirty="0" err="1">
                <a:solidFill>
                  <a:schemeClr val="accent1"/>
                </a:solidFill>
              </a:rPr>
              <a:t>ce</a:t>
            </a:r>
            <a:r>
              <a:rPr lang="fr-FR" dirty="0"/>
              <a:t> </a:t>
            </a:r>
            <a:r>
              <a:rPr lang="cs-CZ" b="1" dirty="0">
                <a:solidFill>
                  <a:schemeClr val="accent1"/>
                </a:solidFill>
              </a:rPr>
              <a:t>plemenic</a:t>
            </a:r>
            <a:r>
              <a:rPr lang="fr-FR" dirty="0"/>
              <a:t> </a:t>
            </a:r>
            <a:r>
              <a:rPr lang="cs-CZ" dirty="0"/>
              <a:t>splňující následující podmínky</a:t>
            </a:r>
            <a:r>
              <a:rPr lang="fr-FR" dirty="0"/>
              <a:t>:</a:t>
            </a:r>
          </a:p>
          <a:p>
            <a:pPr marL="896938" lvl="1" indent="-187325">
              <a:buSzPct val="70000"/>
              <a:buFont typeface="Wingdings" panose="05000000000000000000" pitchFamily="2" charset="2"/>
              <a:buChar char="ü"/>
            </a:pPr>
            <a:r>
              <a:rPr lang="cs-CZ" dirty="0"/>
              <a:t>Věk</a:t>
            </a:r>
            <a:r>
              <a:rPr lang="fr-FR" dirty="0"/>
              <a:t> </a:t>
            </a:r>
            <a:r>
              <a:rPr lang="fr-FR" b="1" dirty="0">
                <a:solidFill>
                  <a:schemeClr val="accent1"/>
                </a:solidFill>
              </a:rPr>
              <a:t>0 </a:t>
            </a:r>
            <a:r>
              <a:rPr lang="cs-CZ" dirty="0"/>
              <a:t>až</a:t>
            </a:r>
            <a:r>
              <a:rPr lang="fr-FR" b="1" dirty="0">
                <a:solidFill>
                  <a:schemeClr val="accent1"/>
                </a:solidFill>
              </a:rPr>
              <a:t> 3 </a:t>
            </a:r>
            <a:r>
              <a:rPr lang="cs-CZ" b="1" dirty="0">
                <a:solidFill>
                  <a:schemeClr val="accent1"/>
                </a:solidFill>
              </a:rPr>
              <a:t>roky</a:t>
            </a:r>
            <a:endParaRPr lang="fr-FR" b="1" dirty="0">
              <a:solidFill>
                <a:schemeClr val="accent1"/>
              </a:solidFill>
            </a:endParaRPr>
          </a:p>
          <a:p>
            <a:pPr marL="896938" lvl="1" indent="-187325">
              <a:buSzPct val="70000"/>
              <a:buFont typeface="Wingdings" panose="05000000000000000000" pitchFamily="2" charset="2"/>
              <a:buChar char="ü"/>
            </a:pPr>
            <a:r>
              <a:rPr lang="cs-CZ" b="1" dirty="0">
                <a:solidFill>
                  <a:schemeClr val="accent1"/>
                </a:solidFill>
              </a:rPr>
              <a:t>Genotyp</a:t>
            </a:r>
            <a:r>
              <a:rPr lang="cs-CZ" dirty="0"/>
              <a:t> byl</a:t>
            </a:r>
            <a:r>
              <a:rPr lang="fr-FR" dirty="0"/>
              <a:t> </a:t>
            </a:r>
            <a:r>
              <a:rPr lang="cs-CZ" b="1" dirty="0">
                <a:solidFill>
                  <a:schemeClr val="accent1"/>
                </a:solidFill>
              </a:rPr>
              <a:t>stanoven</a:t>
            </a:r>
            <a:endParaRPr lang="fr-FR" b="1" dirty="0">
              <a:solidFill>
                <a:schemeClr val="accent1"/>
              </a:solidFill>
            </a:endParaRPr>
          </a:p>
        </p:txBody>
      </p:sp>
      <p:sp>
        <p:nvSpPr>
          <p:cNvPr id="2" name="ZoneTexte 15">
            <a:extLst>
              <a:ext uri="{FF2B5EF4-FFF2-40B4-BE49-F238E27FC236}">
                <a16:creationId xmlns:a16="http://schemas.microsoft.com/office/drawing/2014/main" id="{EEA85175-F738-745A-DD83-F2EE9AB6ABBB}"/>
              </a:ext>
            </a:extLst>
          </p:cNvPr>
          <p:cNvSpPr txBox="1"/>
          <p:nvPr/>
        </p:nvSpPr>
        <p:spPr>
          <a:xfrm>
            <a:off x="191344" y="2725544"/>
            <a:ext cx="5997727" cy="17953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  <a:spcAft>
                <a:spcPts val="800"/>
              </a:spcAft>
            </a:pPr>
            <a:r>
              <a:rPr lang="cs-CZ" dirty="0"/>
              <a:t>Porovnání se </a:t>
            </a:r>
            <a:r>
              <a:rPr lang="fr-FR" dirty="0"/>
              <a:t>2 </a:t>
            </a:r>
            <a:r>
              <a:rPr lang="fr-FR" dirty="0" err="1"/>
              <a:t>popula</a:t>
            </a:r>
            <a:r>
              <a:rPr lang="cs-CZ" dirty="0" err="1"/>
              <a:t>cemi</a:t>
            </a:r>
            <a:r>
              <a:rPr lang="fr-FR" dirty="0"/>
              <a:t> :</a:t>
            </a:r>
          </a:p>
          <a:p>
            <a:pPr marL="444500" indent="-192088"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fr-FR" sz="2000" b="1" dirty="0">
                <a:solidFill>
                  <a:schemeClr val="accent1"/>
                </a:solidFill>
              </a:rPr>
              <a:t>COPAMA</a:t>
            </a:r>
            <a:r>
              <a:rPr lang="fr-FR" dirty="0"/>
              <a:t>, </a:t>
            </a:r>
            <a:r>
              <a:rPr lang="cs-CZ" dirty="0"/>
              <a:t>který umožňuje </a:t>
            </a:r>
            <a:r>
              <a:rPr lang="cs-CZ" b="1" dirty="0">
                <a:solidFill>
                  <a:schemeClr val="accent1"/>
                </a:solidFill>
              </a:rPr>
              <a:t>porovnání</a:t>
            </a:r>
            <a:r>
              <a:rPr lang="fr-FR" dirty="0"/>
              <a:t> </a:t>
            </a:r>
            <a:r>
              <a:rPr lang="cs-CZ" dirty="0"/>
              <a:t>rodokmenu</a:t>
            </a:r>
            <a:r>
              <a:rPr lang="fr-FR" dirty="0"/>
              <a:t> </a:t>
            </a:r>
            <a:r>
              <a:rPr lang="cs-CZ" dirty="0"/>
              <a:t>jedince s rodokmeny </a:t>
            </a:r>
            <a:r>
              <a:rPr lang="fr-FR" b="1" dirty="0" err="1">
                <a:solidFill>
                  <a:schemeClr val="accent1"/>
                </a:solidFill>
              </a:rPr>
              <a:t>popula</a:t>
            </a:r>
            <a:r>
              <a:rPr lang="cs-CZ" b="1" dirty="0" err="1">
                <a:solidFill>
                  <a:schemeClr val="accent1"/>
                </a:solidFill>
              </a:rPr>
              <a:t>ce</a:t>
            </a:r>
            <a:r>
              <a:rPr lang="fr-FR" dirty="0"/>
              <a:t> </a:t>
            </a:r>
            <a:r>
              <a:rPr lang="cs-CZ" b="1" dirty="0">
                <a:solidFill>
                  <a:schemeClr val="accent1"/>
                </a:solidFill>
              </a:rPr>
              <a:t>býků</a:t>
            </a:r>
            <a:r>
              <a:rPr lang="fr-FR" dirty="0"/>
              <a:t> </a:t>
            </a:r>
          </a:p>
          <a:p>
            <a:pPr marL="444500" indent="-192088"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fr-FR" sz="2000" b="1" dirty="0">
                <a:solidFill>
                  <a:schemeClr val="accent1"/>
                </a:solidFill>
              </a:rPr>
              <a:t>COPAFN</a:t>
            </a:r>
            <a:r>
              <a:rPr lang="fr-FR" dirty="0"/>
              <a:t>, </a:t>
            </a:r>
            <a:r>
              <a:rPr lang="cs-CZ" dirty="0"/>
              <a:t>který umožňuje </a:t>
            </a:r>
            <a:r>
              <a:rPr lang="cs-CZ" b="1" dirty="0">
                <a:solidFill>
                  <a:schemeClr val="accent1"/>
                </a:solidFill>
              </a:rPr>
              <a:t>porovnání</a:t>
            </a:r>
            <a:r>
              <a:rPr lang="fr-FR" dirty="0"/>
              <a:t> </a:t>
            </a:r>
            <a:r>
              <a:rPr lang="cs-CZ" dirty="0"/>
              <a:t>rodokmenu jedince s rodokmeny</a:t>
            </a:r>
            <a:r>
              <a:rPr lang="fr-FR" dirty="0"/>
              <a:t> </a:t>
            </a:r>
            <a:r>
              <a:rPr lang="fr-FR" b="1" dirty="0" err="1">
                <a:solidFill>
                  <a:schemeClr val="accent1"/>
                </a:solidFill>
              </a:rPr>
              <a:t>popula</a:t>
            </a:r>
            <a:r>
              <a:rPr lang="cs-CZ" b="1" dirty="0" err="1">
                <a:solidFill>
                  <a:schemeClr val="accent1"/>
                </a:solidFill>
              </a:rPr>
              <a:t>ce</a:t>
            </a:r>
            <a:r>
              <a:rPr lang="cs-CZ" b="1" dirty="0">
                <a:solidFill>
                  <a:schemeClr val="accent1"/>
                </a:solidFill>
              </a:rPr>
              <a:t> plemenic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1207412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age 28" descr="Une image contenant texte, Police, logo, Graphique&#10;&#10;Description générée automatiquement">
            <a:extLst>
              <a:ext uri="{FF2B5EF4-FFF2-40B4-BE49-F238E27FC236}">
                <a16:creationId xmlns:a16="http://schemas.microsoft.com/office/drawing/2014/main" id="{9A3BDA8B-2C36-BA80-C3F6-501E8EEF25E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7253" y="540488"/>
            <a:ext cx="809690" cy="871454"/>
          </a:xfrm>
          <a:prstGeom prst="rect">
            <a:avLst/>
          </a:prstGeom>
        </p:spPr>
      </p:pic>
      <p:sp>
        <p:nvSpPr>
          <p:cNvPr id="17" name="ZoneTexte 16">
            <a:extLst>
              <a:ext uri="{FF2B5EF4-FFF2-40B4-BE49-F238E27FC236}">
                <a16:creationId xmlns:a16="http://schemas.microsoft.com/office/drawing/2014/main" id="{D16ED927-E8EB-B2E9-786E-2CF6B37E6CBC}"/>
              </a:ext>
            </a:extLst>
          </p:cNvPr>
          <p:cNvSpPr txBox="1"/>
          <p:nvPr/>
        </p:nvSpPr>
        <p:spPr>
          <a:xfrm>
            <a:off x="413240" y="3071602"/>
            <a:ext cx="5196986" cy="15501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fr-FR"/>
            </a:defPPr>
            <a:lvl1pPr indent="0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None/>
              <a:defRPr sz="1600" b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fr-FR" dirty="0"/>
              <a:t>COPAMA : </a:t>
            </a:r>
            <a:r>
              <a:rPr lang="cs-CZ" b="0" dirty="0"/>
              <a:t>koeficient</a:t>
            </a:r>
            <a:r>
              <a:rPr lang="fr-FR" b="0" dirty="0"/>
              <a:t> </a:t>
            </a:r>
            <a:r>
              <a:rPr lang="cs-CZ" b="0" dirty="0"/>
              <a:t>příbuznosti býka</a:t>
            </a:r>
            <a:r>
              <a:rPr lang="fr-FR" b="0" dirty="0"/>
              <a:t> avec la pop active de </a:t>
            </a:r>
            <a:r>
              <a:rPr lang="fr-FR" b="0" dirty="0">
                <a:solidFill>
                  <a:srgbClr val="FF0000"/>
                </a:solidFill>
              </a:rPr>
              <a:t>taureaux</a:t>
            </a:r>
            <a:r>
              <a:rPr lang="fr-FR" b="0" dirty="0"/>
              <a:t> (ayant fait 90% des IA de l’année n-1 sans pondération)</a:t>
            </a:r>
          </a:p>
          <a:p>
            <a:r>
              <a:rPr lang="fr-FR" dirty="0"/>
              <a:t>COPAFN : </a:t>
            </a:r>
            <a:r>
              <a:rPr lang="cs-CZ" b="0" dirty="0"/>
              <a:t>koeficient příbuznosti býka</a:t>
            </a:r>
            <a:r>
              <a:rPr lang="fr-FR" b="0" dirty="0"/>
              <a:t> avec la pop active de </a:t>
            </a:r>
            <a:r>
              <a:rPr lang="fr-FR" b="0" dirty="0">
                <a:solidFill>
                  <a:srgbClr val="FF0000"/>
                </a:solidFill>
              </a:rPr>
              <a:t>femelles</a:t>
            </a:r>
            <a:r>
              <a:rPr lang="fr-FR" b="0" dirty="0"/>
              <a:t> (de 1 à 13 ans avec 2 parents connus et élevage contrôle laitier)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64B274AB-7277-BBE9-3AC5-474E7E2802BA}"/>
              </a:ext>
            </a:extLst>
          </p:cNvPr>
          <p:cNvSpPr txBox="1">
            <a:spLocks/>
          </p:cNvSpPr>
          <p:nvPr/>
        </p:nvSpPr>
        <p:spPr>
          <a:xfrm>
            <a:off x="5915826" y="3083196"/>
            <a:ext cx="6175864" cy="12544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 sz="28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1600" b="1" dirty="0">
                <a:solidFill>
                  <a:srgbClr val="0070C0"/>
                </a:solidFill>
              </a:rPr>
              <a:t>ORIT : </a:t>
            </a:r>
            <a:r>
              <a:rPr lang="fr-FR" sz="1600" dirty="0" err="1">
                <a:solidFill>
                  <a:srgbClr val="0070C0"/>
                </a:solidFill>
              </a:rPr>
              <a:t>originalit</a:t>
            </a:r>
            <a:r>
              <a:rPr lang="cs-CZ" sz="1600" dirty="0">
                <a:solidFill>
                  <a:srgbClr val="0070C0"/>
                </a:solidFill>
              </a:rPr>
              <a:t>a vůči jiným </a:t>
            </a:r>
            <a:r>
              <a:rPr lang="cs-CZ" sz="1600" dirty="0">
                <a:solidFill>
                  <a:srgbClr val="FF0000"/>
                </a:solidFill>
              </a:rPr>
              <a:t>býkům</a:t>
            </a:r>
            <a:r>
              <a:rPr lang="fr-FR" sz="1600" dirty="0">
                <a:solidFill>
                  <a:srgbClr val="0070C0"/>
                </a:solidFill>
              </a:rPr>
              <a:t> </a:t>
            </a:r>
            <a:r>
              <a:rPr lang="cs-CZ" sz="1600" dirty="0">
                <a:solidFill>
                  <a:srgbClr val="0070C0"/>
                </a:solidFill>
              </a:rPr>
              <a:t>pro inseminaci</a:t>
            </a:r>
            <a:r>
              <a:rPr lang="fr-FR" sz="1600" dirty="0">
                <a:solidFill>
                  <a:srgbClr val="0070C0"/>
                </a:solidFill>
              </a:rPr>
              <a:t> (1 à 8 </a:t>
            </a:r>
            <a:r>
              <a:rPr lang="cs-CZ" sz="1600" dirty="0">
                <a:solidFill>
                  <a:srgbClr val="0070C0"/>
                </a:solidFill>
              </a:rPr>
              <a:t>let</a:t>
            </a:r>
            <a:r>
              <a:rPr lang="fr-FR" sz="1600" dirty="0">
                <a:solidFill>
                  <a:srgbClr val="0070C0"/>
                </a:solidFill>
              </a:rPr>
              <a:t>) </a:t>
            </a:r>
          </a:p>
          <a:p>
            <a:pPr marL="0" indent="0">
              <a:buNone/>
            </a:pPr>
            <a:r>
              <a:rPr lang="fr-FR" sz="1600" b="1" dirty="0">
                <a:solidFill>
                  <a:srgbClr val="0070C0"/>
                </a:solidFill>
              </a:rPr>
              <a:t>ORIC</a:t>
            </a:r>
            <a:r>
              <a:rPr lang="fr-FR" sz="1600" dirty="0">
                <a:solidFill>
                  <a:srgbClr val="0070C0"/>
                </a:solidFill>
              </a:rPr>
              <a:t> : </a:t>
            </a:r>
            <a:r>
              <a:rPr lang="fr-FR" sz="1600" dirty="0" err="1">
                <a:solidFill>
                  <a:srgbClr val="0070C0"/>
                </a:solidFill>
              </a:rPr>
              <a:t>originalit</a:t>
            </a:r>
            <a:r>
              <a:rPr lang="cs-CZ" sz="1600" dirty="0">
                <a:solidFill>
                  <a:srgbClr val="0070C0"/>
                </a:solidFill>
              </a:rPr>
              <a:t>a vůči </a:t>
            </a:r>
            <a:r>
              <a:rPr lang="cs-CZ" sz="1600" dirty="0">
                <a:solidFill>
                  <a:srgbClr val="FF0000"/>
                </a:solidFill>
              </a:rPr>
              <a:t>býkům kandidátům</a:t>
            </a:r>
            <a:r>
              <a:rPr lang="fr-FR" sz="1600" dirty="0">
                <a:solidFill>
                  <a:srgbClr val="0070C0"/>
                </a:solidFill>
              </a:rPr>
              <a:t> </a:t>
            </a:r>
            <a:r>
              <a:rPr lang="cs-CZ" sz="1600" dirty="0">
                <a:solidFill>
                  <a:srgbClr val="0070C0"/>
                </a:solidFill>
              </a:rPr>
              <a:t>pro plemenitbu</a:t>
            </a:r>
            <a:r>
              <a:rPr lang="fr-FR" sz="1600" dirty="0">
                <a:solidFill>
                  <a:srgbClr val="0070C0"/>
                </a:solidFill>
              </a:rPr>
              <a:t> (&lt;1 </a:t>
            </a:r>
            <a:r>
              <a:rPr lang="cs-CZ" sz="1600" dirty="0">
                <a:solidFill>
                  <a:srgbClr val="0070C0"/>
                </a:solidFill>
              </a:rPr>
              <a:t>rok</a:t>
            </a:r>
            <a:r>
              <a:rPr lang="fr-FR" sz="1600" dirty="0">
                <a:solidFill>
                  <a:srgbClr val="0070C0"/>
                </a:solidFill>
              </a:rPr>
              <a:t>) </a:t>
            </a:r>
          </a:p>
          <a:p>
            <a:pPr marL="0" indent="0">
              <a:buNone/>
            </a:pPr>
            <a:r>
              <a:rPr lang="fr-FR" sz="1600" b="1" dirty="0">
                <a:solidFill>
                  <a:srgbClr val="0070C0"/>
                </a:solidFill>
              </a:rPr>
              <a:t>ORIF : </a:t>
            </a:r>
            <a:r>
              <a:rPr lang="fr-FR" sz="1600" dirty="0" err="1">
                <a:solidFill>
                  <a:srgbClr val="0070C0"/>
                </a:solidFill>
              </a:rPr>
              <a:t>originali</a:t>
            </a:r>
            <a:r>
              <a:rPr lang="cs-CZ" sz="1600" dirty="0">
                <a:solidFill>
                  <a:srgbClr val="0070C0"/>
                </a:solidFill>
              </a:rPr>
              <a:t>ta vůči</a:t>
            </a:r>
            <a:r>
              <a:rPr lang="fr-FR" sz="1600" dirty="0">
                <a:solidFill>
                  <a:srgbClr val="0070C0"/>
                </a:solidFill>
              </a:rPr>
              <a:t> </a:t>
            </a:r>
            <a:r>
              <a:rPr lang="cs-CZ" sz="1600" dirty="0" err="1">
                <a:solidFill>
                  <a:srgbClr val="FF0000"/>
                </a:solidFill>
              </a:rPr>
              <a:t>ogenotypovaným</a:t>
            </a:r>
            <a:r>
              <a:rPr lang="cs-CZ" sz="1600" dirty="0">
                <a:solidFill>
                  <a:srgbClr val="FF0000"/>
                </a:solidFill>
              </a:rPr>
              <a:t> plemenicím</a:t>
            </a:r>
            <a:r>
              <a:rPr lang="fr-FR" sz="1600" dirty="0">
                <a:solidFill>
                  <a:srgbClr val="0070C0"/>
                </a:solidFill>
              </a:rPr>
              <a:t> (0 à 5 </a:t>
            </a:r>
            <a:r>
              <a:rPr lang="cs-CZ" sz="1600" dirty="0">
                <a:solidFill>
                  <a:srgbClr val="0070C0"/>
                </a:solidFill>
              </a:rPr>
              <a:t>let</a:t>
            </a:r>
            <a:r>
              <a:rPr lang="fr-FR" sz="1600" dirty="0">
                <a:solidFill>
                  <a:srgbClr val="0070C0"/>
                </a:solidFill>
              </a:rPr>
              <a:t>)</a:t>
            </a:r>
          </a:p>
          <a:p>
            <a:pPr marL="0" indent="0">
              <a:buNone/>
            </a:pPr>
            <a:endParaRPr lang="fr-FR" sz="1600" dirty="0">
              <a:solidFill>
                <a:srgbClr val="0070C0"/>
              </a:solidFill>
            </a:endParaRPr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D94A8806-7C71-33D4-2FDE-4298FBF9A11C}"/>
              </a:ext>
            </a:extLst>
          </p:cNvPr>
          <p:cNvSpPr txBox="1">
            <a:spLocks/>
          </p:cNvSpPr>
          <p:nvPr/>
        </p:nvSpPr>
        <p:spPr>
          <a:xfrm>
            <a:off x="2152650" y="726787"/>
            <a:ext cx="7886700" cy="9149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accent3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fr-FR" dirty="0">
                <a:solidFill>
                  <a:srgbClr val="004494"/>
                </a:solidFill>
                <a:ea typeface="+mn-ea"/>
              </a:rPr>
              <a:t>Coefficients de Parenté</a:t>
            </a:r>
          </a:p>
          <a:p>
            <a:pPr>
              <a:defRPr/>
            </a:pPr>
            <a:r>
              <a:rPr lang="cs-CZ" sz="2600" dirty="0">
                <a:solidFill>
                  <a:srgbClr val="004494"/>
                </a:solidFill>
                <a:ea typeface="+mn-ea"/>
              </a:rPr>
              <a:t>Současné ukazatele</a:t>
            </a:r>
            <a:r>
              <a:rPr lang="fr-FR" sz="2600" dirty="0">
                <a:solidFill>
                  <a:srgbClr val="004494"/>
                </a:solidFill>
                <a:ea typeface="+mn-ea"/>
              </a:rPr>
              <a:t>: </a:t>
            </a:r>
            <a:r>
              <a:rPr lang="cs-CZ" sz="2600" dirty="0">
                <a:solidFill>
                  <a:srgbClr val="004494"/>
                </a:solidFill>
                <a:ea typeface="+mn-ea"/>
              </a:rPr>
              <a:t>rodokmen</a:t>
            </a:r>
            <a:r>
              <a:rPr lang="fr-FR" sz="2600" dirty="0">
                <a:solidFill>
                  <a:srgbClr val="004494"/>
                </a:solidFill>
                <a:ea typeface="+mn-ea"/>
              </a:rPr>
              <a:t> </a:t>
            </a:r>
            <a:r>
              <a:rPr lang="fr-FR" sz="2600" i="1" dirty="0">
                <a:solidFill>
                  <a:srgbClr val="004494"/>
                </a:solidFill>
                <a:ea typeface="+mn-ea"/>
              </a:rPr>
              <a:t>vs</a:t>
            </a:r>
            <a:r>
              <a:rPr lang="cs-CZ" sz="2600" i="1" dirty="0">
                <a:solidFill>
                  <a:srgbClr val="004494"/>
                </a:solidFill>
                <a:ea typeface="+mn-ea"/>
              </a:rPr>
              <a:t>.</a:t>
            </a:r>
            <a:r>
              <a:rPr lang="fr-FR" sz="2600" dirty="0">
                <a:solidFill>
                  <a:srgbClr val="004494"/>
                </a:solidFill>
                <a:ea typeface="+mn-ea"/>
              </a:rPr>
              <a:t> </a:t>
            </a:r>
            <a:r>
              <a:rPr lang="cs-CZ" sz="2600" dirty="0">
                <a:solidFill>
                  <a:srgbClr val="004494"/>
                </a:solidFill>
                <a:ea typeface="+mn-ea"/>
              </a:rPr>
              <a:t>genomika</a:t>
            </a:r>
            <a:endParaRPr lang="en-US" sz="2600" dirty="0">
              <a:solidFill>
                <a:srgbClr val="004494"/>
              </a:solidFill>
              <a:ea typeface="+mn-ea"/>
            </a:endParaRPr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8FA0BFAB-CFEA-153F-3026-F0A4FC0D4351}"/>
              </a:ext>
            </a:extLst>
          </p:cNvPr>
          <p:cNvSpPr/>
          <p:nvPr/>
        </p:nvSpPr>
        <p:spPr>
          <a:xfrm>
            <a:off x="7230212" y="1868843"/>
            <a:ext cx="2025594" cy="512804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/>
              <a:t>ORI</a:t>
            </a:r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F3012819-4427-3560-8563-A8DD882E1891}"/>
              </a:ext>
            </a:extLst>
          </p:cNvPr>
          <p:cNvSpPr/>
          <p:nvPr/>
        </p:nvSpPr>
        <p:spPr>
          <a:xfrm>
            <a:off x="2011680" y="1888143"/>
            <a:ext cx="2223694" cy="512805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/>
              <a:t>COEFPAR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0D92873C-393E-C069-F7F4-226ADCB35D73}"/>
              </a:ext>
            </a:extLst>
          </p:cNvPr>
          <p:cNvSpPr txBox="1"/>
          <p:nvPr/>
        </p:nvSpPr>
        <p:spPr>
          <a:xfrm>
            <a:off x="428680" y="2576649"/>
            <a:ext cx="11363269" cy="3713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Populations de comparaison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25A8A2FC-EABD-3D17-8E59-46BBC43955E8}"/>
              </a:ext>
            </a:extLst>
          </p:cNvPr>
          <p:cNvSpPr txBox="1"/>
          <p:nvPr/>
        </p:nvSpPr>
        <p:spPr>
          <a:xfrm>
            <a:off x="370376" y="4739477"/>
            <a:ext cx="35113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COPA = </a:t>
            </a:r>
            <a:r>
              <a:rPr lang="cs-CZ" dirty="0"/>
              <a:t>průměr koeficientů</a:t>
            </a:r>
            <a:endParaRPr lang="fr-FR" dirty="0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FC97ADD2-2162-EBA2-793C-5AA1261D4DBA}"/>
              </a:ext>
            </a:extLst>
          </p:cNvPr>
          <p:cNvSpPr txBox="1"/>
          <p:nvPr/>
        </p:nvSpPr>
        <p:spPr>
          <a:xfrm>
            <a:off x="5663118" y="4406008"/>
            <a:ext cx="6528882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cs-CZ" dirty="0"/>
              <a:t>Pozorované četnosti každé z obou alel jednoho </a:t>
            </a:r>
            <a:r>
              <a:rPr lang="fr-FR" sz="1800" b="0" i="0" u="none" strike="noStrike" baseline="0" dirty="0">
                <a:latin typeface="Calibri" panose="020F0502020204030204" pitchFamily="34" charset="0"/>
              </a:rPr>
              <a:t>SNP </a:t>
            </a:r>
            <a:r>
              <a:rPr lang="cs-CZ" sz="1800" b="0" i="0" u="none" strike="noStrike" baseline="0" dirty="0">
                <a:latin typeface="Calibri" panose="020F0502020204030204" pitchFamily="34" charset="0"/>
              </a:rPr>
              <a:t>jsou vypočteny a zprůměrovány za </a:t>
            </a:r>
            <a:r>
              <a:rPr lang="fr-FR" sz="1800" b="0" i="0" u="none" strike="noStrike" baseline="0" dirty="0">
                <a:latin typeface="Calibri" panose="020F0502020204030204" pitchFamily="34" charset="0"/>
              </a:rPr>
              <a:t>population</a:t>
            </a:r>
            <a:r>
              <a:rPr lang="fr-FR" dirty="0"/>
              <a:t> de comparaison</a:t>
            </a:r>
            <a:r>
              <a:rPr lang="fr-FR" sz="1800" b="0" i="0" u="none" strike="noStrike" baseline="0" dirty="0">
                <a:latin typeface="Calibri" panose="020F0502020204030204" pitchFamily="34" charset="0"/>
              </a:rPr>
              <a:t>. </a:t>
            </a:r>
            <a:br>
              <a:rPr lang="cs-CZ" sz="1800" b="0" i="0" u="none" strike="noStrike" baseline="0" dirty="0">
                <a:latin typeface="Calibri" panose="020F0502020204030204" pitchFamily="34" charset="0"/>
              </a:rPr>
            </a:br>
            <a:r>
              <a:rPr lang="fr-FR" sz="1800" b="0" i="0" u="none" strike="noStrike" baseline="0" dirty="0">
                <a:latin typeface="Calibri" panose="020F0502020204030204" pitchFamily="34" charset="0"/>
              </a:rPr>
              <a:t>ORI (</a:t>
            </a:r>
            <a:r>
              <a:rPr lang="fr-FR" sz="1800" b="0" i="0" u="none" strike="noStrike" baseline="0" dirty="0" err="1">
                <a:latin typeface="Calibri" panose="020F0502020204030204" pitchFamily="34" charset="0"/>
              </a:rPr>
              <a:t>ORIginalit</a:t>
            </a:r>
            <a:r>
              <a:rPr lang="cs-CZ" sz="1800" b="0" i="0" u="none" strike="noStrike" baseline="0" dirty="0">
                <a:latin typeface="Calibri" panose="020F0502020204030204" pitchFamily="34" charset="0"/>
              </a:rPr>
              <a:t>a</a:t>
            </a:r>
            <a:r>
              <a:rPr lang="fr-FR" sz="1800" b="0" i="0" u="none" strike="noStrike" baseline="0" dirty="0">
                <a:latin typeface="Calibri" panose="020F0502020204030204" pitchFamily="34" charset="0"/>
              </a:rPr>
              <a:t>)</a:t>
            </a:r>
            <a:r>
              <a:rPr lang="cs-CZ" sz="1800" b="0" i="0" u="none" strike="noStrike" baseline="0" dirty="0">
                <a:latin typeface="Calibri" panose="020F0502020204030204" pitchFamily="34" charset="0"/>
              </a:rPr>
              <a:t> </a:t>
            </a:r>
            <a:r>
              <a:rPr lang="fr-FR" sz="1800" b="0" i="0" u="none" strike="noStrike" baseline="0" dirty="0">
                <a:latin typeface="Calibri" panose="020F0502020204030204" pitchFamily="34" charset="0"/>
              </a:rPr>
              <a:t>= </a:t>
            </a:r>
            <a:r>
              <a:rPr lang="cs-CZ" sz="1800" b="0" i="0" u="none" strike="noStrike" baseline="0" dirty="0">
                <a:latin typeface="Calibri" panose="020F0502020204030204" pitchFamily="34" charset="0"/>
              </a:rPr>
              <a:t>rozdíl mezi průměrem četností výskytu alel určitého zvířete a průměrem četností výskytu alel porovnávané populace</a:t>
            </a:r>
            <a:r>
              <a:rPr lang="fr-FR" sz="1800" b="0" i="0" u="none" strike="noStrike" baseline="0" dirty="0">
                <a:latin typeface="Calibri" panose="020F0502020204030204" pitchFamily="34" charset="0"/>
              </a:rPr>
              <a:t>.</a:t>
            </a:r>
          </a:p>
          <a:p>
            <a:pPr algn="l"/>
            <a:r>
              <a:rPr lang="fr-FR" sz="2000" b="1" dirty="0">
                <a:latin typeface="Calibri" panose="020F0502020204030204" pitchFamily="34" charset="0"/>
                <a:sym typeface="Wingdings" panose="05000000000000000000" pitchFamily="2" charset="2"/>
              </a:rPr>
              <a:t></a:t>
            </a:r>
            <a:r>
              <a:rPr lang="fr-FR" sz="2000" b="1" dirty="0">
                <a:latin typeface="Calibri" panose="020F0502020204030204" pitchFamily="34" charset="0"/>
              </a:rPr>
              <a:t> </a:t>
            </a:r>
            <a:r>
              <a:rPr lang="cs-CZ" sz="2000" b="1" dirty="0">
                <a:latin typeface="Calibri" panose="020F0502020204030204" pitchFamily="34" charset="0"/>
              </a:rPr>
              <a:t>Umožňuje rychlý výpočet</a:t>
            </a:r>
            <a:r>
              <a:rPr lang="fr-FR" sz="2000" b="1" dirty="0">
                <a:latin typeface="Calibri" panose="020F0502020204030204" pitchFamily="34" charset="0"/>
              </a:rPr>
              <a:t>, </a:t>
            </a:r>
            <a:r>
              <a:rPr lang="cs-CZ" sz="2000" b="1" dirty="0">
                <a:latin typeface="Calibri" panose="020F0502020204030204" pitchFamily="34" charset="0"/>
              </a:rPr>
              <a:t>lze provádět každý týden</a:t>
            </a:r>
            <a:endParaRPr lang="fr-FR" sz="2000" b="1" dirty="0"/>
          </a:p>
        </p:txBody>
      </p:sp>
      <p:pic>
        <p:nvPicPr>
          <p:cNvPr id="2050" name="Picture 2" descr="Attention - Icônes panneaux gratuites">
            <a:extLst>
              <a:ext uri="{FF2B5EF4-FFF2-40B4-BE49-F238E27FC236}">
                <a16:creationId xmlns:a16="http://schemas.microsoft.com/office/drawing/2014/main" id="{66CA7504-1D68-9F5C-B466-59916C2A4C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5556" y="5142042"/>
            <a:ext cx="510256" cy="510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7A04ABE7-FC11-2CDB-3E9A-74F8F4A4F8D3}"/>
              </a:ext>
            </a:extLst>
          </p:cNvPr>
          <p:cNvSpPr txBox="1"/>
          <p:nvPr/>
        </p:nvSpPr>
        <p:spPr>
          <a:xfrm>
            <a:off x="1525812" y="5216921"/>
            <a:ext cx="38651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i="1" dirty="0"/>
              <a:t>závislý</a:t>
            </a:r>
            <a:r>
              <a:rPr lang="fr-FR" i="1" dirty="0"/>
              <a:t> </a:t>
            </a:r>
            <a:r>
              <a:rPr lang="cs-CZ" i="1" dirty="0"/>
              <a:t>na počtu známých generací</a:t>
            </a:r>
            <a:r>
              <a:rPr lang="fr-FR" i="1" dirty="0"/>
              <a:t> (NGEN) 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E36584F3-4824-D0AD-AD48-AE9DD339BFEA}"/>
              </a:ext>
            </a:extLst>
          </p:cNvPr>
          <p:cNvSpPr txBox="1"/>
          <p:nvPr/>
        </p:nvSpPr>
        <p:spPr>
          <a:xfrm>
            <a:off x="0" y="3846686"/>
            <a:ext cx="36034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4000" dirty="0">
                <a:effectLst/>
                <a:latin typeface="Segoe UI Emoji" panose="020B0502040204020203" pitchFamily="34" charset="0"/>
                <a:ea typeface="Calibri" panose="020F0502020204030204" pitchFamily="34" charset="0"/>
                <a:cs typeface="Arial" panose="020B0604020202020204" pitchFamily="34" charset="0"/>
                <a:sym typeface="Segoe UI Emoji" panose="020B0502040204020203" pitchFamily="34" charset="0"/>
              </a:rPr>
              <a:t>♀</a:t>
            </a:r>
            <a:endParaRPr lang="fr-FR" sz="4000" dirty="0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31DF314C-C98B-B54F-86DF-23B4B49C9B8E}"/>
              </a:ext>
            </a:extLst>
          </p:cNvPr>
          <p:cNvSpPr txBox="1"/>
          <p:nvPr/>
        </p:nvSpPr>
        <p:spPr>
          <a:xfrm>
            <a:off x="5735652" y="3704459"/>
            <a:ext cx="36034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dirty="0">
                <a:effectLst/>
                <a:latin typeface="Segoe UI Emoji" panose="020B0502040204020203" pitchFamily="34" charset="0"/>
                <a:ea typeface="Calibri" panose="020F0502020204030204" pitchFamily="34" charset="0"/>
                <a:cs typeface="Arial" panose="020B0604020202020204" pitchFamily="34" charset="0"/>
                <a:sym typeface="Segoe UI Emoji" panose="020B0502040204020203" pitchFamily="34" charset="0"/>
              </a:rPr>
              <a:t>♀</a:t>
            </a:r>
            <a:endParaRPr lang="fr-FR" sz="2000" dirty="0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6AE096CE-A43E-C85E-9E1F-ED3214A687E0}"/>
              </a:ext>
            </a:extLst>
          </p:cNvPr>
          <p:cNvSpPr txBox="1"/>
          <p:nvPr/>
        </p:nvSpPr>
        <p:spPr>
          <a:xfrm>
            <a:off x="-50004" y="3076578"/>
            <a:ext cx="63059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4000" dirty="0">
                <a:effectLst/>
                <a:latin typeface="Segoe UI Emoji" panose="020B0502040204020203" pitchFamily="34" charset="0"/>
                <a:ea typeface="Calibri" panose="020F0502020204030204" pitchFamily="34" charset="0"/>
                <a:cs typeface="Arial" panose="020B0604020202020204" pitchFamily="34" charset="0"/>
                <a:sym typeface="Segoe UI Emoji" panose="020B0502040204020203" pitchFamily="34" charset="0"/>
              </a:rPr>
              <a:t>♂</a:t>
            </a:r>
            <a:endParaRPr lang="fr-FR" sz="4000" dirty="0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A56BEBB2-09A3-CB3C-0F1A-C738E8405AF5}"/>
              </a:ext>
            </a:extLst>
          </p:cNvPr>
          <p:cNvSpPr txBox="1"/>
          <p:nvPr/>
        </p:nvSpPr>
        <p:spPr>
          <a:xfrm>
            <a:off x="5697693" y="2971582"/>
            <a:ext cx="63059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dirty="0">
                <a:effectLst/>
                <a:latin typeface="Segoe UI Emoji" panose="020B0502040204020203" pitchFamily="34" charset="0"/>
                <a:ea typeface="Calibri" panose="020F0502020204030204" pitchFamily="34" charset="0"/>
                <a:cs typeface="Arial" panose="020B0604020202020204" pitchFamily="34" charset="0"/>
                <a:sym typeface="Segoe UI Emoji" panose="020B0502040204020203" pitchFamily="34" charset="0"/>
              </a:rPr>
              <a:t>♂</a:t>
            </a:r>
            <a:endParaRPr lang="fr-FR" sz="2000" dirty="0"/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53B1D29E-7E65-BC52-0AD3-22FE98AA233C}"/>
              </a:ext>
            </a:extLst>
          </p:cNvPr>
          <p:cNvSpPr txBox="1"/>
          <p:nvPr/>
        </p:nvSpPr>
        <p:spPr>
          <a:xfrm>
            <a:off x="5697693" y="3304349"/>
            <a:ext cx="63059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dirty="0">
                <a:effectLst/>
                <a:latin typeface="Segoe UI Emoji" panose="020B0502040204020203" pitchFamily="34" charset="0"/>
                <a:ea typeface="Calibri" panose="020F0502020204030204" pitchFamily="34" charset="0"/>
                <a:cs typeface="Arial" panose="020B0604020202020204" pitchFamily="34" charset="0"/>
                <a:sym typeface="Segoe UI Emoji" panose="020B0502040204020203" pitchFamily="34" charset="0"/>
              </a:rPr>
              <a:t>♂</a:t>
            </a:r>
            <a:endParaRPr lang="fr-FR" sz="2000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B2B0BB7F-C6D9-8ABA-0E8E-0202AE14336C}"/>
              </a:ext>
            </a:extLst>
          </p:cNvPr>
          <p:cNvSpPr txBox="1"/>
          <p:nvPr/>
        </p:nvSpPr>
        <p:spPr>
          <a:xfrm>
            <a:off x="-50004" y="1484810"/>
            <a:ext cx="23134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Vyvinuty </a:t>
            </a:r>
            <a:r>
              <a:rPr lang="fr-FR" dirty="0"/>
              <a:t>IDELE </a:t>
            </a:r>
            <a:r>
              <a:rPr lang="cs-CZ" dirty="0"/>
              <a:t>pro býky v inseminaci</a:t>
            </a:r>
            <a:r>
              <a:rPr lang="fr-FR" dirty="0"/>
              <a:t> (</a:t>
            </a:r>
            <a:r>
              <a:rPr lang="cs-CZ" dirty="0"/>
              <a:t>využití</a:t>
            </a:r>
            <a:r>
              <a:rPr lang="fr-FR" dirty="0"/>
              <a:t> </a:t>
            </a:r>
            <a:r>
              <a:rPr lang="fr-FR" dirty="0" err="1"/>
              <a:t>Pedig</a:t>
            </a:r>
            <a:r>
              <a:rPr lang="fr-FR" dirty="0"/>
              <a:t>)</a:t>
            </a:r>
          </a:p>
        </p:txBody>
      </p:sp>
      <p:pic>
        <p:nvPicPr>
          <p:cNvPr id="10" name="Graphique 9" descr="ADN contour">
            <a:extLst>
              <a:ext uri="{FF2B5EF4-FFF2-40B4-BE49-F238E27FC236}">
                <a16:creationId xmlns:a16="http://schemas.microsoft.com/office/drawing/2014/main" id="{8BFFA887-856A-8F61-E408-98C7AFC8E45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517549" y="1765239"/>
            <a:ext cx="712663" cy="712663"/>
          </a:xfrm>
          <a:prstGeom prst="rect">
            <a:avLst/>
          </a:prstGeom>
        </p:spPr>
      </p:pic>
      <p:pic>
        <p:nvPicPr>
          <p:cNvPr id="1026" name="Picture 2" descr="Genealogie - Téléchargement icônes gratuites">
            <a:extLst>
              <a:ext uri="{FF2B5EF4-FFF2-40B4-BE49-F238E27FC236}">
                <a16:creationId xmlns:a16="http://schemas.microsoft.com/office/drawing/2014/main" id="{1226CDB3-4DA0-5F83-F5BD-D171FD322A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1710" y="1854797"/>
            <a:ext cx="640080" cy="64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28885259-6131-7BAC-E625-DEE410D2E3F7}"/>
              </a:ext>
            </a:extLst>
          </p:cNvPr>
          <p:cNvCxnSpPr/>
          <p:nvPr/>
        </p:nvCxnSpPr>
        <p:spPr>
          <a:xfrm>
            <a:off x="5527040" y="3071602"/>
            <a:ext cx="0" cy="34442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>
            <a:extLst>
              <a:ext uri="{FF2B5EF4-FFF2-40B4-BE49-F238E27FC236}">
                <a16:creationId xmlns:a16="http://schemas.microsoft.com/office/drawing/2014/main" id="{E4731276-76D1-2419-69F3-51558DD39024}"/>
              </a:ext>
            </a:extLst>
          </p:cNvPr>
          <p:cNvSpPr txBox="1"/>
          <p:nvPr/>
        </p:nvSpPr>
        <p:spPr>
          <a:xfrm>
            <a:off x="3074097" y="6139932"/>
            <a:ext cx="26730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P</a:t>
            </a:r>
            <a:r>
              <a:rPr lang="cs-CZ" b="1" dirty="0">
                <a:solidFill>
                  <a:srgbClr val="FF0000"/>
                </a:solidFill>
              </a:rPr>
              <a:t>ro býky k inseminaci</a:t>
            </a:r>
            <a:endParaRPr lang="fr-FR" b="1" dirty="0">
              <a:solidFill>
                <a:srgbClr val="FF0000"/>
              </a:solidFill>
            </a:endParaRPr>
          </a:p>
          <a:p>
            <a:r>
              <a:rPr lang="cs-CZ" b="1" dirty="0">
                <a:solidFill>
                  <a:srgbClr val="FF0000"/>
                </a:solidFill>
              </a:rPr>
              <a:t>Ne pro plemenice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F2C217F9-CBDF-5C87-2F48-3D7580CA2EBA}"/>
              </a:ext>
            </a:extLst>
          </p:cNvPr>
          <p:cNvSpPr txBox="1"/>
          <p:nvPr/>
        </p:nvSpPr>
        <p:spPr>
          <a:xfrm>
            <a:off x="5684532" y="6243415"/>
            <a:ext cx="31636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P</a:t>
            </a:r>
            <a:r>
              <a:rPr lang="cs-CZ" b="1" dirty="0">
                <a:solidFill>
                  <a:srgbClr val="FF0000"/>
                </a:solidFill>
              </a:rPr>
              <a:t>ro </a:t>
            </a:r>
            <a:r>
              <a:rPr lang="cs-CZ" b="1" dirty="0" err="1">
                <a:solidFill>
                  <a:srgbClr val="FF0000"/>
                </a:solidFill>
              </a:rPr>
              <a:t>genotypovaná</a:t>
            </a:r>
            <a:r>
              <a:rPr lang="cs-CZ" b="1" dirty="0">
                <a:solidFill>
                  <a:srgbClr val="FF0000"/>
                </a:solidFill>
              </a:rPr>
              <a:t> zvířata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F201A759-F71A-83CD-43C2-4F9E7D6D90F4}"/>
              </a:ext>
            </a:extLst>
          </p:cNvPr>
          <p:cNvSpPr txBox="1"/>
          <p:nvPr/>
        </p:nvSpPr>
        <p:spPr>
          <a:xfrm>
            <a:off x="386001" y="6238265"/>
            <a:ext cx="15571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P</a:t>
            </a:r>
            <a:r>
              <a:rPr lang="cs-CZ" b="1" dirty="0">
                <a:solidFill>
                  <a:srgbClr val="FF0000"/>
                </a:solidFill>
              </a:rPr>
              <a:t>RO KOHO</a:t>
            </a:r>
            <a:r>
              <a:rPr lang="fr-FR" b="1" dirty="0">
                <a:solidFill>
                  <a:srgbClr val="FF0000"/>
                </a:solidFill>
              </a:rPr>
              <a:t>? </a:t>
            </a:r>
          </a:p>
        </p:txBody>
      </p:sp>
      <p:pic>
        <p:nvPicPr>
          <p:cNvPr id="24" name="Image 23" descr="Une image contenant Police, texte, Graphique, logo&#10;&#10;Description générée automatiquement">
            <a:extLst>
              <a:ext uri="{FF2B5EF4-FFF2-40B4-BE49-F238E27FC236}">
                <a16:creationId xmlns:a16="http://schemas.microsoft.com/office/drawing/2014/main" id="{A5056055-15C0-9F28-7DC2-0FC688FF87FD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9982" y="6317512"/>
            <a:ext cx="809689" cy="370611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91E6D74A-E998-FE22-AC1E-BC84952FC920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9192" y="593942"/>
            <a:ext cx="1180959" cy="783462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6C81487F-D145-4736-FB17-D966DA462888}"/>
              </a:ext>
            </a:extLst>
          </p:cNvPr>
          <p:cNvSpPr txBox="1"/>
          <p:nvPr/>
        </p:nvSpPr>
        <p:spPr>
          <a:xfrm>
            <a:off x="9341886" y="1645263"/>
            <a:ext cx="2850114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s-CZ" dirty="0"/>
              <a:t>Vyvinuty </a:t>
            </a:r>
            <a:r>
              <a:rPr lang="fr-FR" dirty="0"/>
              <a:t>UMT </a:t>
            </a:r>
            <a:r>
              <a:rPr lang="fr-FR" dirty="0" err="1"/>
              <a:t>eBis</a:t>
            </a:r>
            <a:r>
              <a:rPr lang="cs-CZ" dirty="0"/>
              <a:t> (INRAE)</a:t>
            </a:r>
            <a:r>
              <a:rPr lang="fr-FR" dirty="0"/>
              <a:t> p</a:t>
            </a:r>
            <a:r>
              <a:rPr lang="cs-CZ" dirty="0"/>
              <a:t>ro </a:t>
            </a:r>
            <a:r>
              <a:rPr lang="cs-CZ" dirty="0" err="1"/>
              <a:t>genotypovaná</a:t>
            </a:r>
            <a:r>
              <a:rPr lang="cs-CZ" dirty="0"/>
              <a:t> zvířata</a:t>
            </a:r>
            <a:endParaRPr lang="fr-FR" dirty="0"/>
          </a:p>
        </p:txBody>
      </p:sp>
      <p:sp>
        <p:nvSpPr>
          <p:cNvPr id="35" name="Titre 4">
            <a:extLst>
              <a:ext uri="{FF2B5EF4-FFF2-40B4-BE49-F238E27FC236}">
                <a16:creationId xmlns:a16="http://schemas.microsoft.com/office/drawing/2014/main" id="{42B30AFE-781B-4A14-8880-D9FFE40180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9212" y="150813"/>
            <a:ext cx="10609435" cy="503237"/>
          </a:xfrm>
        </p:spPr>
        <p:txBody>
          <a:bodyPr/>
          <a:lstStyle/>
          <a:p>
            <a:r>
              <a:rPr lang="cs-CZ" sz="2800" dirty="0">
                <a:latin typeface="Abadi" panose="020B0604020104020204" pitchFamily="34" charset="0"/>
              </a:rPr>
              <a:t>Kontrola </a:t>
            </a:r>
            <a:r>
              <a:rPr lang="cs-CZ" sz="2800" dirty="0" err="1">
                <a:latin typeface="Abadi" panose="020B0604020104020204" pitchFamily="34" charset="0"/>
              </a:rPr>
              <a:t>inbreedingu</a:t>
            </a:r>
            <a:r>
              <a:rPr lang="cs-CZ" sz="2800" dirty="0">
                <a:latin typeface="Abadi" panose="020B0604020104020204" pitchFamily="34" charset="0"/>
              </a:rPr>
              <a:t> ve šlechtitelském programu plemene ve Francii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3441393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5A28F1D4-7CAE-4005-A5EB-764A9128AA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9170" y="150140"/>
            <a:ext cx="10664046" cy="504056"/>
          </a:xfrm>
        </p:spPr>
        <p:txBody>
          <a:bodyPr/>
          <a:lstStyle/>
          <a:p>
            <a:r>
              <a:rPr lang="cs-CZ" sz="2800" dirty="0">
                <a:latin typeface="Abadi" panose="020B0604020104020204" pitchFamily="34" charset="0"/>
              </a:rPr>
              <a:t>Kontrola </a:t>
            </a:r>
            <a:r>
              <a:rPr lang="cs-CZ" sz="2800" dirty="0" err="1">
                <a:latin typeface="Abadi" panose="020B0604020104020204" pitchFamily="34" charset="0"/>
              </a:rPr>
              <a:t>inbreedingu</a:t>
            </a:r>
            <a:r>
              <a:rPr lang="cs-CZ" sz="2800" dirty="0">
                <a:latin typeface="Abadi" panose="020B0604020104020204" pitchFamily="34" charset="0"/>
              </a:rPr>
              <a:t> ve šlechtitelském programu plemene ve Francii</a:t>
            </a:r>
            <a:endParaRPr lang="fr-FR" dirty="0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A6179520-65EE-4204-BC39-4A5E4B2408CF}"/>
              </a:ext>
            </a:extLst>
          </p:cNvPr>
          <p:cNvSpPr txBox="1">
            <a:spLocks/>
          </p:cNvSpPr>
          <p:nvPr/>
        </p:nvSpPr>
        <p:spPr>
          <a:xfrm>
            <a:off x="335360" y="1000932"/>
            <a:ext cx="10441160" cy="388632"/>
          </a:xfrm>
          <a:prstGeom prst="rect">
            <a:avLst/>
          </a:prstGeom>
        </p:spPr>
        <p:txBody>
          <a:bodyPr lIns="38398" tIns="19198" rIns="38398" bIns="19198">
            <a:noAutofit/>
          </a:bodyPr>
          <a:lstStyle>
            <a:lvl1pPr algn="l" defTabSz="76790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Ukázka výsledků pro ukazatel</a:t>
            </a:r>
            <a:r>
              <a:rPr lang="fr-FR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 ORI</a:t>
            </a:r>
          </a:p>
        </p:txBody>
      </p: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6CF4270D-CE3E-4970-9B68-3C5558F81658}"/>
              </a:ext>
            </a:extLst>
          </p:cNvPr>
          <p:cNvGrpSpPr/>
          <p:nvPr/>
        </p:nvGrpSpPr>
        <p:grpSpPr>
          <a:xfrm>
            <a:off x="10882033" y="686505"/>
            <a:ext cx="1101183" cy="451956"/>
            <a:chOff x="10451799" y="118752"/>
            <a:chExt cx="1101183" cy="451956"/>
          </a:xfrm>
        </p:grpSpPr>
        <p:pic>
          <p:nvPicPr>
            <p:cNvPr id="19" name="Image 18">
              <a:extLst>
                <a:ext uri="{FF2B5EF4-FFF2-40B4-BE49-F238E27FC236}">
                  <a16:creationId xmlns:a16="http://schemas.microsoft.com/office/drawing/2014/main" id="{7C3BF705-E9BC-4B6F-8B2C-A09BFACBB2D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51799" y="118753"/>
              <a:ext cx="681259" cy="45195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" name="Image 19" descr="Une image contenant texte, Police, logo, Graphique&#10;&#10;Description générée automatiquement">
              <a:extLst>
                <a:ext uri="{FF2B5EF4-FFF2-40B4-BE49-F238E27FC236}">
                  <a16:creationId xmlns:a16="http://schemas.microsoft.com/office/drawing/2014/main" id="{19D4DB66-395F-4BB3-B829-83F734748AE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33058" y="118752"/>
              <a:ext cx="419924" cy="451956"/>
            </a:xfrm>
            <a:prstGeom prst="rect">
              <a:avLst/>
            </a:prstGeom>
          </p:spPr>
        </p:pic>
      </p:grpSp>
      <p:sp>
        <p:nvSpPr>
          <p:cNvPr id="29" name="Espace réservé du contenu 2">
            <a:extLst>
              <a:ext uri="{FF2B5EF4-FFF2-40B4-BE49-F238E27FC236}">
                <a16:creationId xmlns:a16="http://schemas.microsoft.com/office/drawing/2014/main" id="{C4D30D2C-D639-481C-8BFE-89A92D9626C6}"/>
              </a:ext>
            </a:extLst>
          </p:cNvPr>
          <p:cNvSpPr txBox="1">
            <a:spLocks/>
          </p:cNvSpPr>
          <p:nvPr/>
        </p:nvSpPr>
        <p:spPr>
          <a:xfrm>
            <a:off x="414150" y="1438314"/>
            <a:ext cx="11586506" cy="5959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cs-CZ" sz="1800" dirty="0">
                <a:solidFill>
                  <a:schemeClr val="tx1"/>
                </a:solidFill>
              </a:rPr>
              <a:t>Průměry </a:t>
            </a:r>
            <a:r>
              <a:rPr lang="fr-FR" sz="1800" dirty="0">
                <a:solidFill>
                  <a:schemeClr val="tx1"/>
                </a:solidFill>
              </a:rPr>
              <a:t>ORIT </a:t>
            </a:r>
            <a:r>
              <a:rPr lang="cs-CZ" sz="1800" dirty="0">
                <a:solidFill>
                  <a:schemeClr val="tx1"/>
                </a:solidFill>
              </a:rPr>
              <a:t>a</a:t>
            </a:r>
            <a:r>
              <a:rPr lang="fr-FR" sz="1800" dirty="0">
                <a:solidFill>
                  <a:schemeClr val="tx1"/>
                </a:solidFill>
              </a:rPr>
              <a:t> ORIF </a:t>
            </a:r>
            <a:r>
              <a:rPr lang="cs-CZ" sz="1800" dirty="0">
                <a:solidFill>
                  <a:schemeClr val="tx1"/>
                </a:solidFill>
              </a:rPr>
              <a:t>pro každou testovanou populaci v dubnu</a:t>
            </a:r>
            <a:r>
              <a:rPr lang="fr-FR" sz="1800" dirty="0">
                <a:solidFill>
                  <a:schemeClr val="tx1"/>
                </a:solidFill>
              </a:rPr>
              <a:t> 2023 (</a:t>
            </a:r>
            <a:r>
              <a:rPr lang="fr-FR" sz="1800" dirty="0" err="1">
                <a:solidFill>
                  <a:schemeClr val="tx1"/>
                </a:solidFill>
              </a:rPr>
              <a:t>ref</a:t>
            </a:r>
            <a:r>
              <a:rPr lang="fr-FR" sz="1800" dirty="0">
                <a:solidFill>
                  <a:schemeClr val="tx1"/>
                </a:solidFill>
              </a:rPr>
              <a:t>. 2315)</a:t>
            </a:r>
            <a:endParaRPr lang="fr-FR" sz="1100" dirty="0">
              <a:solidFill>
                <a:schemeClr val="tx1"/>
              </a:solidFill>
            </a:endParaRP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A231D9E5-0B7C-4A4A-BF8A-567DBB161821}"/>
              </a:ext>
            </a:extLst>
          </p:cNvPr>
          <p:cNvGrpSpPr/>
          <p:nvPr/>
        </p:nvGrpSpPr>
        <p:grpSpPr>
          <a:xfrm>
            <a:off x="119336" y="2034284"/>
            <a:ext cx="6089716" cy="3698971"/>
            <a:chOff x="222308" y="2034284"/>
            <a:chExt cx="6089716" cy="3698971"/>
          </a:xfrm>
        </p:grpSpPr>
        <p:pic>
          <p:nvPicPr>
            <p:cNvPr id="28" name="Image 27">
              <a:extLst>
                <a:ext uri="{FF2B5EF4-FFF2-40B4-BE49-F238E27FC236}">
                  <a16:creationId xmlns:a16="http://schemas.microsoft.com/office/drawing/2014/main" id="{414347CE-B2E0-4D1C-967A-ED2ECA44537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13676" r="28804"/>
            <a:stretch/>
          </p:blipFill>
          <p:spPr>
            <a:xfrm>
              <a:off x="222308" y="2034284"/>
              <a:ext cx="4937588" cy="3698971"/>
            </a:xfrm>
            <a:prstGeom prst="rect">
              <a:avLst/>
            </a:prstGeom>
          </p:spPr>
        </p:pic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466E00D4-50E7-4EC9-8FDA-36F77F86CBE0}"/>
                </a:ext>
              </a:extLst>
            </p:cNvPr>
            <p:cNvSpPr/>
            <p:nvPr/>
          </p:nvSpPr>
          <p:spPr>
            <a:xfrm>
              <a:off x="3476978" y="4365103"/>
              <a:ext cx="1322878" cy="792089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2" name="ZoneTexte 31">
              <a:extLst>
                <a:ext uri="{FF2B5EF4-FFF2-40B4-BE49-F238E27FC236}">
                  <a16:creationId xmlns:a16="http://schemas.microsoft.com/office/drawing/2014/main" id="{45475B4C-56C4-47EF-AFAE-9E77CDFDA004}"/>
                </a:ext>
              </a:extLst>
            </p:cNvPr>
            <p:cNvSpPr txBox="1"/>
            <p:nvPr/>
          </p:nvSpPr>
          <p:spPr>
            <a:xfrm>
              <a:off x="4904606" y="4941168"/>
              <a:ext cx="140741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cs-CZ" sz="1400" i="1" dirty="0">
                  <a:solidFill>
                    <a:srgbClr val="FF0000"/>
                  </a:solidFill>
                  <a:latin typeface="Calibri" panose="020F0502020204030204"/>
                </a:rPr>
                <a:t>Počet býků v </a:t>
              </a:r>
              <a:r>
                <a:rPr lang="cs-CZ" sz="1400" i="1" dirty="0" err="1">
                  <a:solidFill>
                    <a:srgbClr val="FF0000"/>
                  </a:solidFill>
                  <a:latin typeface="Calibri" panose="020F0502020204030204"/>
                </a:rPr>
                <a:t>refereční</a:t>
              </a:r>
              <a:r>
                <a:rPr lang="cs-CZ" sz="1400" i="1" dirty="0">
                  <a:solidFill>
                    <a:srgbClr val="FF0000"/>
                  </a:solidFill>
                  <a:latin typeface="Calibri" panose="020F0502020204030204"/>
                </a:rPr>
                <a:t> populaci</a:t>
              </a:r>
              <a:r>
                <a:rPr kumimoji="0" lang="fr-FR" sz="1400" b="0" i="1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= </a:t>
              </a: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Source Sans Pro" panose="020B0503030403020204" pitchFamily="34" charset="0"/>
                  <a:ea typeface="+mn-ea"/>
                  <a:cs typeface="+mn-cs"/>
                </a:rPr>
                <a:t>1 874</a:t>
              </a:r>
              <a:endParaRPr kumimoji="0" lang="fr-FR" sz="14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2" name="Image 1">
            <a:extLst>
              <a:ext uri="{FF2B5EF4-FFF2-40B4-BE49-F238E27FC236}">
                <a16:creationId xmlns:a16="http://schemas.microsoft.com/office/drawing/2014/main" id="{FE5C19EA-4F8B-429E-92F9-E607136FFB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95901" y="5628092"/>
            <a:ext cx="1656184" cy="1079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5280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8">
            <a:extLst>
              <a:ext uri="{FF2B5EF4-FFF2-40B4-BE49-F238E27FC236}">
                <a16:creationId xmlns:a16="http://schemas.microsoft.com/office/drawing/2014/main" id="{8E504BC7-9954-4BAA-9ECB-F301D8027D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Populace </a:t>
            </a:r>
            <a:r>
              <a:rPr lang="fr-FR" dirty="0" err="1"/>
              <a:t>Prim’Holstein</a:t>
            </a:r>
            <a:r>
              <a:rPr lang="fr-FR" dirty="0"/>
              <a:t> </a:t>
            </a:r>
            <a:r>
              <a:rPr lang="cs-CZ" dirty="0"/>
              <a:t>ve Francii</a:t>
            </a:r>
            <a:endParaRPr lang="fr-FR" dirty="0"/>
          </a:p>
        </p:txBody>
      </p:sp>
      <p:sp>
        <p:nvSpPr>
          <p:cNvPr id="29" name="Oval 18">
            <a:extLst>
              <a:ext uri="{FF2B5EF4-FFF2-40B4-BE49-F238E27FC236}">
                <a16:creationId xmlns:a16="http://schemas.microsoft.com/office/drawing/2014/main" id="{35671079-AD28-4DBE-AA09-F86233B16E9E}"/>
              </a:ext>
            </a:extLst>
          </p:cNvPr>
          <p:cNvSpPr>
            <a:spLocks noChangeArrowheads="1"/>
          </p:cNvSpPr>
          <p:nvPr/>
        </p:nvSpPr>
        <p:spPr bwMode="auto">
          <a:xfrm rot="20162873">
            <a:off x="6088749" y="1665057"/>
            <a:ext cx="2582029" cy="1804350"/>
          </a:xfrm>
          <a:prstGeom prst="ellips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grpSp>
        <p:nvGrpSpPr>
          <p:cNvPr id="22" name="Groupe 21">
            <a:extLst>
              <a:ext uri="{FF2B5EF4-FFF2-40B4-BE49-F238E27FC236}">
                <a16:creationId xmlns:a16="http://schemas.microsoft.com/office/drawing/2014/main" id="{869A4842-0A7A-41E7-B471-48298F5A374A}"/>
              </a:ext>
            </a:extLst>
          </p:cNvPr>
          <p:cNvGrpSpPr/>
          <p:nvPr/>
        </p:nvGrpSpPr>
        <p:grpSpPr>
          <a:xfrm>
            <a:off x="5944092" y="391300"/>
            <a:ext cx="6089790" cy="5948864"/>
            <a:chOff x="5944092" y="391300"/>
            <a:chExt cx="6089790" cy="5948864"/>
          </a:xfrm>
        </p:grpSpPr>
        <p:grpSp>
          <p:nvGrpSpPr>
            <p:cNvPr id="21" name="Groupe 20">
              <a:extLst>
                <a:ext uri="{FF2B5EF4-FFF2-40B4-BE49-F238E27FC236}">
                  <a16:creationId xmlns:a16="http://schemas.microsoft.com/office/drawing/2014/main" id="{49E138AB-C148-4F28-A870-8E71DB7BC00F}"/>
                </a:ext>
              </a:extLst>
            </p:cNvPr>
            <p:cNvGrpSpPr/>
            <p:nvPr/>
          </p:nvGrpSpPr>
          <p:grpSpPr>
            <a:xfrm>
              <a:off x="5944092" y="391300"/>
              <a:ext cx="6089790" cy="5948864"/>
              <a:chOff x="5944092" y="391300"/>
              <a:chExt cx="6089790" cy="5948864"/>
            </a:xfrm>
          </p:grpSpPr>
          <p:pic>
            <p:nvPicPr>
              <p:cNvPr id="20" name="Image 19">
                <a:extLst>
                  <a:ext uri="{FF2B5EF4-FFF2-40B4-BE49-F238E27FC236}">
                    <a16:creationId xmlns:a16="http://schemas.microsoft.com/office/drawing/2014/main" id="{3E1948C5-21EB-4E97-9819-415AA413F3B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038771" y="739941"/>
                <a:ext cx="5995111" cy="5600223"/>
              </a:xfrm>
              <a:prstGeom prst="rect">
                <a:avLst/>
              </a:prstGeom>
            </p:spPr>
          </p:pic>
          <p:pic>
            <p:nvPicPr>
              <p:cNvPr id="18" name="Image 17">
                <a:extLst>
                  <a:ext uri="{FF2B5EF4-FFF2-40B4-BE49-F238E27FC236}">
                    <a16:creationId xmlns:a16="http://schemas.microsoft.com/office/drawing/2014/main" id="{A1C1EE05-8E2C-4660-ABAB-C8C2E69F44C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0500357" y="391300"/>
                <a:ext cx="1533525" cy="990600"/>
              </a:xfrm>
              <a:prstGeom prst="rect">
                <a:avLst/>
              </a:prstGeom>
            </p:spPr>
          </p:pic>
          <p:pic>
            <p:nvPicPr>
              <p:cNvPr id="50" name="Image 49">
                <a:extLst>
                  <a:ext uri="{FF2B5EF4-FFF2-40B4-BE49-F238E27FC236}">
                    <a16:creationId xmlns:a16="http://schemas.microsoft.com/office/drawing/2014/main" id="{E28CDEA7-953E-4EBC-85E1-6160D6A9882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t="3463" b="96104" l="9483" r="89943">
                            <a14:foregroundMark x1="25000" y1="6494" x2="31609" y2="8658"/>
                            <a14:foregroundMark x1="31034" y1="8225" x2="35632" y2="3896"/>
                            <a14:foregroundMark x1="35632" y1="3896" x2="37931" y2="9524"/>
                            <a14:foregroundMark x1="41092" y1="87879" x2="38793" y2="96104"/>
                            <a14:foregroundMark x1="38793" y1="96104" x2="38793" y2="96104"/>
                            <a14:foregroundMark x1="39655" y1="95671" x2="42529" y2="95238"/>
                            <a14:foregroundMark x1="49138" y1="94805" x2="52299" y2="96104"/>
                            <a14:foregroundMark x1="78736" y1="93506" x2="81034" y2="95238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724" r="6378"/>
              <a:stretch/>
            </p:blipFill>
            <p:spPr>
              <a:xfrm>
                <a:off x="7456517" y="4587999"/>
                <a:ext cx="609297" cy="540000"/>
              </a:xfrm>
              <a:prstGeom prst="rect">
                <a:avLst/>
              </a:prstGeom>
            </p:spPr>
          </p:pic>
          <p:pic>
            <p:nvPicPr>
              <p:cNvPr id="51" name="Image 50">
                <a:extLst>
                  <a:ext uri="{FF2B5EF4-FFF2-40B4-BE49-F238E27FC236}">
                    <a16:creationId xmlns:a16="http://schemas.microsoft.com/office/drawing/2014/main" id="{F04B4920-1B9B-4F4F-A808-97305BF92DA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backgroundRemoval t="3463" b="96104" l="9483" r="89943">
                            <a14:foregroundMark x1="25000" y1="6494" x2="31609" y2="8658"/>
                            <a14:foregroundMark x1="31034" y1="8225" x2="35632" y2="3896"/>
                            <a14:foregroundMark x1="35632" y1="3896" x2="37931" y2="9524"/>
                            <a14:foregroundMark x1="41092" y1="87879" x2="38793" y2="96104"/>
                            <a14:foregroundMark x1="38793" y1="96104" x2="38793" y2="96104"/>
                            <a14:foregroundMark x1="39655" y1="95671" x2="42529" y2="95238"/>
                            <a14:foregroundMark x1="49138" y1="94805" x2="52299" y2="96104"/>
                            <a14:foregroundMark x1="78736" y1="93506" x2="81034" y2="95238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724" r="6378"/>
              <a:stretch/>
            </p:blipFill>
            <p:spPr>
              <a:xfrm>
                <a:off x="7116166" y="2708920"/>
                <a:ext cx="731156" cy="648000"/>
              </a:xfrm>
              <a:prstGeom prst="rect">
                <a:avLst/>
              </a:prstGeom>
            </p:spPr>
          </p:pic>
          <p:pic>
            <p:nvPicPr>
              <p:cNvPr id="52" name="Image 51">
                <a:extLst>
                  <a:ext uri="{FF2B5EF4-FFF2-40B4-BE49-F238E27FC236}">
                    <a16:creationId xmlns:a16="http://schemas.microsoft.com/office/drawing/2014/main" id="{F2D9E587-6CEB-4D6B-950D-9C810C117AF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 cstate="print">
                <a:extLst>
                  <a:ext uri="{BEBA8EAE-BF5A-486C-A8C5-ECC9F3942E4B}">
                    <a14:imgProps xmlns:a14="http://schemas.microsoft.com/office/drawing/2010/main">
                      <a14:imgLayer r:embed="rId9">
                        <a14:imgEffect>
                          <a14:backgroundRemoval t="3463" b="96104" l="9483" r="89943">
                            <a14:foregroundMark x1="25000" y1="6494" x2="31609" y2="8658"/>
                            <a14:foregroundMark x1="31034" y1="8225" x2="35632" y2="3896"/>
                            <a14:foregroundMark x1="35632" y1="3896" x2="37931" y2="9524"/>
                            <a14:foregroundMark x1="41092" y1="87879" x2="38793" y2="96104"/>
                            <a14:foregroundMark x1="38793" y1="96104" x2="38793" y2="96104"/>
                            <a14:foregroundMark x1="39655" y1="95671" x2="42529" y2="95238"/>
                            <a14:foregroundMark x1="49138" y1="94805" x2="52299" y2="96104"/>
                            <a14:foregroundMark x1="78736" y1="93506" x2="81034" y2="95238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724" r="6378"/>
              <a:stretch/>
            </p:blipFill>
            <p:spPr>
              <a:xfrm>
                <a:off x="6294861" y="1807149"/>
                <a:ext cx="893636" cy="792000"/>
              </a:xfrm>
              <a:prstGeom prst="rect">
                <a:avLst/>
              </a:prstGeom>
            </p:spPr>
          </p:pic>
          <p:pic>
            <p:nvPicPr>
              <p:cNvPr id="53" name="Image 52">
                <a:extLst>
                  <a:ext uri="{FF2B5EF4-FFF2-40B4-BE49-F238E27FC236}">
                    <a16:creationId xmlns:a16="http://schemas.microsoft.com/office/drawing/2014/main" id="{FAE86EB3-E553-48B9-95AE-682137F641A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0" cstate="print">
                <a:extLst>
                  <a:ext uri="{BEBA8EAE-BF5A-486C-A8C5-ECC9F3942E4B}">
                    <a14:imgProps xmlns:a14="http://schemas.microsoft.com/office/drawing/2010/main">
                      <a14:imgLayer r:embed="rId11">
                        <a14:imgEffect>
                          <a14:backgroundRemoval t="3463" b="96104" l="9483" r="89943">
                            <a14:foregroundMark x1="25000" y1="6494" x2="31609" y2="8658"/>
                            <a14:foregroundMark x1="31034" y1="8225" x2="35632" y2="3896"/>
                            <a14:foregroundMark x1="35632" y1="3896" x2="37931" y2="9524"/>
                            <a14:foregroundMark x1="41092" y1="87879" x2="38793" y2="96104"/>
                            <a14:foregroundMark x1="38793" y1="96104" x2="38793" y2="96104"/>
                            <a14:foregroundMark x1="39655" y1="95671" x2="42529" y2="95238"/>
                            <a14:foregroundMark x1="49138" y1="94805" x2="52299" y2="96104"/>
                            <a14:foregroundMark x1="78736" y1="93506" x2="81034" y2="95238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724" r="6378"/>
              <a:stretch/>
            </p:blipFill>
            <p:spPr>
              <a:xfrm>
                <a:off x="7556472" y="1712765"/>
                <a:ext cx="771776" cy="684000"/>
              </a:xfrm>
              <a:prstGeom prst="rect">
                <a:avLst/>
              </a:prstGeom>
            </p:spPr>
          </p:pic>
          <p:pic>
            <p:nvPicPr>
              <p:cNvPr id="54" name="Image 53">
                <a:extLst>
                  <a:ext uri="{FF2B5EF4-FFF2-40B4-BE49-F238E27FC236}">
                    <a16:creationId xmlns:a16="http://schemas.microsoft.com/office/drawing/2014/main" id="{FDFA3C1E-D99F-4401-9E61-87FDF798BBA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backgroundRemoval t="3463" b="96104" l="9483" r="89943">
                            <a14:foregroundMark x1="25000" y1="6494" x2="31609" y2="8658"/>
                            <a14:foregroundMark x1="31034" y1="8225" x2="35632" y2="3896"/>
                            <a14:foregroundMark x1="35632" y1="3896" x2="37931" y2="9524"/>
                            <a14:foregroundMark x1="41092" y1="87879" x2="38793" y2="96104"/>
                            <a14:foregroundMark x1="38793" y1="96104" x2="38793" y2="96104"/>
                            <a14:foregroundMark x1="39655" y1="95671" x2="42529" y2="95238"/>
                            <a14:foregroundMark x1="49138" y1="94805" x2="52299" y2="96104"/>
                            <a14:foregroundMark x1="78736" y1="93506" x2="81034" y2="95238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724" r="6378"/>
              <a:stretch/>
            </p:blipFill>
            <p:spPr>
              <a:xfrm>
                <a:off x="8549921" y="851758"/>
                <a:ext cx="731156" cy="648000"/>
              </a:xfrm>
              <a:prstGeom prst="rect">
                <a:avLst/>
              </a:prstGeom>
            </p:spPr>
          </p:pic>
          <p:pic>
            <p:nvPicPr>
              <p:cNvPr id="55" name="Image 54">
                <a:extLst>
                  <a:ext uri="{FF2B5EF4-FFF2-40B4-BE49-F238E27FC236}">
                    <a16:creationId xmlns:a16="http://schemas.microsoft.com/office/drawing/2014/main" id="{7BCEA65F-FAE4-4BB0-93D7-E0CB4871BD3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backgroundRemoval t="3463" b="96104" l="9483" r="89943">
                            <a14:foregroundMark x1="25000" y1="6494" x2="31609" y2="8658"/>
                            <a14:foregroundMark x1="31034" y1="8225" x2="35632" y2="3896"/>
                            <a14:foregroundMark x1="35632" y1="3896" x2="37931" y2="9524"/>
                            <a14:foregroundMark x1="41092" y1="87879" x2="38793" y2="96104"/>
                            <a14:foregroundMark x1="38793" y1="96104" x2="38793" y2="96104"/>
                            <a14:foregroundMark x1="39655" y1="95671" x2="42529" y2="95238"/>
                            <a14:foregroundMark x1="49138" y1="94805" x2="52299" y2="96104"/>
                            <a14:foregroundMark x1="78736" y1="93506" x2="81034" y2="95238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724" r="6378"/>
              <a:stretch/>
            </p:blipFill>
            <p:spPr>
              <a:xfrm>
                <a:off x="9981585" y="1717866"/>
                <a:ext cx="731156" cy="648000"/>
              </a:xfrm>
              <a:prstGeom prst="rect">
                <a:avLst/>
              </a:prstGeom>
            </p:spPr>
          </p:pic>
          <p:pic>
            <p:nvPicPr>
              <p:cNvPr id="56" name="Image 55">
                <a:extLst>
                  <a:ext uri="{FF2B5EF4-FFF2-40B4-BE49-F238E27FC236}">
                    <a16:creationId xmlns:a16="http://schemas.microsoft.com/office/drawing/2014/main" id="{E57D1811-A980-45C5-A7EC-960370ABCC8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t="3463" b="96104" l="9483" r="89943">
                            <a14:foregroundMark x1="25000" y1="6494" x2="31609" y2="8658"/>
                            <a14:foregroundMark x1="31034" y1="8225" x2="35632" y2="3896"/>
                            <a14:foregroundMark x1="35632" y1="3896" x2="37931" y2="9524"/>
                            <a14:foregroundMark x1="41092" y1="87879" x2="38793" y2="96104"/>
                            <a14:foregroundMark x1="38793" y1="96104" x2="38793" y2="96104"/>
                            <a14:foregroundMark x1="39655" y1="95671" x2="42529" y2="95238"/>
                            <a14:foregroundMark x1="49138" y1="94805" x2="52299" y2="96104"/>
                            <a14:foregroundMark x1="78736" y1="93506" x2="81034" y2="95238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724" r="6378"/>
              <a:stretch/>
            </p:blipFill>
            <p:spPr>
              <a:xfrm>
                <a:off x="8382994" y="3043552"/>
                <a:ext cx="609297" cy="540000"/>
              </a:xfrm>
              <a:prstGeom prst="rect">
                <a:avLst/>
              </a:prstGeom>
            </p:spPr>
          </p:pic>
          <p:pic>
            <p:nvPicPr>
              <p:cNvPr id="57" name="Image 56">
                <a:extLst>
                  <a:ext uri="{FF2B5EF4-FFF2-40B4-BE49-F238E27FC236}">
                    <a16:creationId xmlns:a16="http://schemas.microsoft.com/office/drawing/2014/main" id="{5F04FF0C-C2AC-4617-B748-ED0D49F9346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2" cstate="print">
                <a:extLst>
                  <a:ext uri="{BEBA8EAE-BF5A-486C-A8C5-ECC9F3942E4B}">
                    <a14:imgProps xmlns:a14="http://schemas.microsoft.com/office/drawing/2010/main">
                      <a14:imgLayer r:embed="rId13">
                        <a14:imgEffect>
                          <a14:backgroundRemoval t="3463" b="96104" l="9483" r="89943">
                            <a14:foregroundMark x1="25000" y1="6494" x2="31609" y2="8658"/>
                            <a14:foregroundMark x1="31034" y1="8225" x2="35632" y2="3896"/>
                            <a14:foregroundMark x1="35632" y1="3896" x2="37931" y2="9524"/>
                            <a14:foregroundMark x1="41092" y1="87879" x2="38793" y2="96104"/>
                            <a14:foregroundMark x1="38793" y1="96104" x2="38793" y2="96104"/>
                            <a14:foregroundMark x1="39655" y1="95671" x2="42529" y2="95238"/>
                            <a14:foregroundMark x1="49138" y1="94805" x2="52299" y2="96104"/>
                            <a14:foregroundMark x1="78736" y1="93506" x2="81034" y2="95238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724" r="6378"/>
              <a:stretch/>
            </p:blipFill>
            <p:spPr>
              <a:xfrm>
                <a:off x="9819106" y="4221088"/>
                <a:ext cx="528057" cy="468000"/>
              </a:xfrm>
              <a:prstGeom prst="rect">
                <a:avLst/>
              </a:prstGeom>
            </p:spPr>
          </p:pic>
          <p:pic>
            <p:nvPicPr>
              <p:cNvPr id="58" name="Image 57">
                <a:extLst>
                  <a:ext uri="{FF2B5EF4-FFF2-40B4-BE49-F238E27FC236}">
                    <a16:creationId xmlns:a16="http://schemas.microsoft.com/office/drawing/2014/main" id="{42FE4988-DD68-4EC2-83BC-1783A805731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backgroundRemoval t="3463" b="96104" l="9483" r="89943">
                            <a14:foregroundMark x1="25000" y1="6494" x2="31609" y2="8658"/>
                            <a14:foregroundMark x1="31034" y1="8225" x2="35632" y2="3896"/>
                            <a14:foregroundMark x1="35632" y1="3896" x2="37931" y2="9524"/>
                            <a14:foregroundMark x1="41092" y1="87879" x2="38793" y2="96104"/>
                            <a14:foregroundMark x1="38793" y1="96104" x2="38793" y2="96104"/>
                            <a14:foregroundMark x1="39655" y1="95671" x2="42529" y2="95238"/>
                            <a14:foregroundMark x1="49138" y1="94805" x2="52299" y2="96104"/>
                            <a14:foregroundMark x1="78736" y1="93506" x2="81034" y2="95238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724" r="6378"/>
              <a:stretch/>
            </p:blipFill>
            <p:spPr>
              <a:xfrm>
                <a:off x="8593499" y="3746523"/>
                <a:ext cx="731156" cy="648000"/>
              </a:xfrm>
              <a:prstGeom prst="rect">
                <a:avLst/>
              </a:prstGeom>
            </p:spPr>
          </p:pic>
          <p:pic>
            <p:nvPicPr>
              <p:cNvPr id="59" name="Image 58">
                <a:extLst>
                  <a:ext uri="{FF2B5EF4-FFF2-40B4-BE49-F238E27FC236}">
                    <a16:creationId xmlns:a16="http://schemas.microsoft.com/office/drawing/2014/main" id="{5EA1D797-249F-4BB2-9E21-A684E95EEEE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t="3463" b="96104" l="9483" r="89943">
                            <a14:foregroundMark x1="25000" y1="6494" x2="31609" y2="8658"/>
                            <a14:foregroundMark x1="31034" y1="8225" x2="35632" y2="3896"/>
                            <a14:foregroundMark x1="35632" y1="3896" x2="37931" y2="9524"/>
                            <a14:foregroundMark x1="41092" y1="87879" x2="38793" y2="96104"/>
                            <a14:foregroundMark x1="38793" y1="96104" x2="38793" y2="96104"/>
                            <a14:foregroundMark x1="39655" y1="95671" x2="42529" y2="95238"/>
                            <a14:foregroundMark x1="49138" y1="94805" x2="52299" y2="96104"/>
                            <a14:foregroundMark x1="78736" y1="93506" x2="81034" y2="95238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724" r="6378"/>
              <a:stretch/>
            </p:blipFill>
            <p:spPr>
              <a:xfrm>
                <a:off x="9212973" y="2501558"/>
                <a:ext cx="609297" cy="540000"/>
              </a:xfrm>
              <a:prstGeom prst="rect">
                <a:avLst/>
              </a:prstGeom>
            </p:spPr>
          </p:pic>
          <p:sp>
            <p:nvSpPr>
              <p:cNvPr id="60" name="Oval 18">
                <a:extLst>
                  <a:ext uri="{FF2B5EF4-FFF2-40B4-BE49-F238E27FC236}">
                    <a16:creationId xmlns:a16="http://schemas.microsoft.com/office/drawing/2014/main" id="{04C8A6FA-06EB-4CE6-8318-7FB83D734B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0162873">
                <a:off x="5944092" y="1432189"/>
                <a:ext cx="2582029" cy="1927695"/>
              </a:xfrm>
              <a:prstGeom prst="ellipse">
                <a:avLst/>
              </a:prstGeom>
              <a:noFill/>
              <a:ln w="254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pic>
          <p:nvPicPr>
            <p:cNvPr id="62" name="Image 61">
              <a:extLst>
                <a:ext uri="{FF2B5EF4-FFF2-40B4-BE49-F238E27FC236}">
                  <a16:creationId xmlns:a16="http://schemas.microsoft.com/office/drawing/2014/main" id="{E9EC1488-0B22-4623-B70F-598DCA0AA2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4" cstate="print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ackgroundRemoval t="3463" b="96104" l="9483" r="89943">
                          <a14:foregroundMark x1="25000" y1="6494" x2="31609" y2="8658"/>
                          <a14:foregroundMark x1="31034" y1="8225" x2="35632" y2="3896"/>
                          <a14:foregroundMark x1="35632" y1="3896" x2="37931" y2="9524"/>
                          <a14:foregroundMark x1="41092" y1="87879" x2="38793" y2="96104"/>
                          <a14:foregroundMark x1="38793" y1="96104" x2="38793" y2="96104"/>
                          <a14:foregroundMark x1="39655" y1="95671" x2="42529" y2="95238"/>
                          <a14:foregroundMark x1="49138" y1="94805" x2="52299" y2="96104"/>
                          <a14:foregroundMark x1="78736" y1="93506" x2="81034" y2="9523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724" r="6378"/>
            <a:stretch/>
          </p:blipFill>
          <p:spPr>
            <a:xfrm>
              <a:off x="6240016" y="5639370"/>
              <a:ext cx="406198" cy="360000"/>
            </a:xfrm>
            <a:prstGeom prst="rect">
              <a:avLst/>
            </a:prstGeom>
          </p:spPr>
        </p:pic>
      </p:grpSp>
      <p:sp>
        <p:nvSpPr>
          <p:cNvPr id="45" name="Text Box 19">
            <a:extLst>
              <a:ext uri="{FF2B5EF4-FFF2-40B4-BE49-F238E27FC236}">
                <a16:creationId xmlns:a16="http://schemas.microsoft.com/office/drawing/2014/main" id="{9210B3C6-9B2D-4CBA-89AD-18081302F5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5560" y="984429"/>
            <a:ext cx="463744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000" b="1" dirty="0">
                <a:solidFill>
                  <a:schemeClr val="tx1">
                    <a:lumMod val="50000"/>
                  </a:schemeClr>
                </a:solidFill>
                <a:latin typeface="+mj-lt"/>
              </a:rPr>
              <a:t>&gt; </a:t>
            </a:r>
            <a:r>
              <a:rPr lang="fr-FR" sz="2000" b="1" dirty="0">
                <a:solidFill>
                  <a:schemeClr val="tx1">
                    <a:lumMod val="50000"/>
                  </a:schemeClr>
                </a:solidFill>
                <a:latin typeface="+mj-lt"/>
              </a:rPr>
              <a:t>50%</a:t>
            </a:r>
            <a:r>
              <a:rPr lang="fr-FR" sz="2000" dirty="0">
                <a:solidFill>
                  <a:schemeClr val="tx1">
                    <a:lumMod val="50000"/>
                  </a:schemeClr>
                </a:solidFill>
                <a:latin typeface="+mj-lt"/>
              </a:rPr>
              <a:t> </a:t>
            </a:r>
            <a:r>
              <a:rPr lang="fr-FR" sz="2000" b="1" dirty="0" err="1">
                <a:solidFill>
                  <a:schemeClr val="tx1">
                    <a:lumMod val="50000"/>
                  </a:schemeClr>
                </a:solidFill>
                <a:latin typeface="+mj-lt"/>
              </a:rPr>
              <a:t>celkov</a:t>
            </a:r>
            <a:r>
              <a:rPr lang="cs-CZ" sz="2000" b="1" dirty="0" err="1">
                <a:solidFill>
                  <a:schemeClr val="tx1">
                    <a:lumMod val="50000"/>
                  </a:schemeClr>
                </a:solidFill>
                <a:latin typeface="+mj-lt"/>
              </a:rPr>
              <a:t>ého</a:t>
            </a:r>
            <a:r>
              <a:rPr lang="cs-CZ" sz="2000" b="1" dirty="0">
                <a:solidFill>
                  <a:schemeClr val="tx1">
                    <a:lumMod val="50000"/>
                  </a:schemeClr>
                </a:solidFill>
                <a:latin typeface="+mj-lt"/>
              </a:rPr>
              <a:t> počtu zvířat plemene</a:t>
            </a:r>
            <a:r>
              <a:rPr lang="fr-FR" sz="2000" b="1" dirty="0">
                <a:solidFill>
                  <a:schemeClr val="tx1">
                    <a:lumMod val="50000"/>
                  </a:schemeClr>
                </a:solidFill>
                <a:latin typeface="+mj-lt"/>
              </a:rPr>
              <a:t> </a:t>
            </a:r>
            <a:r>
              <a:rPr lang="fr-FR" sz="2000" b="1" dirty="0" err="1">
                <a:solidFill>
                  <a:schemeClr val="tx1">
                    <a:lumMod val="50000"/>
                  </a:schemeClr>
                </a:solidFill>
                <a:latin typeface="+mj-lt"/>
              </a:rPr>
              <a:t>Prim’holstein</a:t>
            </a:r>
            <a:r>
              <a:rPr lang="cs-CZ" sz="2000" b="1" dirty="0">
                <a:solidFill>
                  <a:schemeClr val="tx1">
                    <a:lumMod val="50000"/>
                  </a:schemeClr>
                </a:solidFill>
                <a:latin typeface="+mj-lt"/>
              </a:rPr>
              <a:t> </a:t>
            </a:r>
            <a:r>
              <a:rPr lang="fr-FR" sz="2000" b="1" dirty="0">
                <a:solidFill>
                  <a:schemeClr val="tx1">
                    <a:lumMod val="50000"/>
                  </a:schemeClr>
                </a:solidFill>
                <a:latin typeface="+mj-lt"/>
              </a:rPr>
              <a:t>se </a:t>
            </a:r>
            <a:r>
              <a:rPr lang="cs-CZ" sz="2000" b="1" dirty="0">
                <a:solidFill>
                  <a:schemeClr val="tx1">
                    <a:lumMod val="50000"/>
                  </a:schemeClr>
                </a:solidFill>
                <a:latin typeface="+mj-lt"/>
              </a:rPr>
              <a:t>nachází na západě Francie</a:t>
            </a:r>
            <a:endParaRPr lang="fr-FR" sz="2000" b="1" dirty="0">
              <a:solidFill>
                <a:schemeClr val="tx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64" name="Espace réservé du contenu 2">
            <a:extLst>
              <a:ext uri="{FF2B5EF4-FFF2-40B4-BE49-F238E27FC236}">
                <a16:creationId xmlns:a16="http://schemas.microsoft.com/office/drawing/2014/main" id="{0DAE6119-2E10-4E51-8C26-CFFC29AC1401}"/>
              </a:ext>
            </a:extLst>
          </p:cNvPr>
          <p:cNvSpPr txBox="1">
            <a:spLocks/>
          </p:cNvSpPr>
          <p:nvPr/>
        </p:nvSpPr>
        <p:spPr>
          <a:xfrm>
            <a:off x="320859" y="2204864"/>
            <a:ext cx="5974001" cy="4502996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cs-CZ" sz="2400" b="1" dirty="0">
                <a:solidFill>
                  <a:schemeClr val="accent1"/>
                </a:solidFill>
                <a:latin typeface="Abadi" panose="020B0604020104020204" pitchFamily="34" charset="0"/>
              </a:rPr>
              <a:t>Několik čísel z Francie</a:t>
            </a:r>
            <a:endParaRPr lang="fr-FR" sz="2400" b="1" dirty="0">
              <a:solidFill>
                <a:schemeClr val="accent1"/>
              </a:solidFill>
              <a:latin typeface="Abadi" panose="020B0604020104020204" pitchFamily="34" charset="0"/>
            </a:endParaRPr>
          </a:p>
          <a:p>
            <a:pPr marL="266700" indent="-2667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</a:pPr>
            <a:r>
              <a:rPr lang="fr-FR" sz="2000" b="1" dirty="0">
                <a:solidFill>
                  <a:schemeClr val="accent1"/>
                </a:solidFill>
                <a:latin typeface="Abadi" panose="020B0604020104020204" pitchFamily="34" charset="0"/>
              </a:rPr>
              <a:t>2,1 mil</a:t>
            </a:r>
            <a:r>
              <a:rPr lang="cs-CZ" sz="2000" b="1" dirty="0">
                <a:solidFill>
                  <a:schemeClr val="accent1"/>
                </a:solidFill>
                <a:latin typeface="Abadi" panose="020B0604020104020204" pitchFamily="34" charset="0"/>
              </a:rPr>
              <a:t>ionů</a:t>
            </a:r>
            <a:r>
              <a:rPr lang="fr-FR" sz="2000" b="1" dirty="0">
                <a:solidFill>
                  <a:schemeClr val="accent1"/>
                </a:solidFill>
                <a:latin typeface="Abadi" panose="020B0604020104020204" pitchFamily="34" charset="0"/>
              </a:rPr>
              <a:t> </a:t>
            </a:r>
            <a:r>
              <a:rPr lang="cs-CZ" sz="2000" dirty="0">
                <a:solidFill>
                  <a:schemeClr val="tx1">
                    <a:lumMod val="50000"/>
                  </a:schemeClr>
                </a:solidFill>
                <a:latin typeface="Abadi" panose="020B0604020104020204" pitchFamily="34" charset="0"/>
              </a:rPr>
              <a:t>krav plemene</a:t>
            </a:r>
            <a:r>
              <a:rPr lang="fr-FR" sz="2000" dirty="0">
                <a:solidFill>
                  <a:schemeClr val="tx1">
                    <a:lumMod val="50000"/>
                  </a:schemeClr>
                </a:solidFill>
                <a:latin typeface="Abadi" panose="020B0604020104020204" pitchFamily="34" charset="0"/>
              </a:rPr>
              <a:t> </a:t>
            </a:r>
            <a:r>
              <a:rPr lang="fr-FR" sz="2000" b="1" dirty="0" err="1">
                <a:solidFill>
                  <a:schemeClr val="accent1"/>
                </a:solidFill>
                <a:latin typeface="Abadi" panose="020B0604020104020204" pitchFamily="34" charset="0"/>
              </a:rPr>
              <a:t>Prim’holstein</a:t>
            </a:r>
            <a:r>
              <a:rPr lang="fr-FR" sz="2000" dirty="0">
                <a:solidFill>
                  <a:schemeClr val="tx1">
                    <a:lumMod val="50000"/>
                  </a:schemeClr>
                </a:solidFill>
                <a:latin typeface="Abadi" panose="020B0604020104020204" pitchFamily="34" charset="0"/>
              </a:rPr>
              <a:t> </a:t>
            </a:r>
            <a:r>
              <a:rPr lang="cs-CZ" sz="2000" dirty="0">
                <a:solidFill>
                  <a:schemeClr val="tx1">
                    <a:lumMod val="50000"/>
                  </a:schemeClr>
                </a:solidFill>
                <a:latin typeface="Abadi" panose="020B0604020104020204" pitchFamily="34" charset="0"/>
              </a:rPr>
              <a:t>z celkového počtu </a:t>
            </a:r>
            <a:r>
              <a:rPr lang="fr-FR" sz="2000" dirty="0">
                <a:solidFill>
                  <a:schemeClr val="tx1">
                    <a:lumMod val="50000"/>
                  </a:schemeClr>
                </a:solidFill>
                <a:latin typeface="Abadi" panose="020B0604020104020204" pitchFamily="34" charset="0"/>
              </a:rPr>
              <a:t>3,4 mil</a:t>
            </a:r>
            <a:r>
              <a:rPr lang="cs-CZ" sz="2000" dirty="0">
                <a:solidFill>
                  <a:schemeClr val="tx1">
                    <a:lumMod val="50000"/>
                  </a:schemeClr>
                </a:solidFill>
                <a:latin typeface="Abadi" panose="020B0604020104020204" pitchFamily="34" charset="0"/>
              </a:rPr>
              <a:t>i</a:t>
            </a:r>
            <a:r>
              <a:rPr lang="fr-FR" sz="2000" dirty="0">
                <a:solidFill>
                  <a:schemeClr val="tx1">
                    <a:lumMod val="50000"/>
                  </a:schemeClr>
                </a:solidFill>
                <a:latin typeface="Abadi" panose="020B0604020104020204" pitchFamily="34" charset="0"/>
              </a:rPr>
              <a:t>on</a:t>
            </a:r>
            <a:r>
              <a:rPr lang="cs-CZ" sz="2000" dirty="0">
                <a:solidFill>
                  <a:schemeClr val="tx1">
                    <a:lumMod val="50000"/>
                  </a:schemeClr>
                </a:solidFill>
                <a:latin typeface="Abadi" panose="020B0604020104020204" pitchFamily="34" charset="0"/>
              </a:rPr>
              <a:t>ů krav dojených plemen</a:t>
            </a:r>
            <a:endParaRPr lang="fr-FR" sz="2000" dirty="0">
              <a:solidFill>
                <a:schemeClr val="tx1">
                  <a:lumMod val="50000"/>
                </a:schemeClr>
              </a:solidFill>
              <a:latin typeface="Abadi" panose="020B0604020104020204" pitchFamily="34" charset="0"/>
            </a:endParaRPr>
          </a:p>
          <a:p>
            <a:pPr marL="266700" indent="-266700">
              <a:lnSpc>
                <a:spcPct val="100000"/>
              </a:lnSpc>
              <a:spcBef>
                <a:spcPts val="0"/>
              </a:spcBef>
              <a:spcAft>
                <a:spcPts val="9600"/>
              </a:spcAft>
              <a:buClr>
                <a:schemeClr val="tx1"/>
              </a:buClr>
            </a:pPr>
            <a:r>
              <a:rPr lang="fr-FR" sz="2000" b="1" dirty="0">
                <a:solidFill>
                  <a:schemeClr val="accent1"/>
                </a:solidFill>
                <a:latin typeface="Abadi" panose="020B0604020104020204" pitchFamily="34" charset="0"/>
              </a:rPr>
              <a:t>1,2 </a:t>
            </a:r>
            <a:r>
              <a:rPr lang="fr-FR" sz="2000" b="1" dirty="0" err="1">
                <a:solidFill>
                  <a:schemeClr val="accent1"/>
                </a:solidFill>
                <a:latin typeface="Abadi" panose="020B0604020104020204" pitchFamily="34" charset="0"/>
              </a:rPr>
              <a:t>milion</a:t>
            </a:r>
            <a:r>
              <a:rPr lang="cs-CZ" sz="2000" b="1" dirty="0">
                <a:solidFill>
                  <a:schemeClr val="accent1"/>
                </a:solidFill>
                <a:latin typeface="Abadi" panose="020B0604020104020204" pitchFamily="34" charset="0"/>
              </a:rPr>
              <a:t>ů</a:t>
            </a:r>
            <a:r>
              <a:rPr lang="fr-FR" sz="2000" b="1" dirty="0">
                <a:solidFill>
                  <a:schemeClr val="accent1"/>
                </a:solidFill>
                <a:latin typeface="Abadi" panose="020B0604020104020204" pitchFamily="34" charset="0"/>
              </a:rPr>
              <a:t> </a:t>
            </a:r>
            <a:r>
              <a:rPr lang="cs-CZ" sz="2000" b="1" dirty="0">
                <a:solidFill>
                  <a:schemeClr val="accent1"/>
                </a:solidFill>
                <a:latin typeface="Abadi" panose="020B0604020104020204" pitchFamily="34" charset="0"/>
              </a:rPr>
              <a:t>dojnic plemene</a:t>
            </a:r>
            <a:r>
              <a:rPr lang="fr-FR" sz="2000" dirty="0">
                <a:solidFill>
                  <a:schemeClr val="tx1">
                    <a:lumMod val="50000"/>
                  </a:schemeClr>
                </a:solidFill>
                <a:latin typeface="Abadi" panose="020B0604020104020204" pitchFamily="34" charset="0"/>
              </a:rPr>
              <a:t> </a:t>
            </a:r>
            <a:r>
              <a:rPr lang="fr-FR" sz="2000" dirty="0" err="1">
                <a:solidFill>
                  <a:schemeClr val="tx1">
                    <a:lumMod val="50000"/>
                  </a:schemeClr>
                </a:solidFill>
                <a:latin typeface="Abadi" panose="020B0604020104020204" pitchFamily="34" charset="0"/>
              </a:rPr>
              <a:t>Prim’holstein</a:t>
            </a:r>
            <a:r>
              <a:rPr lang="fr-FR" sz="2000" dirty="0">
                <a:solidFill>
                  <a:schemeClr val="tx1">
                    <a:lumMod val="50000"/>
                  </a:schemeClr>
                </a:solidFill>
                <a:latin typeface="Abadi" panose="020B0604020104020204" pitchFamily="34" charset="0"/>
              </a:rPr>
              <a:t> </a:t>
            </a:r>
            <a:r>
              <a:rPr lang="cs-CZ" sz="2000" dirty="0">
                <a:solidFill>
                  <a:schemeClr val="tx1">
                    <a:lumMod val="50000"/>
                  </a:schemeClr>
                </a:solidFill>
                <a:latin typeface="Abadi" panose="020B0604020104020204" pitchFamily="34" charset="0"/>
              </a:rPr>
              <a:t>v</a:t>
            </a:r>
            <a:r>
              <a:rPr lang="fr-FR" sz="2000" dirty="0">
                <a:solidFill>
                  <a:schemeClr val="tx1">
                    <a:lumMod val="50000"/>
                  </a:schemeClr>
                </a:solidFill>
                <a:latin typeface="Abadi" panose="020B0604020104020204" pitchFamily="34" charset="0"/>
              </a:rPr>
              <a:t> </a:t>
            </a:r>
            <a:r>
              <a:rPr lang="cs-CZ" sz="2000" b="1" dirty="0">
                <a:solidFill>
                  <a:schemeClr val="accent1"/>
                </a:solidFill>
                <a:latin typeface="Abadi" panose="020B0604020104020204" pitchFamily="34" charset="0"/>
              </a:rPr>
              <a:t>KU</a:t>
            </a:r>
            <a:endParaRPr lang="fr-FR" sz="2000" b="1" dirty="0">
              <a:solidFill>
                <a:schemeClr val="accent1"/>
              </a:solidFill>
              <a:latin typeface="Abadi" panose="020B0604020104020204" pitchFamily="34" charset="0"/>
            </a:endParaRPr>
          </a:p>
          <a:p>
            <a:pPr marL="285750" lvl="3" indent="-28575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</a:pPr>
            <a:endParaRPr lang="cs-CZ" sz="2000" b="1" dirty="0">
              <a:solidFill>
                <a:schemeClr val="accent1"/>
              </a:solidFill>
              <a:latin typeface="Abadi" panose="020B0604020104020204" pitchFamily="34" charset="0"/>
            </a:endParaRPr>
          </a:p>
          <a:p>
            <a:pPr marL="285750" lvl="3" indent="-28575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</a:pPr>
            <a:r>
              <a:rPr lang="fr-FR" sz="2000" b="1" dirty="0">
                <a:solidFill>
                  <a:schemeClr val="accent1"/>
                </a:solidFill>
                <a:latin typeface="Abadi" panose="020B0604020104020204" pitchFamily="34" charset="0"/>
              </a:rPr>
              <a:t>400 000</a:t>
            </a:r>
            <a:r>
              <a:rPr lang="fr-FR" sz="2000" dirty="0">
                <a:solidFill>
                  <a:schemeClr val="tx1">
                    <a:lumMod val="50000"/>
                  </a:schemeClr>
                </a:solidFill>
                <a:latin typeface="Abadi" panose="020B0604020104020204" pitchFamily="34" charset="0"/>
              </a:rPr>
              <a:t> </a:t>
            </a:r>
            <a:r>
              <a:rPr lang="cs-CZ" sz="2000" dirty="0">
                <a:solidFill>
                  <a:schemeClr val="tx1">
                    <a:lumMod val="50000"/>
                  </a:schemeClr>
                </a:solidFill>
                <a:latin typeface="Abadi" panose="020B0604020104020204" pitchFamily="34" charset="0"/>
              </a:rPr>
              <a:t>krav hodnoceno na</a:t>
            </a:r>
            <a:r>
              <a:rPr lang="fr-FR" sz="2000" dirty="0">
                <a:solidFill>
                  <a:schemeClr val="tx1">
                    <a:lumMod val="50000"/>
                  </a:schemeClr>
                </a:solidFill>
                <a:latin typeface="Abadi" panose="020B0604020104020204" pitchFamily="34" charset="0"/>
              </a:rPr>
              <a:t> </a:t>
            </a:r>
            <a:r>
              <a:rPr lang="cs-CZ" sz="2000" b="1" dirty="0">
                <a:solidFill>
                  <a:schemeClr val="accent1"/>
                </a:solidFill>
                <a:latin typeface="Abadi" panose="020B0604020104020204" pitchFamily="34" charset="0"/>
              </a:rPr>
              <a:t>exteriér</a:t>
            </a:r>
            <a:endParaRPr lang="fr-FR" sz="2000" b="1" dirty="0">
              <a:solidFill>
                <a:schemeClr val="accent1"/>
              </a:solidFill>
              <a:latin typeface="Abadi" panose="020B0604020104020204" pitchFamily="34" charset="0"/>
            </a:endParaRPr>
          </a:p>
        </p:txBody>
      </p:sp>
      <p:grpSp>
        <p:nvGrpSpPr>
          <p:cNvPr id="47" name="Groupe 46">
            <a:extLst>
              <a:ext uri="{FF2B5EF4-FFF2-40B4-BE49-F238E27FC236}">
                <a16:creationId xmlns:a16="http://schemas.microsoft.com/office/drawing/2014/main" id="{5AC2D860-63BF-4076-B147-5479CD919E0E}"/>
              </a:ext>
            </a:extLst>
          </p:cNvPr>
          <p:cNvGrpSpPr/>
          <p:nvPr/>
        </p:nvGrpSpPr>
        <p:grpSpPr>
          <a:xfrm>
            <a:off x="494912" y="4070523"/>
            <a:ext cx="6207179" cy="1105200"/>
            <a:chOff x="699601" y="3655896"/>
            <a:chExt cx="5394792" cy="1033192"/>
          </a:xfrm>
        </p:grpSpPr>
        <p:pic>
          <p:nvPicPr>
            <p:cNvPr id="27" name="Image 26">
              <a:extLst>
                <a:ext uri="{FF2B5EF4-FFF2-40B4-BE49-F238E27FC236}">
                  <a16:creationId xmlns:a16="http://schemas.microsoft.com/office/drawing/2014/main" id="{9715EA85-264E-43E7-BAFC-54A8FE81FAC5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699601" y="3923988"/>
              <a:ext cx="405214" cy="603487"/>
            </a:xfrm>
            <a:prstGeom prst="rect">
              <a:avLst/>
            </a:prstGeom>
          </p:spPr>
        </p:pic>
        <p:pic>
          <p:nvPicPr>
            <p:cNvPr id="31" name="Image 30">
              <a:extLst>
                <a:ext uri="{FF2B5EF4-FFF2-40B4-BE49-F238E27FC236}">
                  <a16:creationId xmlns:a16="http://schemas.microsoft.com/office/drawing/2014/main" id="{3B443A75-EF1A-4B0B-B5FC-AD8441F762E1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3505772" y="4315703"/>
              <a:ext cx="720384" cy="373385"/>
            </a:xfrm>
            <a:prstGeom prst="rect">
              <a:avLst/>
            </a:prstGeom>
          </p:spPr>
        </p:pic>
        <p:pic>
          <p:nvPicPr>
            <p:cNvPr id="44" name="Image 43">
              <a:extLst>
                <a:ext uri="{FF2B5EF4-FFF2-40B4-BE49-F238E27FC236}">
                  <a16:creationId xmlns:a16="http://schemas.microsoft.com/office/drawing/2014/main" id="{97F4E46E-20EA-4A80-9539-87116E91CC30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/>
            <a:stretch>
              <a:fillRect/>
            </a:stretch>
          </p:blipFill>
          <p:spPr>
            <a:xfrm>
              <a:off x="2810797" y="3655896"/>
              <a:ext cx="763776" cy="386252"/>
            </a:xfrm>
            <a:prstGeom prst="rect">
              <a:avLst/>
            </a:prstGeom>
          </p:spPr>
        </p:pic>
        <p:sp>
          <p:nvSpPr>
            <p:cNvPr id="79" name="Espace réservé du contenu 2">
              <a:extLst>
                <a:ext uri="{FF2B5EF4-FFF2-40B4-BE49-F238E27FC236}">
                  <a16:creationId xmlns:a16="http://schemas.microsoft.com/office/drawing/2014/main" id="{E68D375B-2177-46BC-B059-EFD0FC92EDD6}"/>
                </a:ext>
              </a:extLst>
            </p:cNvPr>
            <p:cNvSpPr txBox="1">
              <a:spLocks/>
            </p:cNvSpPr>
            <p:nvPr/>
          </p:nvSpPr>
          <p:spPr>
            <a:xfrm>
              <a:off x="1057162" y="3953581"/>
              <a:ext cx="1944216" cy="603487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5725" lvl="3" indent="0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None/>
              </a:pPr>
              <a:r>
                <a:rPr lang="fr-FR" dirty="0">
                  <a:solidFill>
                    <a:schemeClr val="tx1">
                      <a:lumMod val="50000"/>
                    </a:schemeClr>
                  </a:solidFill>
                  <a:latin typeface="Abadi" panose="020B0604020104020204" pitchFamily="34" charset="0"/>
                </a:rPr>
                <a:t>9 792 kg </a:t>
              </a:r>
              <a:r>
                <a:rPr lang="cs-CZ" dirty="0">
                  <a:solidFill>
                    <a:schemeClr val="tx1">
                      <a:lumMod val="50000"/>
                    </a:schemeClr>
                  </a:solidFill>
                  <a:latin typeface="Abadi" panose="020B0604020104020204" pitchFamily="34" charset="0"/>
                </a:rPr>
                <a:t>mléka za</a:t>
              </a:r>
              <a:r>
                <a:rPr lang="fr-FR" dirty="0">
                  <a:solidFill>
                    <a:schemeClr val="tx1">
                      <a:lumMod val="50000"/>
                    </a:schemeClr>
                  </a:solidFill>
                  <a:latin typeface="Abadi" panose="020B0604020104020204" pitchFamily="34" charset="0"/>
                </a:rPr>
                <a:t> 354 </a:t>
              </a:r>
              <a:r>
                <a:rPr lang="cs-CZ" dirty="0">
                  <a:solidFill>
                    <a:schemeClr val="tx1">
                      <a:lumMod val="50000"/>
                    </a:schemeClr>
                  </a:solidFill>
                  <a:latin typeface="Abadi" panose="020B0604020104020204" pitchFamily="34" charset="0"/>
                </a:rPr>
                <a:t>dny laktace</a:t>
              </a:r>
              <a:endParaRPr lang="fr-FR" dirty="0">
                <a:solidFill>
                  <a:schemeClr val="tx1">
                    <a:lumMod val="50000"/>
                  </a:schemeClr>
                </a:solidFill>
                <a:latin typeface="Abadi" panose="020B0604020104020204" pitchFamily="34" charset="0"/>
              </a:endParaRPr>
            </a:p>
          </p:txBody>
        </p:sp>
        <p:sp>
          <p:nvSpPr>
            <p:cNvPr id="85" name="Espace réservé du contenu 2">
              <a:extLst>
                <a:ext uri="{FF2B5EF4-FFF2-40B4-BE49-F238E27FC236}">
                  <a16:creationId xmlns:a16="http://schemas.microsoft.com/office/drawing/2014/main" id="{AFE3AC18-9885-477F-AE87-3B8136923BE6}"/>
                </a:ext>
              </a:extLst>
            </p:cNvPr>
            <p:cNvSpPr txBox="1">
              <a:spLocks/>
            </p:cNvSpPr>
            <p:nvPr/>
          </p:nvSpPr>
          <p:spPr>
            <a:xfrm>
              <a:off x="4150177" y="4292876"/>
              <a:ext cx="1944216" cy="379369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5725" lvl="3" indent="0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None/>
              </a:pPr>
              <a:r>
                <a:rPr lang="fr-FR" dirty="0">
                  <a:solidFill>
                    <a:schemeClr val="tx1">
                      <a:lumMod val="50000"/>
                    </a:schemeClr>
                  </a:solidFill>
                  <a:latin typeface="Abadi" panose="020B0604020104020204" pitchFamily="34" charset="0"/>
                </a:rPr>
                <a:t>32,5 g/kg </a:t>
              </a:r>
              <a:r>
                <a:rPr lang="cs-CZ" dirty="0">
                  <a:solidFill>
                    <a:schemeClr val="tx1">
                      <a:lumMod val="50000"/>
                    </a:schemeClr>
                  </a:solidFill>
                  <a:latin typeface="Abadi" panose="020B0604020104020204" pitchFamily="34" charset="0"/>
                </a:rPr>
                <a:t>bílkovina</a:t>
              </a:r>
              <a:endParaRPr lang="fr-FR" dirty="0">
                <a:solidFill>
                  <a:schemeClr val="tx1">
                    <a:lumMod val="50000"/>
                  </a:schemeClr>
                </a:solidFill>
                <a:latin typeface="Abadi" panose="020B0604020104020204" pitchFamily="34" charset="0"/>
              </a:endParaRPr>
            </a:p>
          </p:txBody>
        </p:sp>
        <p:sp>
          <p:nvSpPr>
            <p:cNvPr id="86" name="Espace réservé du contenu 2">
              <a:extLst>
                <a:ext uri="{FF2B5EF4-FFF2-40B4-BE49-F238E27FC236}">
                  <a16:creationId xmlns:a16="http://schemas.microsoft.com/office/drawing/2014/main" id="{8F11D1B6-8FB0-41C3-B230-1E2B6E361A10}"/>
                </a:ext>
              </a:extLst>
            </p:cNvPr>
            <p:cNvSpPr txBox="1">
              <a:spLocks/>
            </p:cNvSpPr>
            <p:nvPr/>
          </p:nvSpPr>
          <p:spPr>
            <a:xfrm>
              <a:off x="3505772" y="3662779"/>
              <a:ext cx="1944216" cy="379369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5725" lvl="3" indent="0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None/>
              </a:pPr>
              <a:r>
                <a:rPr lang="fr-FR" dirty="0">
                  <a:solidFill>
                    <a:schemeClr val="tx1">
                      <a:lumMod val="50000"/>
                    </a:schemeClr>
                  </a:solidFill>
                  <a:latin typeface="Abadi" panose="020B0604020104020204" pitchFamily="34" charset="0"/>
                </a:rPr>
                <a:t>41,0 g/kg </a:t>
              </a:r>
              <a:r>
                <a:rPr lang="cs-CZ" dirty="0">
                  <a:solidFill>
                    <a:schemeClr val="tx1">
                      <a:lumMod val="50000"/>
                    </a:schemeClr>
                  </a:solidFill>
                  <a:latin typeface="Abadi" panose="020B0604020104020204" pitchFamily="34" charset="0"/>
                </a:rPr>
                <a:t>tuk</a:t>
              </a:r>
              <a:endParaRPr lang="fr-FR" dirty="0">
                <a:solidFill>
                  <a:schemeClr val="tx1">
                    <a:lumMod val="50000"/>
                  </a:schemeClr>
                </a:solidFill>
                <a:latin typeface="Abadi" panose="020B06040201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3302904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5A28F1D4-7CAE-4005-A5EB-764A9128AA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9169" y="150140"/>
            <a:ext cx="10646313" cy="504056"/>
          </a:xfrm>
        </p:spPr>
        <p:txBody>
          <a:bodyPr/>
          <a:lstStyle/>
          <a:p>
            <a:r>
              <a:rPr lang="cs-CZ" sz="2800" dirty="0">
                <a:latin typeface="Abadi" panose="020B0604020104020204" pitchFamily="34" charset="0"/>
              </a:rPr>
              <a:t>Kontrola </a:t>
            </a:r>
            <a:r>
              <a:rPr lang="cs-CZ" sz="2800" dirty="0" err="1">
                <a:latin typeface="Abadi" panose="020B0604020104020204" pitchFamily="34" charset="0"/>
              </a:rPr>
              <a:t>inbreedingu</a:t>
            </a:r>
            <a:r>
              <a:rPr lang="cs-CZ" sz="2800" dirty="0">
                <a:latin typeface="Abadi" panose="020B0604020104020204" pitchFamily="34" charset="0"/>
              </a:rPr>
              <a:t> ve šlechtitelském programu plemene ve Francii</a:t>
            </a:r>
            <a:endParaRPr lang="fr-FR" dirty="0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A6179520-65EE-4204-BC39-4A5E4B2408CF}"/>
              </a:ext>
            </a:extLst>
          </p:cNvPr>
          <p:cNvSpPr txBox="1">
            <a:spLocks/>
          </p:cNvSpPr>
          <p:nvPr/>
        </p:nvSpPr>
        <p:spPr>
          <a:xfrm>
            <a:off x="335360" y="1000932"/>
            <a:ext cx="10441160" cy="388632"/>
          </a:xfrm>
          <a:prstGeom prst="rect">
            <a:avLst/>
          </a:prstGeom>
        </p:spPr>
        <p:txBody>
          <a:bodyPr lIns="38398" tIns="19198" rIns="38398" bIns="19198">
            <a:noAutofit/>
          </a:bodyPr>
          <a:lstStyle>
            <a:lvl1pPr algn="l" defTabSz="76790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Quelques résultats pour les ORI</a:t>
            </a:r>
          </a:p>
        </p:txBody>
      </p: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6CF4270D-CE3E-4970-9B68-3C5558F81658}"/>
              </a:ext>
            </a:extLst>
          </p:cNvPr>
          <p:cNvGrpSpPr/>
          <p:nvPr/>
        </p:nvGrpSpPr>
        <p:grpSpPr>
          <a:xfrm>
            <a:off x="10864300" y="702946"/>
            <a:ext cx="1101183" cy="451956"/>
            <a:chOff x="10451799" y="118752"/>
            <a:chExt cx="1101183" cy="451956"/>
          </a:xfrm>
        </p:grpSpPr>
        <p:pic>
          <p:nvPicPr>
            <p:cNvPr id="19" name="Image 18">
              <a:extLst>
                <a:ext uri="{FF2B5EF4-FFF2-40B4-BE49-F238E27FC236}">
                  <a16:creationId xmlns:a16="http://schemas.microsoft.com/office/drawing/2014/main" id="{7C3BF705-E9BC-4B6F-8B2C-A09BFACBB2D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51799" y="118753"/>
              <a:ext cx="681259" cy="45195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" name="Image 19" descr="Une image contenant texte, Police, logo, Graphique&#10;&#10;Description générée automatiquement">
              <a:extLst>
                <a:ext uri="{FF2B5EF4-FFF2-40B4-BE49-F238E27FC236}">
                  <a16:creationId xmlns:a16="http://schemas.microsoft.com/office/drawing/2014/main" id="{19D4DB66-395F-4BB3-B829-83F734748AE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33058" y="118752"/>
              <a:ext cx="419924" cy="451956"/>
            </a:xfrm>
            <a:prstGeom prst="rect">
              <a:avLst/>
            </a:prstGeom>
          </p:spPr>
        </p:pic>
      </p:grpSp>
      <p:sp>
        <p:nvSpPr>
          <p:cNvPr id="29" name="Espace réservé du contenu 2">
            <a:extLst>
              <a:ext uri="{FF2B5EF4-FFF2-40B4-BE49-F238E27FC236}">
                <a16:creationId xmlns:a16="http://schemas.microsoft.com/office/drawing/2014/main" id="{C4D30D2C-D639-481C-8BFE-89A92D9626C6}"/>
              </a:ext>
            </a:extLst>
          </p:cNvPr>
          <p:cNvSpPr txBox="1">
            <a:spLocks/>
          </p:cNvSpPr>
          <p:nvPr/>
        </p:nvSpPr>
        <p:spPr>
          <a:xfrm>
            <a:off x="414150" y="1438314"/>
            <a:ext cx="11586506" cy="5959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sz="1800" dirty="0">
                <a:solidFill>
                  <a:schemeClr val="tx1"/>
                </a:solidFill>
              </a:rPr>
              <a:t>Moyenne des ORIT et des ORIF pour chaque population au traitement d’avril 2023 (</a:t>
            </a:r>
            <a:r>
              <a:rPr lang="fr-FR" sz="1800" dirty="0" err="1">
                <a:solidFill>
                  <a:schemeClr val="tx1"/>
                </a:solidFill>
              </a:rPr>
              <a:t>ref</a:t>
            </a:r>
            <a:r>
              <a:rPr lang="fr-FR" sz="1800" dirty="0">
                <a:solidFill>
                  <a:schemeClr val="tx1"/>
                </a:solidFill>
              </a:rPr>
              <a:t>. 2315)</a:t>
            </a:r>
            <a:endParaRPr lang="fr-FR" sz="1100" dirty="0">
              <a:solidFill>
                <a:schemeClr val="tx1"/>
              </a:solidFill>
            </a:endParaRP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A231D9E5-0B7C-4A4A-BF8A-567DBB161821}"/>
              </a:ext>
            </a:extLst>
          </p:cNvPr>
          <p:cNvGrpSpPr/>
          <p:nvPr/>
        </p:nvGrpSpPr>
        <p:grpSpPr>
          <a:xfrm>
            <a:off x="119336" y="2034284"/>
            <a:ext cx="6089716" cy="3698971"/>
            <a:chOff x="222308" y="2034284"/>
            <a:chExt cx="6089716" cy="3698971"/>
          </a:xfrm>
        </p:grpSpPr>
        <p:pic>
          <p:nvPicPr>
            <p:cNvPr id="28" name="Image 27">
              <a:extLst>
                <a:ext uri="{FF2B5EF4-FFF2-40B4-BE49-F238E27FC236}">
                  <a16:creationId xmlns:a16="http://schemas.microsoft.com/office/drawing/2014/main" id="{414347CE-B2E0-4D1C-967A-ED2ECA44537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13676" r="28804"/>
            <a:stretch/>
          </p:blipFill>
          <p:spPr>
            <a:xfrm>
              <a:off x="222308" y="2034284"/>
              <a:ext cx="4937588" cy="3698971"/>
            </a:xfrm>
            <a:prstGeom prst="rect">
              <a:avLst/>
            </a:prstGeom>
          </p:spPr>
        </p:pic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466E00D4-50E7-4EC9-8FDA-36F77F86CBE0}"/>
                </a:ext>
              </a:extLst>
            </p:cNvPr>
            <p:cNvSpPr/>
            <p:nvPr/>
          </p:nvSpPr>
          <p:spPr>
            <a:xfrm>
              <a:off x="3476978" y="4365103"/>
              <a:ext cx="1322878" cy="792089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2" name="ZoneTexte 31">
              <a:extLst>
                <a:ext uri="{FF2B5EF4-FFF2-40B4-BE49-F238E27FC236}">
                  <a16:creationId xmlns:a16="http://schemas.microsoft.com/office/drawing/2014/main" id="{45475B4C-56C4-47EF-AFAE-9E77CDFDA004}"/>
                </a:ext>
              </a:extLst>
            </p:cNvPr>
            <p:cNvSpPr txBox="1"/>
            <p:nvPr/>
          </p:nvSpPr>
          <p:spPr>
            <a:xfrm>
              <a:off x="4904606" y="4941168"/>
              <a:ext cx="140741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400" b="0" i="1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Effectif </a:t>
              </a:r>
              <a:r>
                <a:rPr lang="fr-FR" sz="1400" i="1" dirty="0">
                  <a:solidFill>
                    <a:srgbClr val="FF0000"/>
                  </a:solidFill>
                  <a:latin typeface="Calibri" panose="020F0502020204030204"/>
                </a:rPr>
                <a:t>M</a:t>
              </a:r>
              <a:r>
                <a:rPr kumimoji="0" lang="fr-FR" sz="1400" b="0" i="1" u="none" strike="noStrike" kern="1200" cap="none" spc="0" normalizeH="0" baseline="0" noProof="0" dirty="0" err="1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âles</a:t>
              </a:r>
              <a:r>
                <a:rPr kumimoji="0" lang="fr-FR" sz="1400" b="0" i="1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</a:t>
              </a:r>
              <a:r>
                <a:rPr lang="fr-FR" sz="1400" i="1" dirty="0">
                  <a:solidFill>
                    <a:srgbClr val="FF0000"/>
                  </a:solidFill>
                  <a:latin typeface="Calibri" panose="020F0502020204030204"/>
                </a:rPr>
                <a:t>P</a:t>
              </a:r>
              <a:r>
                <a:rPr kumimoji="0" lang="fr-FR" sz="1400" b="0" i="1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op. </a:t>
              </a:r>
              <a:r>
                <a:rPr kumimoji="0" lang="fr-FR" sz="1400" b="0" i="1" u="none" strike="noStrike" kern="1200" cap="none" spc="0" normalizeH="0" baseline="0" noProof="0" dirty="0" err="1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Ref</a:t>
              </a:r>
              <a:r>
                <a:rPr kumimoji="0" lang="fr-FR" sz="1400" b="0" i="1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. = </a:t>
              </a: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Source Sans Pro" panose="020B0503030403020204" pitchFamily="34" charset="0"/>
                  <a:ea typeface="+mn-ea"/>
                  <a:cs typeface="+mn-cs"/>
                </a:rPr>
                <a:t>1 874</a:t>
              </a:r>
              <a:endParaRPr kumimoji="0" lang="fr-FR" sz="14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6" name="Groupe 5">
            <a:extLst>
              <a:ext uri="{FF2B5EF4-FFF2-40B4-BE49-F238E27FC236}">
                <a16:creationId xmlns:a16="http://schemas.microsoft.com/office/drawing/2014/main" id="{B171714E-DE58-49F1-817D-A627C4032E41}"/>
              </a:ext>
            </a:extLst>
          </p:cNvPr>
          <p:cNvGrpSpPr/>
          <p:nvPr/>
        </p:nvGrpSpPr>
        <p:grpSpPr>
          <a:xfrm>
            <a:off x="6168008" y="2060848"/>
            <a:ext cx="6071016" cy="3632287"/>
            <a:chOff x="6240016" y="2060848"/>
            <a:chExt cx="6071016" cy="3632287"/>
          </a:xfrm>
        </p:grpSpPr>
        <p:pic>
          <p:nvPicPr>
            <p:cNvPr id="30" name="Image 29">
              <a:extLst>
                <a:ext uri="{FF2B5EF4-FFF2-40B4-BE49-F238E27FC236}">
                  <a16:creationId xmlns:a16="http://schemas.microsoft.com/office/drawing/2014/main" id="{1EBACC63-6160-4F77-9498-17661B0B74E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13455" r="31144"/>
            <a:stretch/>
          </p:blipFill>
          <p:spPr>
            <a:xfrm>
              <a:off x="6240016" y="2060848"/>
              <a:ext cx="4677274" cy="3632287"/>
            </a:xfrm>
            <a:prstGeom prst="rect">
              <a:avLst/>
            </a:prstGeom>
          </p:spPr>
        </p:pic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32AA87BC-33E2-4CC1-BC40-8B11047D5F37}"/>
                </a:ext>
              </a:extLst>
            </p:cNvPr>
            <p:cNvSpPr/>
            <p:nvPr/>
          </p:nvSpPr>
          <p:spPr>
            <a:xfrm>
              <a:off x="10094368" y="4179100"/>
              <a:ext cx="661955" cy="582047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4" name="ZoneTexte 33">
              <a:extLst>
                <a:ext uri="{FF2B5EF4-FFF2-40B4-BE49-F238E27FC236}">
                  <a16:creationId xmlns:a16="http://schemas.microsoft.com/office/drawing/2014/main" id="{BE4AA2A3-BD01-46D0-96F9-CDBD0D2A73E4}"/>
                </a:ext>
              </a:extLst>
            </p:cNvPr>
            <p:cNvSpPr txBox="1"/>
            <p:nvPr/>
          </p:nvSpPr>
          <p:spPr>
            <a:xfrm>
              <a:off x="10756323" y="4562106"/>
              <a:ext cx="155470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400" b="0" i="1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Effectif Femelles </a:t>
              </a:r>
              <a:r>
                <a:rPr lang="fr-FR" sz="1400" i="1" dirty="0">
                  <a:solidFill>
                    <a:srgbClr val="FF0000"/>
                  </a:solidFill>
                  <a:latin typeface="Calibri" panose="020F0502020204030204"/>
                </a:rPr>
                <a:t>P</a:t>
              </a:r>
              <a:r>
                <a:rPr kumimoji="0" lang="fr-FR" sz="1400" b="0" i="1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op. </a:t>
              </a:r>
              <a:r>
                <a:rPr lang="fr-FR" sz="1400" i="1" dirty="0">
                  <a:solidFill>
                    <a:srgbClr val="FF0000"/>
                  </a:solidFill>
                  <a:latin typeface="Calibri" panose="020F0502020204030204"/>
                </a:rPr>
                <a:t>R</a:t>
              </a:r>
              <a:r>
                <a:rPr kumimoji="0" lang="fr-FR" sz="1400" b="0" i="1" u="none" strike="noStrike" kern="1200" cap="none" spc="0" normalizeH="0" baseline="0" noProof="0" dirty="0" err="1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ef</a:t>
              </a:r>
              <a:r>
                <a:rPr kumimoji="0" lang="fr-FR" sz="1400" b="0" i="1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. = </a:t>
              </a: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Source Sans Pro" panose="020B0503030403020204" pitchFamily="34" charset="0"/>
                  <a:ea typeface="+mn-ea"/>
                  <a:cs typeface="+mn-cs"/>
                </a:rPr>
                <a:t>513 819</a:t>
              </a:r>
              <a:endParaRPr kumimoji="0" lang="fr-FR" sz="14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2" name="Image 1">
            <a:extLst>
              <a:ext uri="{FF2B5EF4-FFF2-40B4-BE49-F238E27FC236}">
                <a16:creationId xmlns:a16="http://schemas.microsoft.com/office/drawing/2014/main" id="{FE5C19EA-4F8B-429E-92F9-E607136FFB5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95901" y="5628092"/>
            <a:ext cx="1656184" cy="1079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93938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5A28F1D4-7CAE-4005-A5EB-764A9128AA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9170" y="150140"/>
            <a:ext cx="10561704" cy="504056"/>
          </a:xfrm>
        </p:spPr>
        <p:txBody>
          <a:bodyPr/>
          <a:lstStyle/>
          <a:p>
            <a:r>
              <a:rPr lang="cs-CZ" sz="2800" dirty="0">
                <a:latin typeface="Abadi" panose="020B0604020104020204" pitchFamily="34" charset="0"/>
              </a:rPr>
              <a:t>Kontrola </a:t>
            </a:r>
            <a:r>
              <a:rPr lang="cs-CZ" sz="2800" dirty="0" err="1">
                <a:latin typeface="Abadi" panose="020B0604020104020204" pitchFamily="34" charset="0"/>
              </a:rPr>
              <a:t>inbreedingu</a:t>
            </a:r>
            <a:r>
              <a:rPr lang="cs-CZ" sz="2800" dirty="0">
                <a:latin typeface="Abadi" panose="020B0604020104020204" pitchFamily="34" charset="0"/>
              </a:rPr>
              <a:t> ve šlechtitelském programu plemene ve Francii</a:t>
            </a:r>
            <a:endParaRPr lang="fr-FR" dirty="0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A6179520-65EE-4204-BC39-4A5E4B2408CF}"/>
              </a:ext>
            </a:extLst>
          </p:cNvPr>
          <p:cNvSpPr txBox="1">
            <a:spLocks/>
          </p:cNvSpPr>
          <p:nvPr/>
        </p:nvSpPr>
        <p:spPr>
          <a:xfrm>
            <a:off x="335360" y="1000932"/>
            <a:ext cx="10441160" cy="388632"/>
          </a:xfrm>
          <a:prstGeom prst="rect">
            <a:avLst/>
          </a:prstGeom>
        </p:spPr>
        <p:txBody>
          <a:bodyPr lIns="38398" tIns="19198" rIns="38398" bIns="19198">
            <a:noAutofit/>
          </a:bodyPr>
          <a:lstStyle>
            <a:lvl1pPr algn="l" defTabSz="76790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Quelques résultats pour les Coefficients de Parenté</a:t>
            </a:r>
          </a:p>
        </p:txBody>
      </p: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6CF4270D-CE3E-4970-9B68-3C5558F81658}"/>
              </a:ext>
            </a:extLst>
          </p:cNvPr>
          <p:cNvGrpSpPr/>
          <p:nvPr/>
        </p:nvGrpSpPr>
        <p:grpSpPr>
          <a:xfrm>
            <a:off x="10779691" y="774954"/>
            <a:ext cx="1101183" cy="451956"/>
            <a:chOff x="10451799" y="118752"/>
            <a:chExt cx="1101183" cy="451956"/>
          </a:xfrm>
        </p:grpSpPr>
        <p:pic>
          <p:nvPicPr>
            <p:cNvPr id="19" name="Image 18">
              <a:extLst>
                <a:ext uri="{FF2B5EF4-FFF2-40B4-BE49-F238E27FC236}">
                  <a16:creationId xmlns:a16="http://schemas.microsoft.com/office/drawing/2014/main" id="{7C3BF705-E9BC-4B6F-8B2C-A09BFACBB2D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51799" y="118753"/>
              <a:ext cx="681259" cy="45195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" name="Image 19" descr="Une image contenant texte, Police, logo, Graphique&#10;&#10;Description générée automatiquement">
              <a:extLst>
                <a:ext uri="{FF2B5EF4-FFF2-40B4-BE49-F238E27FC236}">
                  <a16:creationId xmlns:a16="http://schemas.microsoft.com/office/drawing/2014/main" id="{19D4DB66-395F-4BB3-B829-83F734748AE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33058" y="118752"/>
              <a:ext cx="419924" cy="451956"/>
            </a:xfrm>
            <a:prstGeom prst="rect">
              <a:avLst/>
            </a:prstGeom>
          </p:spPr>
        </p:pic>
      </p:grpSp>
      <p:sp>
        <p:nvSpPr>
          <p:cNvPr id="29" name="Espace réservé du contenu 2">
            <a:extLst>
              <a:ext uri="{FF2B5EF4-FFF2-40B4-BE49-F238E27FC236}">
                <a16:creationId xmlns:a16="http://schemas.microsoft.com/office/drawing/2014/main" id="{C4D30D2C-D639-481C-8BFE-89A92D9626C6}"/>
              </a:ext>
            </a:extLst>
          </p:cNvPr>
          <p:cNvSpPr txBox="1">
            <a:spLocks/>
          </p:cNvSpPr>
          <p:nvPr/>
        </p:nvSpPr>
        <p:spPr>
          <a:xfrm>
            <a:off x="414150" y="1438314"/>
            <a:ext cx="4601730" cy="38863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sz="1800" dirty="0">
                <a:solidFill>
                  <a:schemeClr val="tx1"/>
                </a:solidFill>
              </a:rPr>
              <a:t>Nécessaire de cibler la population intéressante</a:t>
            </a:r>
            <a:endParaRPr lang="fr-FR" sz="1100" dirty="0">
              <a:solidFill>
                <a:schemeClr val="tx1"/>
              </a:solidFill>
            </a:endParaRPr>
          </a:p>
        </p:txBody>
      </p:sp>
      <p:pic>
        <p:nvPicPr>
          <p:cNvPr id="17" name="Espace réservé du contenu 7">
            <a:extLst>
              <a:ext uri="{FF2B5EF4-FFF2-40B4-BE49-F238E27FC236}">
                <a16:creationId xmlns:a16="http://schemas.microsoft.com/office/drawing/2014/main" id="{2ACEF037-BC49-40D4-91E8-A1633FCF991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731" t="3022" r="1668" b="3156"/>
          <a:stretch/>
        </p:blipFill>
        <p:spPr>
          <a:xfrm>
            <a:off x="191343" y="1875180"/>
            <a:ext cx="6233467" cy="3788970"/>
          </a:xfrm>
          <a:prstGeom prst="rect">
            <a:avLst/>
          </a:prstGeom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409F82AA-8200-4626-936C-72497D70617F}"/>
              </a:ext>
            </a:extLst>
          </p:cNvPr>
          <p:cNvSpPr txBox="1"/>
          <p:nvPr/>
        </p:nvSpPr>
        <p:spPr>
          <a:xfrm>
            <a:off x="551384" y="5724721"/>
            <a:ext cx="540060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 algn="ctr"/>
            <a:r>
              <a:rPr lang="fr-FR" sz="1600" i="1" dirty="0"/>
              <a:t>« </a:t>
            </a:r>
            <a:r>
              <a:rPr lang="fr-FR" sz="1600" b="1" i="1" dirty="0">
                <a:solidFill>
                  <a:schemeClr val="accent1"/>
                </a:solidFill>
              </a:rPr>
              <a:t>Femelles</a:t>
            </a:r>
            <a:r>
              <a:rPr lang="fr-FR" sz="1600" i="1" dirty="0"/>
              <a:t> ayant déjà un </a:t>
            </a:r>
            <a:r>
              <a:rPr lang="fr-FR" sz="1600" b="1" i="1" dirty="0">
                <a:solidFill>
                  <a:schemeClr val="accent1"/>
                </a:solidFill>
              </a:rPr>
              <a:t>ISU</a:t>
            </a:r>
            <a:r>
              <a:rPr lang="fr-FR" sz="1600" i="1" dirty="0"/>
              <a:t> et toujours</a:t>
            </a:r>
            <a:r>
              <a:rPr lang="fr-FR" sz="1600" b="1" i="1" dirty="0">
                <a:solidFill>
                  <a:schemeClr val="accent1"/>
                </a:solidFill>
              </a:rPr>
              <a:t> vivantes </a:t>
            </a:r>
          </a:p>
          <a:p>
            <a:pPr marL="0" lvl="1" algn="ctr"/>
            <a:r>
              <a:rPr lang="fr-FR" sz="1600" i="1" dirty="0">
                <a:solidFill>
                  <a:srgbClr val="FF0000"/>
                </a:solidFill>
              </a:rPr>
              <a:t>OU</a:t>
            </a:r>
          </a:p>
          <a:p>
            <a:pPr marL="0" lvl="1" algn="ctr"/>
            <a:r>
              <a:rPr lang="fr-FR" sz="1600" b="1" i="1" dirty="0">
                <a:solidFill>
                  <a:schemeClr val="accent1"/>
                </a:solidFill>
              </a:rPr>
              <a:t>Femelles</a:t>
            </a:r>
            <a:r>
              <a:rPr lang="fr-FR" sz="1600" i="1" dirty="0"/>
              <a:t> présentes dans les fichiers </a:t>
            </a:r>
            <a:r>
              <a:rPr lang="fr-FR" sz="1600" b="1" i="1" dirty="0">
                <a:solidFill>
                  <a:schemeClr val="accent1"/>
                </a:solidFill>
              </a:rPr>
              <a:t>lactations</a:t>
            </a:r>
            <a:r>
              <a:rPr lang="fr-FR" sz="1600" i="1" dirty="0"/>
              <a:t> </a:t>
            </a:r>
            <a:r>
              <a:rPr lang="fr-FR" sz="1600" b="1" i="1" dirty="0">
                <a:solidFill>
                  <a:schemeClr val="accent1"/>
                </a:solidFill>
              </a:rPr>
              <a:t>et</a:t>
            </a:r>
            <a:r>
              <a:rPr lang="fr-FR" sz="1600" i="1" dirty="0"/>
              <a:t> des </a:t>
            </a:r>
            <a:r>
              <a:rPr lang="fr-FR" sz="1600" b="1" i="1" dirty="0">
                <a:solidFill>
                  <a:schemeClr val="accent1"/>
                </a:solidFill>
              </a:rPr>
              <a:t>pointages</a:t>
            </a:r>
            <a:r>
              <a:rPr lang="fr-FR" sz="1600" i="1" dirty="0"/>
              <a:t>, </a:t>
            </a:r>
            <a:r>
              <a:rPr lang="fr-FR" sz="1600" b="1" i="1" dirty="0">
                <a:solidFill>
                  <a:schemeClr val="accent1"/>
                </a:solidFill>
              </a:rPr>
              <a:t>nées</a:t>
            </a:r>
            <a:r>
              <a:rPr lang="fr-FR" sz="1600" i="1" dirty="0"/>
              <a:t> </a:t>
            </a:r>
            <a:r>
              <a:rPr lang="fr-FR" sz="1600" b="1" i="1" dirty="0">
                <a:solidFill>
                  <a:schemeClr val="accent1"/>
                </a:solidFill>
              </a:rPr>
              <a:t>depuis</a:t>
            </a:r>
            <a:r>
              <a:rPr lang="fr-FR" sz="1600" i="1" dirty="0"/>
              <a:t> « année - 8 ans » </a:t>
            </a:r>
            <a:r>
              <a:rPr lang="fr-FR" sz="1600" b="1" i="1" dirty="0">
                <a:solidFill>
                  <a:schemeClr val="accent1"/>
                </a:solidFill>
              </a:rPr>
              <a:t>et</a:t>
            </a:r>
            <a:r>
              <a:rPr lang="fr-FR" sz="1600" i="1" dirty="0"/>
              <a:t> toujours </a:t>
            </a:r>
            <a:r>
              <a:rPr lang="fr-FR" sz="1600" b="1" i="1" dirty="0">
                <a:solidFill>
                  <a:schemeClr val="accent1"/>
                </a:solidFill>
              </a:rPr>
              <a:t>vivantes</a:t>
            </a:r>
            <a:r>
              <a:rPr lang="fr-FR" sz="1600" i="1" dirty="0"/>
              <a:t> »</a:t>
            </a:r>
          </a:p>
        </p:txBody>
      </p:sp>
    </p:spTree>
    <p:extLst>
      <p:ext uri="{BB962C8B-B14F-4D97-AF65-F5344CB8AC3E}">
        <p14:creationId xmlns:p14="http://schemas.microsoft.com/office/powerpoint/2010/main" val="28979450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5A28F1D4-7CAE-4005-A5EB-764A9128AA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9169" y="150140"/>
            <a:ext cx="10672591" cy="504056"/>
          </a:xfrm>
        </p:spPr>
        <p:txBody>
          <a:bodyPr/>
          <a:lstStyle/>
          <a:p>
            <a:r>
              <a:rPr lang="cs-CZ" sz="2800" dirty="0">
                <a:latin typeface="Abadi" panose="020B0604020104020204" pitchFamily="34" charset="0"/>
              </a:rPr>
              <a:t>Kontrola </a:t>
            </a:r>
            <a:r>
              <a:rPr lang="cs-CZ" sz="2800" dirty="0" err="1">
                <a:latin typeface="Abadi" panose="020B0604020104020204" pitchFamily="34" charset="0"/>
              </a:rPr>
              <a:t>inbreedingu</a:t>
            </a:r>
            <a:r>
              <a:rPr lang="cs-CZ" sz="2800" dirty="0">
                <a:latin typeface="Abadi" panose="020B0604020104020204" pitchFamily="34" charset="0"/>
              </a:rPr>
              <a:t> ve šlechtitelském programu plemene ve Francii</a:t>
            </a:r>
            <a:endParaRPr lang="fr-FR" dirty="0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A6179520-65EE-4204-BC39-4A5E4B2408CF}"/>
              </a:ext>
            </a:extLst>
          </p:cNvPr>
          <p:cNvSpPr txBox="1">
            <a:spLocks/>
          </p:cNvSpPr>
          <p:nvPr/>
        </p:nvSpPr>
        <p:spPr>
          <a:xfrm>
            <a:off x="335360" y="1000932"/>
            <a:ext cx="10441160" cy="388632"/>
          </a:xfrm>
          <a:prstGeom prst="rect">
            <a:avLst/>
          </a:prstGeom>
        </p:spPr>
        <p:txBody>
          <a:bodyPr lIns="38398" tIns="19198" rIns="38398" bIns="19198">
            <a:noAutofit/>
          </a:bodyPr>
          <a:lstStyle>
            <a:lvl1pPr algn="l" defTabSz="76790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Quelques résultats pour les Coefficients de Parenté</a:t>
            </a:r>
          </a:p>
        </p:txBody>
      </p: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6CF4270D-CE3E-4970-9B68-3C5558F81658}"/>
              </a:ext>
            </a:extLst>
          </p:cNvPr>
          <p:cNvGrpSpPr/>
          <p:nvPr/>
        </p:nvGrpSpPr>
        <p:grpSpPr>
          <a:xfrm>
            <a:off x="10890578" y="617218"/>
            <a:ext cx="1101183" cy="451956"/>
            <a:chOff x="10451799" y="118752"/>
            <a:chExt cx="1101183" cy="451956"/>
          </a:xfrm>
        </p:grpSpPr>
        <p:pic>
          <p:nvPicPr>
            <p:cNvPr id="19" name="Image 18">
              <a:extLst>
                <a:ext uri="{FF2B5EF4-FFF2-40B4-BE49-F238E27FC236}">
                  <a16:creationId xmlns:a16="http://schemas.microsoft.com/office/drawing/2014/main" id="{7C3BF705-E9BC-4B6F-8B2C-A09BFACBB2D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51799" y="118753"/>
              <a:ext cx="681259" cy="45195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" name="Image 19" descr="Une image contenant texte, Police, logo, Graphique&#10;&#10;Description générée automatiquement">
              <a:extLst>
                <a:ext uri="{FF2B5EF4-FFF2-40B4-BE49-F238E27FC236}">
                  <a16:creationId xmlns:a16="http://schemas.microsoft.com/office/drawing/2014/main" id="{19D4DB66-395F-4BB3-B829-83F734748AE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33058" y="118752"/>
              <a:ext cx="419924" cy="451956"/>
            </a:xfrm>
            <a:prstGeom prst="rect">
              <a:avLst/>
            </a:prstGeom>
          </p:spPr>
        </p:pic>
      </p:grpSp>
      <p:sp>
        <p:nvSpPr>
          <p:cNvPr id="29" name="Espace réservé du contenu 2">
            <a:extLst>
              <a:ext uri="{FF2B5EF4-FFF2-40B4-BE49-F238E27FC236}">
                <a16:creationId xmlns:a16="http://schemas.microsoft.com/office/drawing/2014/main" id="{C4D30D2C-D639-481C-8BFE-89A92D9626C6}"/>
              </a:ext>
            </a:extLst>
          </p:cNvPr>
          <p:cNvSpPr txBox="1">
            <a:spLocks/>
          </p:cNvSpPr>
          <p:nvPr/>
        </p:nvSpPr>
        <p:spPr>
          <a:xfrm>
            <a:off x="414150" y="1438314"/>
            <a:ext cx="6010660" cy="38863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sz="1800" dirty="0">
                <a:solidFill>
                  <a:schemeClr val="tx1"/>
                </a:solidFill>
              </a:rPr>
              <a:t>Nécessaire de cibler la population intéressante</a:t>
            </a:r>
            <a:endParaRPr lang="fr-FR" sz="1100" dirty="0">
              <a:solidFill>
                <a:schemeClr val="tx1"/>
              </a:solidFill>
            </a:endParaRPr>
          </a:p>
        </p:txBody>
      </p:sp>
      <p:pic>
        <p:nvPicPr>
          <p:cNvPr id="17" name="Espace réservé du contenu 7">
            <a:extLst>
              <a:ext uri="{FF2B5EF4-FFF2-40B4-BE49-F238E27FC236}">
                <a16:creationId xmlns:a16="http://schemas.microsoft.com/office/drawing/2014/main" id="{2ACEF037-BC49-40D4-91E8-A1633FCF991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731" t="3022" r="1668" b="3156"/>
          <a:stretch/>
        </p:blipFill>
        <p:spPr>
          <a:xfrm>
            <a:off x="191343" y="1875180"/>
            <a:ext cx="6233467" cy="3788970"/>
          </a:xfrm>
          <a:prstGeom prst="rect">
            <a:avLst/>
          </a:prstGeom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409F82AA-8200-4626-936C-72497D70617F}"/>
              </a:ext>
            </a:extLst>
          </p:cNvPr>
          <p:cNvSpPr txBox="1"/>
          <p:nvPr/>
        </p:nvSpPr>
        <p:spPr>
          <a:xfrm>
            <a:off x="551384" y="5724721"/>
            <a:ext cx="540060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 algn="ctr"/>
            <a:r>
              <a:rPr lang="fr-FR" sz="1600" i="1" dirty="0"/>
              <a:t>« </a:t>
            </a:r>
            <a:r>
              <a:rPr lang="fr-FR" sz="1600" b="1" i="1" dirty="0">
                <a:solidFill>
                  <a:schemeClr val="accent1"/>
                </a:solidFill>
              </a:rPr>
              <a:t>Femelles</a:t>
            </a:r>
            <a:r>
              <a:rPr lang="fr-FR" sz="1600" i="1" dirty="0"/>
              <a:t> ayant déjà un </a:t>
            </a:r>
            <a:r>
              <a:rPr lang="fr-FR" sz="1600" b="1" i="1" dirty="0">
                <a:solidFill>
                  <a:schemeClr val="accent1"/>
                </a:solidFill>
              </a:rPr>
              <a:t>ISU</a:t>
            </a:r>
            <a:r>
              <a:rPr lang="fr-FR" sz="1600" i="1" dirty="0"/>
              <a:t> et toujours</a:t>
            </a:r>
            <a:r>
              <a:rPr lang="fr-FR" sz="1600" b="1" i="1" dirty="0">
                <a:solidFill>
                  <a:schemeClr val="accent1"/>
                </a:solidFill>
              </a:rPr>
              <a:t> vivantes </a:t>
            </a:r>
          </a:p>
          <a:p>
            <a:pPr marL="0" lvl="1" algn="ctr"/>
            <a:r>
              <a:rPr lang="fr-FR" sz="1600" i="1" dirty="0">
                <a:solidFill>
                  <a:srgbClr val="FF0000"/>
                </a:solidFill>
              </a:rPr>
              <a:t>OU</a:t>
            </a:r>
          </a:p>
          <a:p>
            <a:pPr marL="0" lvl="1" algn="ctr"/>
            <a:r>
              <a:rPr lang="fr-FR" sz="1600" b="1" i="1" dirty="0">
                <a:solidFill>
                  <a:schemeClr val="accent1"/>
                </a:solidFill>
              </a:rPr>
              <a:t>Femelles</a:t>
            </a:r>
            <a:r>
              <a:rPr lang="fr-FR" sz="1600" i="1" dirty="0"/>
              <a:t> présentes dans les fichiers </a:t>
            </a:r>
            <a:r>
              <a:rPr lang="fr-FR" sz="1600" b="1" i="1" dirty="0">
                <a:solidFill>
                  <a:schemeClr val="accent1"/>
                </a:solidFill>
              </a:rPr>
              <a:t>lactations</a:t>
            </a:r>
            <a:r>
              <a:rPr lang="fr-FR" sz="1600" i="1" dirty="0"/>
              <a:t> </a:t>
            </a:r>
            <a:r>
              <a:rPr lang="fr-FR" sz="1600" b="1" i="1" dirty="0">
                <a:solidFill>
                  <a:schemeClr val="accent1"/>
                </a:solidFill>
              </a:rPr>
              <a:t>et</a:t>
            </a:r>
            <a:r>
              <a:rPr lang="fr-FR" sz="1600" i="1" dirty="0"/>
              <a:t> des </a:t>
            </a:r>
            <a:r>
              <a:rPr lang="fr-FR" sz="1600" b="1" i="1" dirty="0">
                <a:solidFill>
                  <a:schemeClr val="accent1"/>
                </a:solidFill>
              </a:rPr>
              <a:t>pointages</a:t>
            </a:r>
            <a:r>
              <a:rPr lang="fr-FR" sz="1600" i="1" dirty="0"/>
              <a:t>, </a:t>
            </a:r>
            <a:r>
              <a:rPr lang="fr-FR" sz="1600" b="1" i="1" dirty="0">
                <a:solidFill>
                  <a:schemeClr val="accent1"/>
                </a:solidFill>
              </a:rPr>
              <a:t>nées</a:t>
            </a:r>
            <a:r>
              <a:rPr lang="fr-FR" sz="1600" i="1" dirty="0"/>
              <a:t> </a:t>
            </a:r>
            <a:r>
              <a:rPr lang="fr-FR" sz="1600" b="1" i="1" dirty="0">
                <a:solidFill>
                  <a:schemeClr val="accent1"/>
                </a:solidFill>
              </a:rPr>
              <a:t>depuis</a:t>
            </a:r>
            <a:r>
              <a:rPr lang="fr-FR" sz="1600" i="1" dirty="0"/>
              <a:t> « année - 8 ans » </a:t>
            </a:r>
            <a:r>
              <a:rPr lang="fr-FR" sz="1600" b="1" i="1" dirty="0">
                <a:solidFill>
                  <a:schemeClr val="accent1"/>
                </a:solidFill>
              </a:rPr>
              <a:t>et</a:t>
            </a:r>
            <a:r>
              <a:rPr lang="fr-FR" sz="1600" i="1" dirty="0"/>
              <a:t> toujours </a:t>
            </a:r>
            <a:r>
              <a:rPr lang="fr-FR" sz="1600" b="1" i="1" dirty="0">
                <a:solidFill>
                  <a:schemeClr val="accent1"/>
                </a:solidFill>
              </a:rPr>
              <a:t>vivantes</a:t>
            </a:r>
            <a:r>
              <a:rPr lang="fr-FR" sz="1600" i="1" dirty="0"/>
              <a:t> »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DE726438-6041-46D2-9F40-5B15DA646FEF}"/>
              </a:ext>
            </a:extLst>
          </p:cNvPr>
          <p:cNvGrpSpPr/>
          <p:nvPr/>
        </p:nvGrpSpPr>
        <p:grpSpPr>
          <a:xfrm>
            <a:off x="9336360" y="908720"/>
            <a:ext cx="2099898" cy="2099898"/>
            <a:chOff x="6960096" y="2475045"/>
            <a:chExt cx="2099898" cy="2099898"/>
          </a:xfrm>
        </p:grpSpPr>
        <p:pic>
          <p:nvPicPr>
            <p:cNvPr id="23" name="Graphique 22" descr="Sablier 60% avec un remplissage uni">
              <a:extLst>
                <a:ext uri="{FF2B5EF4-FFF2-40B4-BE49-F238E27FC236}">
                  <a16:creationId xmlns:a16="http://schemas.microsoft.com/office/drawing/2014/main" id="{8C44A7A7-E2C2-440C-A611-D5BB197DEDA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6960096" y="2475045"/>
              <a:ext cx="2099898" cy="2099898"/>
            </a:xfrm>
            <a:prstGeom prst="rect">
              <a:avLst/>
            </a:prstGeom>
          </p:spPr>
        </p:pic>
        <p:sp>
          <p:nvSpPr>
            <p:cNvPr id="22" name="Parchemin : horizontal 21">
              <a:extLst>
                <a:ext uri="{FF2B5EF4-FFF2-40B4-BE49-F238E27FC236}">
                  <a16:creationId xmlns:a16="http://schemas.microsoft.com/office/drawing/2014/main" id="{74B48DD5-9470-4AE7-A4A4-BD31D2E5DC28}"/>
                </a:ext>
              </a:extLst>
            </p:cNvPr>
            <p:cNvSpPr/>
            <p:nvPr/>
          </p:nvSpPr>
          <p:spPr>
            <a:xfrm rot="19948937">
              <a:off x="7273066" y="3004483"/>
              <a:ext cx="1461469" cy="1017499"/>
            </a:xfrm>
            <a:prstGeom prst="horizontalScroll">
              <a:avLst/>
            </a:prstGeom>
            <a:solidFill>
              <a:srgbClr val="4472C4">
                <a:alpha val="50196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20 h de calcul</a:t>
              </a:r>
            </a:p>
          </p:txBody>
        </p:sp>
      </p:grpSp>
      <p:pic>
        <p:nvPicPr>
          <p:cNvPr id="24" name="Image 23">
            <a:extLst>
              <a:ext uri="{FF2B5EF4-FFF2-40B4-BE49-F238E27FC236}">
                <a16:creationId xmlns:a16="http://schemas.microsoft.com/office/drawing/2014/main" id="{61AE16ED-2B6A-4874-BD56-C5881CD6E235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170" t="626" r="1710" b="687"/>
          <a:stretch/>
        </p:blipFill>
        <p:spPr>
          <a:xfrm>
            <a:off x="6672065" y="2996952"/>
            <a:ext cx="5400600" cy="3548432"/>
          </a:xfrm>
          <a:prstGeom prst="rect">
            <a:avLst/>
          </a:prstGeom>
          <a:ln>
            <a:noFill/>
          </a:ln>
          <a:effectLst/>
        </p:spPr>
      </p:pic>
      <p:sp>
        <p:nvSpPr>
          <p:cNvPr id="25" name="ZoneTexte 24">
            <a:extLst>
              <a:ext uri="{FF2B5EF4-FFF2-40B4-BE49-F238E27FC236}">
                <a16:creationId xmlns:a16="http://schemas.microsoft.com/office/drawing/2014/main" id="{9107D65B-8703-4A75-A36C-7692D65798B3}"/>
              </a:ext>
            </a:extLst>
          </p:cNvPr>
          <p:cNvSpPr txBox="1"/>
          <p:nvPr/>
        </p:nvSpPr>
        <p:spPr>
          <a:xfrm>
            <a:off x="6968381" y="1683737"/>
            <a:ext cx="244827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 algn="ctr">
              <a:buNone/>
            </a:pPr>
            <a:r>
              <a:rPr lang="fr-FR" sz="2000" b="1" i="1" dirty="0"/>
              <a:t>TOTAL sans doublons : 768 563 femelles </a:t>
            </a:r>
          </a:p>
        </p:txBody>
      </p:sp>
      <p:sp>
        <p:nvSpPr>
          <p:cNvPr id="15" name="Espace réservé du contenu 2">
            <a:extLst>
              <a:ext uri="{FF2B5EF4-FFF2-40B4-BE49-F238E27FC236}">
                <a16:creationId xmlns:a16="http://schemas.microsoft.com/office/drawing/2014/main" id="{770FDB0F-9DC5-472F-82CE-A4990F18532B}"/>
              </a:ext>
            </a:extLst>
          </p:cNvPr>
          <p:cNvSpPr txBox="1">
            <a:spLocks/>
          </p:cNvSpPr>
          <p:nvPr/>
        </p:nvSpPr>
        <p:spPr>
          <a:xfrm>
            <a:off x="7464152" y="3732320"/>
            <a:ext cx="1656184" cy="936105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sz="1800" dirty="0">
                <a:solidFill>
                  <a:schemeClr val="tx1"/>
                </a:solidFill>
              </a:rPr>
              <a:t>Mais </a:t>
            </a:r>
            <a:r>
              <a:rPr lang="fr-FR" sz="1800" b="1" dirty="0">
                <a:solidFill>
                  <a:schemeClr val="accent1"/>
                </a:solidFill>
              </a:rPr>
              <a:t>80%</a:t>
            </a:r>
            <a:r>
              <a:rPr lang="fr-FR" sz="1800" dirty="0">
                <a:solidFill>
                  <a:schemeClr val="tx1"/>
                </a:solidFill>
              </a:rPr>
              <a:t> de la population est génotypée</a:t>
            </a:r>
            <a:endParaRPr lang="fr-FR" sz="1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154515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5A28F1D4-7CAE-4005-A5EB-764A9128AA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9169" y="150140"/>
            <a:ext cx="10656013" cy="504056"/>
          </a:xfrm>
        </p:spPr>
        <p:txBody>
          <a:bodyPr/>
          <a:lstStyle/>
          <a:p>
            <a:r>
              <a:rPr lang="cs-CZ" sz="2800" dirty="0">
                <a:latin typeface="Abadi" panose="020B0604020104020204" pitchFamily="34" charset="0"/>
              </a:rPr>
              <a:t>Kontrola </a:t>
            </a:r>
            <a:r>
              <a:rPr lang="cs-CZ" sz="2800" dirty="0" err="1">
                <a:latin typeface="Abadi" panose="020B0604020104020204" pitchFamily="34" charset="0"/>
              </a:rPr>
              <a:t>inbreedingu</a:t>
            </a:r>
            <a:r>
              <a:rPr lang="cs-CZ" sz="2800" dirty="0">
                <a:latin typeface="Abadi" panose="020B0604020104020204" pitchFamily="34" charset="0"/>
              </a:rPr>
              <a:t> ve šlechtitelském programu plemene ve Francii</a:t>
            </a:r>
            <a:endParaRPr lang="fr-FR" dirty="0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A6179520-65EE-4204-BC39-4A5E4B2408CF}"/>
              </a:ext>
            </a:extLst>
          </p:cNvPr>
          <p:cNvSpPr txBox="1">
            <a:spLocks/>
          </p:cNvSpPr>
          <p:nvPr/>
        </p:nvSpPr>
        <p:spPr>
          <a:xfrm>
            <a:off x="335360" y="1000932"/>
            <a:ext cx="10441160" cy="388632"/>
          </a:xfrm>
          <a:prstGeom prst="rect">
            <a:avLst/>
          </a:prstGeom>
        </p:spPr>
        <p:txBody>
          <a:bodyPr lIns="38398" tIns="19198" rIns="38398" bIns="19198">
            <a:noAutofit/>
          </a:bodyPr>
          <a:lstStyle>
            <a:lvl1pPr algn="l" defTabSz="76790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Quelques résultats pour les Coefficients de Parenté</a:t>
            </a:r>
          </a:p>
        </p:txBody>
      </p: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6CF4270D-CE3E-4970-9B68-3C5558F81658}"/>
              </a:ext>
            </a:extLst>
          </p:cNvPr>
          <p:cNvGrpSpPr/>
          <p:nvPr/>
        </p:nvGrpSpPr>
        <p:grpSpPr>
          <a:xfrm>
            <a:off x="10416480" y="669002"/>
            <a:ext cx="1558703" cy="815781"/>
            <a:chOff x="10451799" y="118752"/>
            <a:chExt cx="1101183" cy="451956"/>
          </a:xfrm>
        </p:grpSpPr>
        <p:pic>
          <p:nvPicPr>
            <p:cNvPr id="19" name="Image 18">
              <a:extLst>
                <a:ext uri="{FF2B5EF4-FFF2-40B4-BE49-F238E27FC236}">
                  <a16:creationId xmlns:a16="http://schemas.microsoft.com/office/drawing/2014/main" id="{7C3BF705-E9BC-4B6F-8B2C-A09BFACBB2D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51799" y="118753"/>
              <a:ext cx="681259" cy="45195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" name="Image 19" descr="Une image contenant texte, Police, logo, Graphique&#10;&#10;Description générée automatiquement">
              <a:extLst>
                <a:ext uri="{FF2B5EF4-FFF2-40B4-BE49-F238E27FC236}">
                  <a16:creationId xmlns:a16="http://schemas.microsoft.com/office/drawing/2014/main" id="{19D4DB66-395F-4BB3-B829-83F734748AE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33058" y="118752"/>
              <a:ext cx="419924" cy="451956"/>
            </a:xfrm>
            <a:prstGeom prst="rect">
              <a:avLst/>
            </a:prstGeom>
          </p:spPr>
        </p:pic>
      </p:grpSp>
      <p:graphicFrame>
        <p:nvGraphicFramePr>
          <p:cNvPr id="16" name="Graphique 15">
            <a:extLst>
              <a:ext uri="{FF2B5EF4-FFF2-40B4-BE49-F238E27FC236}">
                <a16:creationId xmlns:a16="http://schemas.microsoft.com/office/drawing/2014/main" id="{DEC04DC8-0D1A-4024-9DBD-0977F91808C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79884375"/>
              </p:ext>
            </p:extLst>
          </p:nvPr>
        </p:nvGraphicFramePr>
        <p:xfrm>
          <a:off x="47328" y="1484784"/>
          <a:ext cx="11377264" cy="52230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2" name="Image 1">
            <a:extLst>
              <a:ext uri="{FF2B5EF4-FFF2-40B4-BE49-F238E27FC236}">
                <a16:creationId xmlns:a16="http://schemas.microsoft.com/office/drawing/2014/main" id="{50837A65-3722-4198-8799-E85941D50A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93467" y="2132856"/>
            <a:ext cx="4500259" cy="230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530066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5A28F1D4-7CAE-4005-A5EB-764A9128AA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9170" y="150140"/>
            <a:ext cx="10685348" cy="504056"/>
          </a:xfrm>
        </p:spPr>
        <p:txBody>
          <a:bodyPr/>
          <a:lstStyle/>
          <a:p>
            <a:r>
              <a:rPr lang="cs-CZ" sz="2800" dirty="0">
                <a:latin typeface="Abadi" panose="020B0604020104020204" pitchFamily="34" charset="0"/>
              </a:rPr>
              <a:t>Kontrola </a:t>
            </a:r>
            <a:r>
              <a:rPr lang="cs-CZ" sz="2800" dirty="0" err="1">
                <a:latin typeface="Abadi" panose="020B0604020104020204" pitchFamily="34" charset="0"/>
              </a:rPr>
              <a:t>inbreedingu</a:t>
            </a:r>
            <a:r>
              <a:rPr lang="cs-CZ" sz="2800" dirty="0">
                <a:latin typeface="Abadi" panose="020B0604020104020204" pitchFamily="34" charset="0"/>
              </a:rPr>
              <a:t> ve šlechtitelském programu plemene ve Francii</a:t>
            </a:r>
            <a:endParaRPr lang="fr-FR" dirty="0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A6179520-65EE-4204-BC39-4A5E4B2408CF}"/>
              </a:ext>
            </a:extLst>
          </p:cNvPr>
          <p:cNvSpPr txBox="1">
            <a:spLocks/>
          </p:cNvSpPr>
          <p:nvPr/>
        </p:nvSpPr>
        <p:spPr>
          <a:xfrm>
            <a:off x="335360" y="1000932"/>
            <a:ext cx="10441160" cy="388632"/>
          </a:xfrm>
          <a:prstGeom prst="rect">
            <a:avLst/>
          </a:prstGeom>
        </p:spPr>
        <p:txBody>
          <a:bodyPr lIns="38398" tIns="19198" rIns="38398" bIns="19198">
            <a:noAutofit/>
          </a:bodyPr>
          <a:lstStyle>
            <a:lvl1pPr algn="l" defTabSz="76790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Réalisation des travaux de conversions </a:t>
            </a:r>
          </a:p>
        </p:txBody>
      </p: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6CF4270D-CE3E-4970-9B68-3C5558F81658}"/>
              </a:ext>
            </a:extLst>
          </p:cNvPr>
          <p:cNvGrpSpPr/>
          <p:nvPr/>
        </p:nvGrpSpPr>
        <p:grpSpPr>
          <a:xfrm>
            <a:off x="10200456" y="632858"/>
            <a:ext cx="1804062" cy="728942"/>
            <a:chOff x="10451799" y="118752"/>
            <a:chExt cx="1101183" cy="451956"/>
          </a:xfrm>
        </p:grpSpPr>
        <p:pic>
          <p:nvPicPr>
            <p:cNvPr id="19" name="Image 18">
              <a:extLst>
                <a:ext uri="{FF2B5EF4-FFF2-40B4-BE49-F238E27FC236}">
                  <a16:creationId xmlns:a16="http://schemas.microsoft.com/office/drawing/2014/main" id="{7C3BF705-E9BC-4B6F-8B2C-A09BFACBB2D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51799" y="118753"/>
              <a:ext cx="681259" cy="45195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" name="Image 19" descr="Une image contenant texte, Police, logo, Graphique&#10;&#10;Description générée automatiquement">
              <a:extLst>
                <a:ext uri="{FF2B5EF4-FFF2-40B4-BE49-F238E27FC236}">
                  <a16:creationId xmlns:a16="http://schemas.microsoft.com/office/drawing/2014/main" id="{19D4DB66-395F-4BB3-B829-83F734748AE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33058" y="118752"/>
              <a:ext cx="419924" cy="451956"/>
            </a:xfrm>
            <a:prstGeom prst="rect">
              <a:avLst/>
            </a:prstGeom>
          </p:spPr>
        </p:pic>
      </p:grpSp>
      <p:graphicFrame>
        <p:nvGraphicFramePr>
          <p:cNvPr id="9" name="Tableau 8">
            <a:extLst>
              <a:ext uri="{FF2B5EF4-FFF2-40B4-BE49-F238E27FC236}">
                <a16:creationId xmlns:a16="http://schemas.microsoft.com/office/drawing/2014/main" id="{32483801-B47D-47DE-8CC1-626B0681B8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3643437"/>
              </p:ext>
            </p:extLst>
          </p:nvPr>
        </p:nvGraphicFramePr>
        <p:xfrm>
          <a:off x="197548" y="1818683"/>
          <a:ext cx="4562393" cy="16079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8243">
                  <a:extLst>
                    <a:ext uri="{9D8B030D-6E8A-4147-A177-3AD203B41FA5}">
                      <a16:colId xmlns:a16="http://schemas.microsoft.com/office/drawing/2014/main" val="1757338900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3286251807"/>
                    </a:ext>
                  </a:extLst>
                </a:gridCol>
                <a:gridCol w="1638006">
                  <a:extLst>
                    <a:ext uri="{9D8B030D-6E8A-4147-A177-3AD203B41FA5}">
                      <a16:colId xmlns:a16="http://schemas.microsoft.com/office/drawing/2014/main" val="2004395428"/>
                    </a:ext>
                  </a:extLst>
                </a:gridCol>
              </a:tblGrid>
              <a:tr h="438195">
                <a:tc>
                  <a:txBody>
                    <a:bodyPr/>
                    <a:lstStyle/>
                    <a:p>
                      <a:r>
                        <a:rPr lang="cs-CZ" sz="1400" dirty="0"/>
                        <a:t>Zpracování (běh)</a:t>
                      </a:r>
                    </a:p>
                    <a:p>
                      <a:r>
                        <a:rPr lang="fr-FR" sz="1400" dirty="0"/>
                        <a:t> </a:t>
                      </a:r>
                      <a:r>
                        <a:rPr lang="fr-FR" sz="1400" dirty="0" err="1"/>
                        <a:t>Ref</a:t>
                      </a:r>
                      <a:r>
                        <a:rPr lang="fr-FR" sz="1400" dirty="0"/>
                        <a:t>. 2315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/>
                        <a:t>Vybraná p</a:t>
                      </a:r>
                      <a:r>
                        <a:rPr lang="fr-FR" sz="1400" dirty="0"/>
                        <a:t>op</a:t>
                      </a:r>
                      <a:r>
                        <a:rPr lang="cs-CZ" sz="1400" dirty="0" err="1"/>
                        <a:t>ulace</a:t>
                      </a:r>
                      <a:r>
                        <a:rPr lang="cs-CZ" sz="1400" dirty="0"/>
                        <a:t> býků</a:t>
                      </a:r>
                      <a:r>
                        <a:rPr lang="fr-FR" sz="1400" dirty="0"/>
                        <a:t> (8 137)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/>
                        <a:t>Vybraná p</a:t>
                      </a:r>
                      <a:r>
                        <a:rPr lang="fr-FR" sz="1400" dirty="0"/>
                        <a:t>op</a:t>
                      </a:r>
                      <a:r>
                        <a:rPr lang="cs-CZ" sz="1400" dirty="0" err="1"/>
                        <a:t>ulace</a:t>
                      </a:r>
                      <a:r>
                        <a:rPr lang="cs-CZ" sz="1400" dirty="0"/>
                        <a:t> plemenic</a:t>
                      </a:r>
                      <a:r>
                        <a:rPr lang="fr-FR" sz="1400" dirty="0"/>
                        <a:t> (585 432)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15456279"/>
                  </a:ext>
                </a:extLst>
              </a:tr>
              <a:tr h="438195">
                <a:tc>
                  <a:txBody>
                    <a:bodyPr/>
                    <a:lstStyle/>
                    <a:p>
                      <a:pPr algn="l"/>
                      <a:r>
                        <a:rPr lang="cs-CZ" sz="1400" dirty="0"/>
                        <a:t>Testovací data</a:t>
                      </a:r>
                      <a:r>
                        <a:rPr lang="fr-FR" sz="1400" dirty="0"/>
                        <a:t> 80%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6 510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468 346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8163206"/>
                  </a:ext>
                </a:extLst>
              </a:tr>
              <a:tr h="438195">
                <a:tc>
                  <a:txBody>
                    <a:bodyPr/>
                    <a:lstStyle/>
                    <a:p>
                      <a:pPr algn="l"/>
                      <a:r>
                        <a:rPr lang="cs-CZ" sz="1400" dirty="0"/>
                        <a:t>Validační data</a:t>
                      </a:r>
                      <a:r>
                        <a:rPr lang="fr-FR" sz="1400" dirty="0"/>
                        <a:t> 20%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1 627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117 086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7415231"/>
                  </a:ext>
                </a:extLst>
              </a:tr>
            </a:tbl>
          </a:graphicData>
        </a:graphic>
      </p:graphicFrame>
      <p:grpSp>
        <p:nvGrpSpPr>
          <p:cNvPr id="6" name="Groupe 5">
            <a:extLst>
              <a:ext uri="{FF2B5EF4-FFF2-40B4-BE49-F238E27FC236}">
                <a16:creationId xmlns:a16="http://schemas.microsoft.com/office/drawing/2014/main" id="{5F73F718-5FD3-4859-ABE9-D8AE03B3CB88}"/>
              </a:ext>
            </a:extLst>
          </p:cNvPr>
          <p:cNvGrpSpPr/>
          <p:nvPr/>
        </p:nvGrpSpPr>
        <p:grpSpPr>
          <a:xfrm>
            <a:off x="5447928" y="2024538"/>
            <a:ext cx="6556590" cy="1437622"/>
            <a:chOff x="5549951" y="2024538"/>
            <a:chExt cx="6556590" cy="1437622"/>
          </a:xfrm>
        </p:grpSpPr>
        <p:sp>
          <p:nvSpPr>
            <p:cNvPr id="11" name="ZoneTexte 10">
              <a:extLst>
                <a:ext uri="{FF2B5EF4-FFF2-40B4-BE49-F238E27FC236}">
                  <a16:creationId xmlns:a16="http://schemas.microsoft.com/office/drawing/2014/main" id="{6F12D704-48F6-422E-80E6-9482DD44AC00}"/>
                </a:ext>
              </a:extLst>
            </p:cNvPr>
            <p:cNvSpPr txBox="1"/>
            <p:nvPr/>
          </p:nvSpPr>
          <p:spPr>
            <a:xfrm>
              <a:off x="5549951" y="2024538"/>
              <a:ext cx="5939407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dirty="0"/>
                <a:t>Différents tests avec des régressions linéaires (1 LM par SEXE et par Coefficient = </a:t>
              </a:r>
              <a:r>
                <a:rPr lang="fr-FR" sz="1600" b="1" dirty="0"/>
                <a:t>4 équations au total</a:t>
              </a:r>
              <a:r>
                <a:rPr lang="fr-FR" sz="1600" dirty="0"/>
                <a:t>)</a:t>
              </a:r>
            </a:p>
            <a:p>
              <a:r>
                <a:rPr lang="fr-FR" sz="1600" dirty="0"/>
                <a:t>Résultats de la prédiction : ORI actuel VS ORI prédit</a:t>
              </a:r>
            </a:p>
            <a:p>
              <a:endParaRPr lang="fr-FR" sz="1600" dirty="0"/>
            </a:p>
            <a:p>
              <a:r>
                <a:rPr lang="en-GB" sz="1600" b="1" dirty="0">
                  <a:solidFill>
                    <a:srgbClr val="000000"/>
                  </a:solidFill>
                </a:rPr>
                <a:t>Meilleur résultat :</a:t>
              </a:r>
              <a:endParaRPr lang="fr-FR" sz="1600" dirty="0"/>
            </a:p>
          </p:txBody>
        </p:sp>
        <p:pic>
          <p:nvPicPr>
            <p:cNvPr id="12" name="Image 11">
              <a:extLst>
                <a:ext uri="{FF2B5EF4-FFF2-40B4-BE49-F238E27FC236}">
                  <a16:creationId xmlns:a16="http://schemas.microsoft.com/office/drawing/2014/main" id="{A5F63731-34AC-456E-B7A3-6AC857BF7A8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210541" y="3036937"/>
              <a:ext cx="4896000" cy="425223"/>
            </a:xfrm>
            <a:prstGeom prst="rect">
              <a:avLst/>
            </a:prstGeom>
          </p:spPr>
        </p:pic>
      </p:grp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BE2EED8C-1ED9-4A27-B828-AAEA21E5C065}"/>
              </a:ext>
            </a:extLst>
          </p:cNvPr>
          <p:cNvSpPr txBox="1">
            <a:spLocks/>
          </p:cNvSpPr>
          <p:nvPr/>
        </p:nvSpPr>
        <p:spPr>
          <a:xfrm>
            <a:off x="414150" y="1438314"/>
            <a:ext cx="11154458" cy="38863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1800" dirty="0">
                <a:solidFill>
                  <a:schemeClr val="tx1"/>
                </a:solidFill>
              </a:rPr>
              <a:t>Objectif : Permettre une transformation des Coefficients de Parenté en ORI pour une intégration dans la formule d’</a:t>
            </a:r>
            <a:r>
              <a:rPr lang="fr-FR" sz="1800" dirty="0" err="1">
                <a:solidFill>
                  <a:schemeClr val="tx1"/>
                </a:solidFill>
              </a:rPr>
              <a:t>Isu</a:t>
            </a:r>
            <a:endParaRPr lang="fr-FR" sz="1100" dirty="0">
              <a:solidFill>
                <a:schemeClr val="tx1"/>
              </a:solidFill>
            </a:endParaRPr>
          </a:p>
        </p:txBody>
      </p:sp>
      <p:sp>
        <p:nvSpPr>
          <p:cNvPr id="3" name="Flèche : droite 2">
            <a:extLst>
              <a:ext uri="{FF2B5EF4-FFF2-40B4-BE49-F238E27FC236}">
                <a16:creationId xmlns:a16="http://schemas.microsoft.com/office/drawing/2014/main" id="{D353A652-EF6B-4E5B-80F9-4E2B9BF540E5}"/>
              </a:ext>
            </a:extLst>
          </p:cNvPr>
          <p:cNvSpPr/>
          <p:nvPr/>
        </p:nvSpPr>
        <p:spPr>
          <a:xfrm>
            <a:off x="4836148" y="2268426"/>
            <a:ext cx="648072" cy="7920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id="{A97E1946-74CA-4873-AF25-B55AB467595B}"/>
              </a:ext>
            </a:extLst>
          </p:cNvPr>
          <p:cNvCxnSpPr>
            <a:cxnSpLocks/>
          </p:cNvCxnSpPr>
          <p:nvPr/>
        </p:nvCxnSpPr>
        <p:spPr>
          <a:xfrm>
            <a:off x="6475092" y="3685573"/>
            <a:ext cx="0" cy="30240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2" name="Image 21">
            <a:extLst>
              <a:ext uri="{FF2B5EF4-FFF2-40B4-BE49-F238E27FC236}">
                <a16:creationId xmlns:a16="http://schemas.microsoft.com/office/drawing/2014/main" id="{4F587EF6-F243-43E5-8B2B-7052706C1B2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1495"/>
          <a:stretch/>
        </p:blipFill>
        <p:spPr>
          <a:xfrm>
            <a:off x="1519796" y="3615188"/>
            <a:ext cx="4562643" cy="3204000"/>
          </a:xfrm>
          <a:prstGeom prst="rect">
            <a:avLst/>
          </a:prstGeom>
        </p:spPr>
      </p:pic>
      <p:grpSp>
        <p:nvGrpSpPr>
          <p:cNvPr id="8" name="Groupe 7">
            <a:extLst>
              <a:ext uri="{FF2B5EF4-FFF2-40B4-BE49-F238E27FC236}">
                <a16:creationId xmlns:a16="http://schemas.microsoft.com/office/drawing/2014/main" id="{DBC78E03-C368-4DF3-B31F-16DD02662285}"/>
              </a:ext>
            </a:extLst>
          </p:cNvPr>
          <p:cNvGrpSpPr/>
          <p:nvPr/>
        </p:nvGrpSpPr>
        <p:grpSpPr>
          <a:xfrm>
            <a:off x="7053753" y="3615188"/>
            <a:ext cx="4586863" cy="3204000"/>
            <a:chOff x="5332198" y="4028843"/>
            <a:chExt cx="4586863" cy="3204000"/>
          </a:xfrm>
        </p:grpSpPr>
        <p:pic>
          <p:nvPicPr>
            <p:cNvPr id="17" name="Image 16">
              <a:extLst>
                <a:ext uri="{FF2B5EF4-FFF2-40B4-BE49-F238E27FC236}">
                  <a16:creationId xmlns:a16="http://schemas.microsoft.com/office/drawing/2014/main" id="{C8E31E1F-AD1F-47D0-ACB8-75A5E798F97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t="11490"/>
            <a:stretch/>
          </p:blipFill>
          <p:spPr>
            <a:xfrm>
              <a:off x="5356668" y="4028843"/>
              <a:ext cx="4562393" cy="3204000"/>
            </a:xfrm>
            <a:prstGeom prst="rect">
              <a:avLst/>
            </a:prstGeom>
          </p:spPr>
        </p:pic>
        <p:pic>
          <p:nvPicPr>
            <p:cNvPr id="23" name="Image 22">
              <a:extLst>
                <a:ext uri="{FF2B5EF4-FFF2-40B4-BE49-F238E27FC236}">
                  <a16:creationId xmlns:a16="http://schemas.microsoft.com/office/drawing/2014/main" id="{28DBCFD8-1EDE-48C8-995C-62E78955C48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 t="34634" r="94652" b="35321"/>
            <a:stretch/>
          </p:blipFill>
          <p:spPr>
            <a:xfrm>
              <a:off x="5332198" y="4820957"/>
              <a:ext cx="236782" cy="1044000"/>
            </a:xfrm>
            <a:prstGeom prst="rect">
              <a:avLst/>
            </a:prstGeom>
          </p:spPr>
        </p:pic>
      </p:grpSp>
      <p:pic>
        <p:nvPicPr>
          <p:cNvPr id="14" name="Image 13">
            <a:extLst>
              <a:ext uri="{FF2B5EF4-FFF2-40B4-BE49-F238E27FC236}">
                <a16:creationId xmlns:a16="http://schemas.microsoft.com/office/drawing/2014/main" id="{436FE0F8-2618-465D-AAB5-DDDC8F17421B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2425"/>
          <a:stretch/>
        </p:blipFill>
        <p:spPr>
          <a:xfrm rot="660048">
            <a:off x="123838" y="4379140"/>
            <a:ext cx="1044000" cy="1476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017614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 14">
            <a:extLst>
              <a:ext uri="{FF2B5EF4-FFF2-40B4-BE49-F238E27FC236}">
                <a16:creationId xmlns:a16="http://schemas.microsoft.com/office/drawing/2014/main" id="{E5328FB6-0D07-6A8C-B23A-C423BB96CE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1113" y="1873270"/>
            <a:ext cx="5437870" cy="4314589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5A921848-FEC3-3A37-F13C-2165F5F816A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34634" r="94652" b="35321"/>
          <a:stretch/>
        </p:blipFill>
        <p:spPr>
          <a:xfrm>
            <a:off x="6451113" y="3359426"/>
            <a:ext cx="297557" cy="1311965"/>
          </a:xfrm>
          <a:prstGeom prst="rect">
            <a:avLst/>
          </a:prstGeom>
        </p:spPr>
      </p:pic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01E45FE-BD98-4033-C8C2-4670E111A511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0"/>
            <a:ext cx="8791575" cy="365125"/>
          </a:xfrm>
          <a:prstGeom prst="rect">
            <a:avLst/>
          </a:prstGeom>
        </p:spPr>
        <p:txBody>
          <a:bodyPr/>
          <a:lstStyle/>
          <a:p>
            <a:r>
              <a:rPr lang="fr-FR" dirty="0"/>
              <a:t>GEDIL</a:t>
            </a:r>
          </a:p>
        </p:txBody>
      </p:sp>
      <p:sp>
        <p:nvSpPr>
          <p:cNvPr id="10" name="Espace réservé de la date 3">
            <a:extLst>
              <a:ext uri="{FF2B5EF4-FFF2-40B4-BE49-F238E27FC236}">
                <a16:creationId xmlns:a16="http://schemas.microsoft.com/office/drawing/2014/main" id="{B114630C-61FC-F709-C63D-844329052C4E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0" y="0"/>
            <a:ext cx="1665288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fr-FR" sz="1000" dirty="0"/>
              <a:t>26 sept 2024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0C355745-1AEF-C802-75FF-6AAA9FF48D60}"/>
              </a:ext>
            </a:extLst>
          </p:cNvPr>
          <p:cNvSpPr txBox="1"/>
          <p:nvPr/>
        </p:nvSpPr>
        <p:spPr>
          <a:xfrm rot="16200000">
            <a:off x="-86204" y="3280195"/>
            <a:ext cx="11477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/>
              <a:t>BÝCI</a:t>
            </a:r>
            <a:endParaRPr lang="fr-FR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BA8A5C8-AEAB-B476-A04D-C1172F2AAFD3}"/>
              </a:ext>
            </a:extLst>
          </p:cNvPr>
          <p:cNvGrpSpPr/>
          <p:nvPr/>
        </p:nvGrpSpPr>
        <p:grpSpPr>
          <a:xfrm>
            <a:off x="762855" y="1323191"/>
            <a:ext cx="5453375" cy="4559138"/>
            <a:chOff x="717781" y="1742803"/>
            <a:chExt cx="5453375" cy="4559138"/>
          </a:xfrm>
        </p:grpSpPr>
        <p:cxnSp>
          <p:nvCxnSpPr>
            <p:cNvPr id="17" name="Connecteur droit 16">
              <a:extLst>
                <a:ext uri="{FF2B5EF4-FFF2-40B4-BE49-F238E27FC236}">
                  <a16:creationId xmlns:a16="http://schemas.microsoft.com/office/drawing/2014/main" id="{544666BC-CBD4-F0EB-E036-E8AA1AB4057A}"/>
                </a:ext>
              </a:extLst>
            </p:cNvPr>
            <p:cNvCxnSpPr/>
            <p:nvPr/>
          </p:nvCxnSpPr>
          <p:spPr>
            <a:xfrm>
              <a:off x="6171156" y="1742803"/>
              <a:ext cx="0" cy="455913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pic>
          <p:nvPicPr>
            <p:cNvPr id="16" name="Image 15">
              <a:extLst>
                <a:ext uri="{FF2B5EF4-FFF2-40B4-BE49-F238E27FC236}">
                  <a16:creationId xmlns:a16="http://schemas.microsoft.com/office/drawing/2014/main" id="{A5F7F443-580F-5F51-DAA9-B212BB6E06B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17781" y="1843999"/>
              <a:ext cx="5437871" cy="4314590"/>
            </a:xfrm>
            <a:prstGeom prst="rect">
              <a:avLst/>
            </a:prstGeom>
          </p:spPr>
        </p:pic>
      </p:grpSp>
      <p:pic>
        <p:nvPicPr>
          <p:cNvPr id="3" name="Image 2" descr="Une image contenant Police, texte, Graphique, logo&#10;&#10;Description générée automatiquement">
            <a:extLst>
              <a:ext uri="{FF2B5EF4-FFF2-40B4-BE49-F238E27FC236}">
                <a16:creationId xmlns:a16="http://schemas.microsoft.com/office/drawing/2014/main" id="{1635A6F9-3106-5266-A5AA-5CDE3DC83B9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7099" y="6343665"/>
            <a:ext cx="809689" cy="370611"/>
          </a:xfrm>
          <a:prstGeom prst="rect">
            <a:avLst/>
          </a:prstGeom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14853764-2069-4353-99B2-00877BC9E8B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9191" y="205159"/>
            <a:ext cx="1180959" cy="783462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age 3" descr="Une image contenant texte, Police, logo, Graphique&#10;&#10;Description générée automatiquement">
            <a:extLst>
              <a:ext uri="{FF2B5EF4-FFF2-40B4-BE49-F238E27FC236}">
                <a16:creationId xmlns:a16="http://schemas.microsoft.com/office/drawing/2014/main" id="{837B3239-D417-6BBB-CAE1-5E5F765A690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7190" y="959080"/>
            <a:ext cx="809690" cy="871454"/>
          </a:xfrm>
          <a:prstGeom prst="rect">
            <a:avLst/>
          </a:prstGeom>
        </p:spPr>
      </p:pic>
      <p:sp>
        <p:nvSpPr>
          <p:cNvPr id="18" name="Titre 4">
            <a:extLst>
              <a:ext uri="{FF2B5EF4-FFF2-40B4-BE49-F238E27FC236}">
                <a16:creationId xmlns:a16="http://schemas.microsoft.com/office/drawing/2014/main" id="{6E3E6C4D-B5B5-4E9C-A01A-A0FBF449BB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9213" y="150813"/>
            <a:ext cx="10515600" cy="503237"/>
          </a:xfrm>
        </p:spPr>
        <p:txBody>
          <a:bodyPr/>
          <a:lstStyle/>
          <a:p>
            <a:r>
              <a:rPr lang="fr-FR" dirty="0"/>
              <a:t>Gestion de la consanguinité de la race en France via le PS</a:t>
            </a:r>
          </a:p>
        </p:txBody>
      </p:sp>
    </p:spTree>
    <p:extLst>
      <p:ext uri="{BB962C8B-B14F-4D97-AF65-F5344CB8AC3E}">
        <p14:creationId xmlns:p14="http://schemas.microsoft.com/office/powerpoint/2010/main" val="175234095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5A28F1D4-7CAE-4005-A5EB-764A9128AA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9170" y="150140"/>
            <a:ext cx="10537470" cy="504056"/>
          </a:xfrm>
        </p:spPr>
        <p:txBody>
          <a:bodyPr/>
          <a:lstStyle/>
          <a:p>
            <a:r>
              <a:rPr lang="cs-CZ" sz="2800" dirty="0">
                <a:latin typeface="Abadi" panose="020B0604020104020204" pitchFamily="34" charset="0"/>
              </a:rPr>
              <a:t>Kontrola </a:t>
            </a:r>
            <a:r>
              <a:rPr lang="cs-CZ" sz="2800" dirty="0" err="1">
                <a:latin typeface="Abadi" panose="020B0604020104020204" pitchFamily="34" charset="0"/>
              </a:rPr>
              <a:t>inbreedingu</a:t>
            </a:r>
            <a:r>
              <a:rPr lang="cs-CZ" sz="2800" dirty="0">
                <a:latin typeface="Abadi" panose="020B0604020104020204" pitchFamily="34" charset="0"/>
              </a:rPr>
              <a:t> ve šlechtitelském programu plemene ve Francii</a:t>
            </a:r>
            <a:endParaRPr lang="fr-FR" dirty="0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A6179520-65EE-4204-BC39-4A5E4B2408CF}"/>
              </a:ext>
            </a:extLst>
          </p:cNvPr>
          <p:cNvSpPr txBox="1">
            <a:spLocks/>
          </p:cNvSpPr>
          <p:nvPr/>
        </p:nvSpPr>
        <p:spPr>
          <a:xfrm>
            <a:off x="335360" y="1000932"/>
            <a:ext cx="10441160" cy="388632"/>
          </a:xfrm>
          <a:prstGeom prst="rect">
            <a:avLst/>
          </a:prstGeom>
        </p:spPr>
        <p:txBody>
          <a:bodyPr lIns="38398" tIns="19198" rIns="38398" bIns="19198">
            <a:noAutofit/>
          </a:bodyPr>
          <a:lstStyle>
            <a:lvl1pPr algn="l" defTabSz="76790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Réalisation des travaux de conversions </a:t>
            </a:r>
          </a:p>
        </p:txBody>
      </p: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6CF4270D-CE3E-4970-9B68-3C5558F81658}"/>
              </a:ext>
            </a:extLst>
          </p:cNvPr>
          <p:cNvGrpSpPr/>
          <p:nvPr/>
        </p:nvGrpSpPr>
        <p:grpSpPr>
          <a:xfrm>
            <a:off x="10560496" y="607969"/>
            <a:ext cx="1413517" cy="632754"/>
            <a:chOff x="10451799" y="118752"/>
            <a:chExt cx="1101183" cy="451956"/>
          </a:xfrm>
        </p:grpSpPr>
        <p:pic>
          <p:nvPicPr>
            <p:cNvPr id="19" name="Image 18">
              <a:extLst>
                <a:ext uri="{FF2B5EF4-FFF2-40B4-BE49-F238E27FC236}">
                  <a16:creationId xmlns:a16="http://schemas.microsoft.com/office/drawing/2014/main" id="{7C3BF705-E9BC-4B6F-8B2C-A09BFACBB2D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51799" y="118753"/>
              <a:ext cx="681259" cy="45195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" name="Image 19" descr="Une image contenant texte, Police, logo, Graphique&#10;&#10;Description générée automatiquement">
              <a:extLst>
                <a:ext uri="{FF2B5EF4-FFF2-40B4-BE49-F238E27FC236}">
                  <a16:creationId xmlns:a16="http://schemas.microsoft.com/office/drawing/2014/main" id="{19D4DB66-395F-4BB3-B829-83F734748AE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33058" y="118752"/>
              <a:ext cx="419924" cy="451956"/>
            </a:xfrm>
            <a:prstGeom prst="rect">
              <a:avLst/>
            </a:prstGeom>
          </p:spPr>
        </p:pic>
      </p:grpSp>
      <p:grpSp>
        <p:nvGrpSpPr>
          <p:cNvPr id="6" name="Groupe 5">
            <a:extLst>
              <a:ext uri="{FF2B5EF4-FFF2-40B4-BE49-F238E27FC236}">
                <a16:creationId xmlns:a16="http://schemas.microsoft.com/office/drawing/2014/main" id="{5F73F718-5FD3-4859-ABE9-D8AE03B3CB88}"/>
              </a:ext>
            </a:extLst>
          </p:cNvPr>
          <p:cNvGrpSpPr/>
          <p:nvPr/>
        </p:nvGrpSpPr>
        <p:grpSpPr>
          <a:xfrm>
            <a:off x="5447928" y="2024538"/>
            <a:ext cx="6556590" cy="1437622"/>
            <a:chOff x="5549951" y="2024538"/>
            <a:chExt cx="6556590" cy="1437622"/>
          </a:xfrm>
        </p:grpSpPr>
        <p:sp>
          <p:nvSpPr>
            <p:cNvPr id="11" name="ZoneTexte 10">
              <a:extLst>
                <a:ext uri="{FF2B5EF4-FFF2-40B4-BE49-F238E27FC236}">
                  <a16:creationId xmlns:a16="http://schemas.microsoft.com/office/drawing/2014/main" id="{6F12D704-48F6-422E-80E6-9482DD44AC00}"/>
                </a:ext>
              </a:extLst>
            </p:cNvPr>
            <p:cNvSpPr txBox="1"/>
            <p:nvPr/>
          </p:nvSpPr>
          <p:spPr>
            <a:xfrm>
              <a:off x="5549951" y="2024538"/>
              <a:ext cx="5939407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dirty="0"/>
                <a:t>Différents tests avec des régressions linéaires (1 LM par SEXE et par Coefficient = </a:t>
              </a:r>
              <a:r>
                <a:rPr lang="fr-FR" sz="1600" b="1" dirty="0"/>
                <a:t>4 équations au total</a:t>
              </a:r>
              <a:r>
                <a:rPr lang="fr-FR" sz="1600" dirty="0"/>
                <a:t>)</a:t>
              </a:r>
            </a:p>
            <a:p>
              <a:r>
                <a:rPr lang="fr-FR" sz="1600" dirty="0"/>
                <a:t>Résultats de la prédiction : ORI actuel VS ORI prédit</a:t>
              </a:r>
            </a:p>
            <a:p>
              <a:endParaRPr lang="fr-FR" sz="1600" dirty="0"/>
            </a:p>
            <a:p>
              <a:r>
                <a:rPr lang="en-GB" sz="1600" b="1" dirty="0">
                  <a:solidFill>
                    <a:srgbClr val="000000"/>
                  </a:solidFill>
                </a:rPr>
                <a:t>Meilleur résultat :</a:t>
              </a:r>
              <a:endParaRPr lang="fr-FR" sz="1600" dirty="0"/>
            </a:p>
          </p:txBody>
        </p:sp>
        <p:pic>
          <p:nvPicPr>
            <p:cNvPr id="12" name="Image 11">
              <a:extLst>
                <a:ext uri="{FF2B5EF4-FFF2-40B4-BE49-F238E27FC236}">
                  <a16:creationId xmlns:a16="http://schemas.microsoft.com/office/drawing/2014/main" id="{A5F63731-34AC-456E-B7A3-6AC857BF7A8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210541" y="3036937"/>
              <a:ext cx="4896000" cy="425223"/>
            </a:xfrm>
            <a:prstGeom prst="rect">
              <a:avLst/>
            </a:prstGeom>
          </p:spPr>
        </p:pic>
      </p:grp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BE2EED8C-1ED9-4A27-B828-AAEA21E5C065}"/>
              </a:ext>
            </a:extLst>
          </p:cNvPr>
          <p:cNvSpPr txBox="1">
            <a:spLocks/>
          </p:cNvSpPr>
          <p:nvPr/>
        </p:nvSpPr>
        <p:spPr>
          <a:xfrm>
            <a:off x="414150" y="1438314"/>
            <a:ext cx="11154458" cy="38863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1800" dirty="0">
                <a:solidFill>
                  <a:schemeClr val="tx1"/>
                </a:solidFill>
              </a:rPr>
              <a:t>Objectif : Permettre une transformation des Coefficients de Parenté en ORI pour une intégration dans la formule d’</a:t>
            </a:r>
            <a:r>
              <a:rPr lang="fr-FR" sz="1800" dirty="0" err="1">
                <a:solidFill>
                  <a:schemeClr val="tx1"/>
                </a:solidFill>
              </a:rPr>
              <a:t>Isu</a:t>
            </a:r>
            <a:endParaRPr lang="fr-FR" sz="1100" dirty="0">
              <a:solidFill>
                <a:schemeClr val="tx1"/>
              </a:solidFill>
            </a:endParaRPr>
          </a:p>
        </p:txBody>
      </p:sp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id="{A97E1946-74CA-4873-AF25-B55AB467595B}"/>
              </a:ext>
            </a:extLst>
          </p:cNvPr>
          <p:cNvCxnSpPr>
            <a:cxnSpLocks/>
          </p:cNvCxnSpPr>
          <p:nvPr/>
        </p:nvCxnSpPr>
        <p:spPr>
          <a:xfrm>
            <a:off x="6475092" y="3685573"/>
            <a:ext cx="0" cy="30240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4" name="Image 23">
            <a:extLst>
              <a:ext uri="{FF2B5EF4-FFF2-40B4-BE49-F238E27FC236}">
                <a16:creationId xmlns:a16="http://schemas.microsoft.com/office/drawing/2014/main" id="{2BEEE629-00C9-4FBF-BAAB-AE1A58208F1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1105" b="1"/>
          <a:stretch/>
        </p:blipFill>
        <p:spPr>
          <a:xfrm>
            <a:off x="6976272" y="3595573"/>
            <a:ext cx="4592336" cy="3204000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A781B39F-CD91-4B2C-AEB8-FB8874DF9EF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3755"/>
          <a:stretch/>
        </p:blipFill>
        <p:spPr>
          <a:xfrm>
            <a:off x="1571945" y="3595573"/>
            <a:ext cx="4733399" cy="3204000"/>
          </a:xfrm>
          <a:prstGeom prst="rect">
            <a:avLst/>
          </a:prstGeom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F9ECD553-039F-49FC-969B-1B420874294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9463" y="4437112"/>
            <a:ext cx="898046" cy="1299149"/>
          </a:xfrm>
          <a:prstGeom prst="rect">
            <a:avLst/>
          </a:prstGeom>
        </p:spPr>
      </p:pic>
      <p:graphicFrame>
        <p:nvGraphicFramePr>
          <p:cNvPr id="7" name="Tableau 8">
            <a:extLst>
              <a:ext uri="{FF2B5EF4-FFF2-40B4-BE49-F238E27FC236}">
                <a16:creationId xmlns:a16="http://schemas.microsoft.com/office/drawing/2014/main" id="{1F5A833F-54F1-F358-65F3-73E3F3B5F2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7454194"/>
              </p:ext>
            </p:extLst>
          </p:nvPr>
        </p:nvGraphicFramePr>
        <p:xfrm>
          <a:off x="197548" y="1818683"/>
          <a:ext cx="4562393" cy="16079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8243">
                  <a:extLst>
                    <a:ext uri="{9D8B030D-6E8A-4147-A177-3AD203B41FA5}">
                      <a16:colId xmlns:a16="http://schemas.microsoft.com/office/drawing/2014/main" val="1757338900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3286251807"/>
                    </a:ext>
                  </a:extLst>
                </a:gridCol>
                <a:gridCol w="1638006">
                  <a:extLst>
                    <a:ext uri="{9D8B030D-6E8A-4147-A177-3AD203B41FA5}">
                      <a16:colId xmlns:a16="http://schemas.microsoft.com/office/drawing/2014/main" val="2004395428"/>
                    </a:ext>
                  </a:extLst>
                </a:gridCol>
              </a:tblGrid>
              <a:tr h="438195">
                <a:tc>
                  <a:txBody>
                    <a:bodyPr/>
                    <a:lstStyle/>
                    <a:p>
                      <a:r>
                        <a:rPr lang="cs-CZ" sz="1400" dirty="0"/>
                        <a:t>Zpracování (běh)</a:t>
                      </a:r>
                    </a:p>
                    <a:p>
                      <a:r>
                        <a:rPr lang="fr-FR" sz="1400" dirty="0"/>
                        <a:t> </a:t>
                      </a:r>
                      <a:r>
                        <a:rPr lang="fr-FR" sz="1400" dirty="0" err="1"/>
                        <a:t>Ref</a:t>
                      </a:r>
                      <a:r>
                        <a:rPr lang="fr-FR" sz="1400" dirty="0"/>
                        <a:t>. 2315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/>
                        <a:t>Vybraná p</a:t>
                      </a:r>
                      <a:r>
                        <a:rPr lang="fr-FR" sz="1400" dirty="0"/>
                        <a:t>op</a:t>
                      </a:r>
                      <a:r>
                        <a:rPr lang="cs-CZ" sz="1400" dirty="0" err="1"/>
                        <a:t>ulace</a:t>
                      </a:r>
                      <a:r>
                        <a:rPr lang="cs-CZ" sz="1400" dirty="0"/>
                        <a:t> býků</a:t>
                      </a:r>
                      <a:r>
                        <a:rPr lang="fr-FR" sz="1400" dirty="0"/>
                        <a:t> (8 137)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/>
                        <a:t>Vybraná p</a:t>
                      </a:r>
                      <a:r>
                        <a:rPr lang="fr-FR" sz="1400" dirty="0"/>
                        <a:t>op</a:t>
                      </a:r>
                      <a:r>
                        <a:rPr lang="cs-CZ" sz="1400" dirty="0" err="1"/>
                        <a:t>ulace</a:t>
                      </a:r>
                      <a:r>
                        <a:rPr lang="cs-CZ" sz="1400" dirty="0"/>
                        <a:t> plemenic</a:t>
                      </a:r>
                      <a:r>
                        <a:rPr lang="fr-FR" sz="1400" dirty="0"/>
                        <a:t> (585 432)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15456279"/>
                  </a:ext>
                </a:extLst>
              </a:tr>
              <a:tr h="438195">
                <a:tc>
                  <a:txBody>
                    <a:bodyPr/>
                    <a:lstStyle/>
                    <a:p>
                      <a:pPr algn="l"/>
                      <a:r>
                        <a:rPr lang="cs-CZ" sz="1400" dirty="0"/>
                        <a:t>Testovací data</a:t>
                      </a:r>
                      <a:r>
                        <a:rPr lang="fr-FR" sz="1400" dirty="0"/>
                        <a:t> 80%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6 510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468 346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8163206"/>
                  </a:ext>
                </a:extLst>
              </a:tr>
              <a:tr h="438195">
                <a:tc>
                  <a:txBody>
                    <a:bodyPr/>
                    <a:lstStyle/>
                    <a:p>
                      <a:pPr algn="l"/>
                      <a:r>
                        <a:rPr lang="cs-CZ" sz="1400" dirty="0"/>
                        <a:t>Validační data</a:t>
                      </a:r>
                      <a:r>
                        <a:rPr lang="fr-FR" sz="1400" dirty="0"/>
                        <a:t> 20%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1 627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117 086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7415231"/>
                  </a:ext>
                </a:extLst>
              </a:tr>
            </a:tbl>
          </a:graphicData>
        </a:graphic>
      </p:graphicFrame>
      <p:sp>
        <p:nvSpPr>
          <p:cNvPr id="8" name="Flèche : droite 2">
            <a:extLst>
              <a:ext uri="{FF2B5EF4-FFF2-40B4-BE49-F238E27FC236}">
                <a16:creationId xmlns:a16="http://schemas.microsoft.com/office/drawing/2014/main" id="{70CA04AA-BC55-3AA9-3B8E-B892C2C91D4B}"/>
              </a:ext>
            </a:extLst>
          </p:cNvPr>
          <p:cNvSpPr/>
          <p:nvPr/>
        </p:nvSpPr>
        <p:spPr>
          <a:xfrm>
            <a:off x="4836148" y="2268426"/>
            <a:ext cx="648072" cy="7920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786845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 17">
            <a:extLst>
              <a:ext uri="{FF2B5EF4-FFF2-40B4-BE49-F238E27FC236}">
                <a16:creationId xmlns:a16="http://schemas.microsoft.com/office/drawing/2014/main" id="{5FE49F09-7A89-2187-FA9A-5D8F1BEDF8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1113" y="1847118"/>
            <a:ext cx="5563664" cy="4366633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0C355745-1AEF-C802-75FF-6AAA9FF48D60}"/>
              </a:ext>
            </a:extLst>
          </p:cNvPr>
          <p:cNvSpPr txBox="1"/>
          <p:nvPr/>
        </p:nvSpPr>
        <p:spPr>
          <a:xfrm rot="16200000">
            <a:off x="-153816" y="3314452"/>
            <a:ext cx="12923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PLEMENICE</a:t>
            </a:r>
            <a:endParaRPr lang="fr-FR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B86C6D1-420A-77A8-27D8-CF59F69E870E}"/>
              </a:ext>
            </a:extLst>
          </p:cNvPr>
          <p:cNvGrpSpPr/>
          <p:nvPr/>
        </p:nvGrpSpPr>
        <p:grpSpPr>
          <a:xfrm>
            <a:off x="860943" y="1243732"/>
            <a:ext cx="5497353" cy="4559138"/>
            <a:chOff x="673803" y="1742803"/>
            <a:chExt cx="5497353" cy="4559138"/>
          </a:xfrm>
        </p:grpSpPr>
        <p:pic>
          <p:nvPicPr>
            <p:cNvPr id="3" name="Image 2">
              <a:extLst>
                <a:ext uri="{FF2B5EF4-FFF2-40B4-BE49-F238E27FC236}">
                  <a16:creationId xmlns:a16="http://schemas.microsoft.com/office/drawing/2014/main" id="{C2AFF302-5E07-B52C-431D-DCB6A86BC33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73803" y="1913190"/>
              <a:ext cx="5497353" cy="4314589"/>
            </a:xfrm>
            <a:prstGeom prst="rect">
              <a:avLst/>
            </a:prstGeom>
          </p:spPr>
        </p:pic>
        <p:cxnSp>
          <p:nvCxnSpPr>
            <p:cNvPr id="17" name="Connecteur droit 16">
              <a:extLst>
                <a:ext uri="{FF2B5EF4-FFF2-40B4-BE49-F238E27FC236}">
                  <a16:creationId xmlns:a16="http://schemas.microsoft.com/office/drawing/2014/main" id="{544666BC-CBD4-F0EB-E036-E8AA1AB4057A}"/>
                </a:ext>
              </a:extLst>
            </p:cNvPr>
            <p:cNvCxnSpPr/>
            <p:nvPr/>
          </p:nvCxnSpPr>
          <p:spPr>
            <a:xfrm>
              <a:off x="6171156" y="1742803"/>
              <a:ext cx="0" cy="455913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8" name="Image 7" descr="Une image contenant Police, texte, Graphique, logo&#10;&#10;Description générée automatiquement">
            <a:extLst>
              <a:ext uri="{FF2B5EF4-FFF2-40B4-BE49-F238E27FC236}">
                <a16:creationId xmlns:a16="http://schemas.microsoft.com/office/drawing/2014/main" id="{348B2747-33F8-849A-EE95-0630DB62A12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7099" y="6343665"/>
            <a:ext cx="809689" cy="370611"/>
          </a:xfrm>
          <a:prstGeom prst="rect">
            <a:avLst/>
          </a:prstGeom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1A084AB2-C652-DA73-440F-C51317C1432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9192" y="593942"/>
            <a:ext cx="1180959" cy="783462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age 3" descr="Une image contenant texte, Police, logo, Graphique&#10;&#10;Description générée automatiquement">
            <a:extLst>
              <a:ext uri="{FF2B5EF4-FFF2-40B4-BE49-F238E27FC236}">
                <a16:creationId xmlns:a16="http://schemas.microsoft.com/office/drawing/2014/main" id="{AD5FE1B4-631F-4B65-D4B3-C3EF5D65BA6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4826" y="1327673"/>
            <a:ext cx="809690" cy="871454"/>
          </a:xfrm>
          <a:prstGeom prst="rect">
            <a:avLst/>
          </a:prstGeom>
        </p:spPr>
      </p:pic>
      <p:sp>
        <p:nvSpPr>
          <p:cNvPr id="15" name="Titre 4">
            <a:extLst>
              <a:ext uri="{FF2B5EF4-FFF2-40B4-BE49-F238E27FC236}">
                <a16:creationId xmlns:a16="http://schemas.microsoft.com/office/drawing/2014/main" id="{9501E92C-AFC7-438A-9E0A-C55F5ADCCD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9213" y="150813"/>
            <a:ext cx="10515600" cy="503237"/>
          </a:xfrm>
        </p:spPr>
        <p:txBody>
          <a:bodyPr/>
          <a:lstStyle/>
          <a:p>
            <a:r>
              <a:rPr lang="fr-FR" dirty="0"/>
              <a:t>Gestion de la consanguinité de la race en France via le PS</a:t>
            </a:r>
          </a:p>
        </p:txBody>
      </p:sp>
    </p:spTree>
    <p:extLst>
      <p:ext uri="{BB962C8B-B14F-4D97-AF65-F5344CB8AC3E}">
        <p14:creationId xmlns:p14="http://schemas.microsoft.com/office/powerpoint/2010/main" val="327373612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5A28F1D4-7CAE-4005-A5EB-764A9128AA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9170" y="150140"/>
            <a:ext cx="10685348" cy="504056"/>
          </a:xfrm>
        </p:spPr>
        <p:txBody>
          <a:bodyPr/>
          <a:lstStyle/>
          <a:p>
            <a:r>
              <a:rPr lang="cs-CZ" sz="2800" dirty="0">
                <a:latin typeface="Abadi" panose="020B0604020104020204" pitchFamily="34" charset="0"/>
              </a:rPr>
              <a:t>Kontrola </a:t>
            </a:r>
            <a:r>
              <a:rPr lang="cs-CZ" sz="2800" dirty="0" err="1">
                <a:latin typeface="Abadi" panose="020B0604020104020204" pitchFamily="34" charset="0"/>
              </a:rPr>
              <a:t>inbreedingu</a:t>
            </a:r>
            <a:r>
              <a:rPr lang="cs-CZ" sz="2800" dirty="0">
                <a:latin typeface="Abadi" panose="020B0604020104020204" pitchFamily="34" charset="0"/>
              </a:rPr>
              <a:t> ve šlechtitelském programu plemene ve Francii</a:t>
            </a:r>
            <a:endParaRPr lang="fr-FR" dirty="0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A6179520-65EE-4204-BC39-4A5E4B2408CF}"/>
              </a:ext>
            </a:extLst>
          </p:cNvPr>
          <p:cNvSpPr txBox="1">
            <a:spLocks/>
          </p:cNvSpPr>
          <p:nvPr/>
        </p:nvSpPr>
        <p:spPr>
          <a:xfrm>
            <a:off x="335360" y="1000932"/>
            <a:ext cx="10441160" cy="388632"/>
          </a:xfrm>
          <a:prstGeom prst="rect">
            <a:avLst/>
          </a:prstGeom>
        </p:spPr>
        <p:txBody>
          <a:bodyPr lIns="38398" tIns="19198" rIns="38398" bIns="19198">
            <a:noAutofit/>
          </a:bodyPr>
          <a:lstStyle>
            <a:lvl1pPr algn="l" defTabSz="76790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Réalisation des travaux de conversions </a:t>
            </a:r>
          </a:p>
        </p:txBody>
      </p: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6CF4270D-CE3E-4970-9B68-3C5558F81658}"/>
              </a:ext>
            </a:extLst>
          </p:cNvPr>
          <p:cNvGrpSpPr/>
          <p:nvPr/>
        </p:nvGrpSpPr>
        <p:grpSpPr>
          <a:xfrm>
            <a:off x="10323409" y="640403"/>
            <a:ext cx="1533231" cy="654478"/>
            <a:chOff x="10451799" y="118752"/>
            <a:chExt cx="1101183" cy="451956"/>
          </a:xfrm>
        </p:grpSpPr>
        <p:pic>
          <p:nvPicPr>
            <p:cNvPr id="19" name="Image 18">
              <a:extLst>
                <a:ext uri="{FF2B5EF4-FFF2-40B4-BE49-F238E27FC236}">
                  <a16:creationId xmlns:a16="http://schemas.microsoft.com/office/drawing/2014/main" id="{7C3BF705-E9BC-4B6F-8B2C-A09BFACBB2D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51799" y="118753"/>
              <a:ext cx="681259" cy="45195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" name="Image 19" descr="Une image contenant texte, Police, logo, Graphique&#10;&#10;Description générée automatiquement">
              <a:extLst>
                <a:ext uri="{FF2B5EF4-FFF2-40B4-BE49-F238E27FC236}">
                  <a16:creationId xmlns:a16="http://schemas.microsoft.com/office/drawing/2014/main" id="{19D4DB66-395F-4BB3-B829-83F734748AE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33058" y="118752"/>
              <a:ext cx="419924" cy="451956"/>
            </a:xfrm>
            <a:prstGeom prst="rect">
              <a:avLst/>
            </a:prstGeom>
          </p:spPr>
        </p:pic>
      </p:grpSp>
      <p:grpSp>
        <p:nvGrpSpPr>
          <p:cNvPr id="6" name="Groupe 5">
            <a:extLst>
              <a:ext uri="{FF2B5EF4-FFF2-40B4-BE49-F238E27FC236}">
                <a16:creationId xmlns:a16="http://schemas.microsoft.com/office/drawing/2014/main" id="{5F73F718-5FD3-4859-ABE9-D8AE03B3CB88}"/>
              </a:ext>
            </a:extLst>
          </p:cNvPr>
          <p:cNvGrpSpPr/>
          <p:nvPr/>
        </p:nvGrpSpPr>
        <p:grpSpPr>
          <a:xfrm>
            <a:off x="5447928" y="2024538"/>
            <a:ext cx="6556590" cy="1437622"/>
            <a:chOff x="5549951" y="2024538"/>
            <a:chExt cx="6556590" cy="1437622"/>
          </a:xfrm>
        </p:grpSpPr>
        <p:sp>
          <p:nvSpPr>
            <p:cNvPr id="11" name="ZoneTexte 10">
              <a:extLst>
                <a:ext uri="{FF2B5EF4-FFF2-40B4-BE49-F238E27FC236}">
                  <a16:creationId xmlns:a16="http://schemas.microsoft.com/office/drawing/2014/main" id="{6F12D704-48F6-422E-80E6-9482DD44AC00}"/>
                </a:ext>
              </a:extLst>
            </p:cNvPr>
            <p:cNvSpPr txBox="1"/>
            <p:nvPr/>
          </p:nvSpPr>
          <p:spPr>
            <a:xfrm>
              <a:off x="5549951" y="2024538"/>
              <a:ext cx="5939407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dirty="0"/>
                <a:t>Différents tests avec des régressions linéaires (1 LM par SEXE et par Coefficient = </a:t>
              </a:r>
              <a:r>
                <a:rPr lang="fr-FR" sz="1600" b="1" dirty="0"/>
                <a:t>4 équations au total</a:t>
              </a:r>
              <a:r>
                <a:rPr lang="fr-FR" sz="1600" dirty="0"/>
                <a:t>)</a:t>
              </a:r>
            </a:p>
            <a:p>
              <a:r>
                <a:rPr lang="fr-FR" sz="1600" dirty="0"/>
                <a:t>Résultats de la prédiction : ORI actuel VS ORI prédit</a:t>
              </a:r>
            </a:p>
            <a:p>
              <a:endParaRPr lang="fr-FR" sz="1600" dirty="0"/>
            </a:p>
            <a:p>
              <a:r>
                <a:rPr lang="en-GB" sz="1600" b="1" dirty="0">
                  <a:solidFill>
                    <a:srgbClr val="000000"/>
                  </a:solidFill>
                </a:rPr>
                <a:t>Meilleur résultat :</a:t>
              </a:r>
              <a:endParaRPr lang="fr-FR" sz="1600" dirty="0"/>
            </a:p>
          </p:txBody>
        </p:sp>
        <p:pic>
          <p:nvPicPr>
            <p:cNvPr id="12" name="Image 11">
              <a:extLst>
                <a:ext uri="{FF2B5EF4-FFF2-40B4-BE49-F238E27FC236}">
                  <a16:creationId xmlns:a16="http://schemas.microsoft.com/office/drawing/2014/main" id="{A5F63731-34AC-456E-B7A3-6AC857BF7A8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210541" y="3036937"/>
              <a:ext cx="4896000" cy="425223"/>
            </a:xfrm>
            <a:prstGeom prst="rect">
              <a:avLst/>
            </a:prstGeom>
          </p:spPr>
        </p:pic>
      </p:grp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BE2EED8C-1ED9-4A27-B828-AAEA21E5C065}"/>
              </a:ext>
            </a:extLst>
          </p:cNvPr>
          <p:cNvSpPr txBox="1">
            <a:spLocks/>
          </p:cNvSpPr>
          <p:nvPr/>
        </p:nvSpPr>
        <p:spPr>
          <a:xfrm>
            <a:off x="414150" y="1438314"/>
            <a:ext cx="11154458" cy="38863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1800" dirty="0">
                <a:solidFill>
                  <a:schemeClr val="tx1"/>
                </a:solidFill>
              </a:rPr>
              <a:t>Objectif : Permettre une transformation des Coefficients de Parenté en ORI pour une intégration dans la formule d’</a:t>
            </a:r>
            <a:r>
              <a:rPr lang="fr-FR" sz="1800" dirty="0" err="1">
                <a:solidFill>
                  <a:schemeClr val="tx1"/>
                </a:solidFill>
              </a:rPr>
              <a:t>Isu</a:t>
            </a:r>
            <a:endParaRPr lang="fr-FR" sz="1100" dirty="0">
              <a:solidFill>
                <a:schemeClr val="tx1"/>
              </a:solidFill>
            </a:endParaRP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0E4E8C32-CF0D-4779-8574-C3761C2195D3}"/>
              </a:ext>
            </a:extLst>
          </p:cNvPr>
          <p:cNvGrpSpPr/>
          <p:nvPr/>
        </p:nvGrpSpPr>
        <p:grpSpPr>
          <a:xfrm>
            <a:off x="2135560" y="3643615"/>
            <a:ext cx="4122917" cy="3204000"/>
            <a:chOff x="2678043" y="3595573"/>
            <a:chExt cx="4122917" cy="3204000"/>
          </a:xfrm>
        </p:grpSpPr>
        <p:pic>
          <p:nvPicPr>
            <p:cNvPr id="17" name="Image 16">
              <a:extLst>
                <a:ext uri="{FF2B5EF4-FFF2-40B4-BE49-F238E27FC236}">
                  <a16:creationId xmlns:a16="http://schemas.microsoft.com/office/drawing/2014/main" id="{D64204B3-6A86-4BBF-A8A8-E611B6F2627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10744"/>
            <a:stretch/>
          </p:blipFill>
          <p:spPr>
            <a:xfrm>
              <a:off x="2678043" y="3595573"/>
              <a:ext cx="4122917" cy="3204000"/>
            </a:xfrm>
            <a:prstGeom prst="rect">
              <a:avLst/>
            </a:prstGeom>
          </p:spPr>
        </p:pic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DB9D332D-4DC7-4EA4-8D4F-76B7379A9CB3}"/>
                </a:ext>
              </a:extLst>
            </p:cNvPr>
            <p:cNvCxnSpPr>
              <a:cxnSpLocks/>
            </p:cNvCxnSpPr>
            <p:nvPr/>
          </p:nvCxnSpPr>
          <p:spPr>
            <a:xfrm>
              <a:off x="3719736" y="3645024"/>
              <a:ext cx="0" cy="2772000"/>
            </a:xfrm>
            <a:prstGeom prst="line">
              <a:avLst/>
            </a:prstGeom>
            <a:ln w="19050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  <p:grpSp>
        <p:nvGrpSpPr>
          <p:cNvPr id="2" name="Groupe 1">
            <a:extLst>
              <a:ext uri="{FF2B5EF4-FFF2-40B4-BE49-F238E27FC236}">
                <a16:creationId xmlns:a16="http://schemas.microsoft.com/office/drawing/2014/main" id="{5C1DD905-A4C2-41EC-8E88-130E42AADF1A}"/>
              </a:ext>
            </a:extLst>
          </p:cNvPr>
          <p:cNvGrpSpPr/>
          <p:nvPr/>
        </p:nvGrpSpPr>
        <p:grpSpPr>
          <a:xfrm>
            <a:off x="8531061" y="3643615"/>
            <a:ext cx="2488656" cy="3204000"/>
            <a:chOff x="8287864" y="3634966"/>
            <a:chExt cx="2488656" cy="3204000"/>
          </a:xfrm>
        </p:grpSpPr>
        <p:pic>
          <p:nvPicPr>
            <p:cNvPr id="23" name="Image 22">
              <a:extLst>
                <a:ext uri="{FF2B5EF4-FFF2-40B4-BE49-F238E27FC236}">
                  <a16:creationId xmlns:a16="http://schemas.microsoft.com/office/drawing/2014/main" id="{1585C7C2-0CF7-4208-AFE5-B71757B7337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t="11171" r="39927"/>
            <a:stretch/>
          </p:blipFill>
          <p:spPr>
            <a:xfrm>
              <a:off x="8287864" y="3634966"/>
              <a:ext cx="2488656" cy="3204000"/>
            </a:xfrm>
            <a:prstGeom prst="rect">
              <a:avLst/>
            </a:prstGeom>
          </p:spPr>
        </p:pic>
        <p:cxnSp>
          <p:nvCxnSpPr>
            <p:cNvPr id="25" name="Connecteur droit 24">
              <a:extLst>
                <a:ext uri="{FF2B5EF4-FFF2-40B4-BE49-F238E27FC236}">
                  <a16:creationId xmlns:a16="http://schemas.microsoft.com/office/drawing/2014/main" id="{2ABD143D-981A-4508-ABCE-E13AC8D454CA}"/>
                </a:ext>
              </a:extLst>
            </p:cNvPr>
            <p:cNvCxnSpPr>
              <a:cxnSpLocks/>
            </p:cNvCxnSpPr>
            <p:nvPr/>
          </p:nvCxnSpPr>
          <p:spPr>
            <a:xfrm>
              <a:off x="9290881" y="3645024"/>
              <a:ext cx="0" cy="2808000"/>
            </a:xfrm>
            <a:prstGeom prst="line">
              <a:avLst/>
            </a:prstGeom>
            <a:ln w="19050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  <p:pic>
        <p:nvPicPr>
          <p:cNvPr id="26" name="Image 25">
            <a:extLst>
              <a:ext uri="{FF2B5EF4-FFF2-40B4-BE49-F238E27FC236}">
                <a16:creationId xmlns:a16="http://schemas.microsoft.com/office/drawing/2014/main" id="{202000E8-8339-4DC9-9633-2C396B56B4E0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2425"/>
          <a:stretch/>
        </p:blipFill>
        <p:spPr>
          <a:xfrm rot="660048">
            <a:off x="530272" y="4340805"/>
            <a:ext cx="1044000" cy="1476521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E8FEFD82-FF74-404F-A1F0-05A2965753A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173538" y="4431569"/>
            <a:ext cx="898046" cy="1299149"/>
          </a:xfrm>
          <a:prstGeom prst="rect">
            <a:avLst/>
          </a:prstGeom>
        </p:spPr>
      </p:pic>
      <p:graphicFrame>
        <p:nvGraphicFramePr>
          <p:cNvPr id="8" name="Tableau 8">
            <a:extLst>
              <a:ext uri="{FF2B5EF4-FFF2-40B4-BE49-F238E27FC236}">
                <a16:creationId xmlns:a16="http://schemas.microsoft.com/office/drawing/2014/main" id="{A814A96A-88A5-CDE4-CF6F-F8E27D2F22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7253470"/>
              </p:ext>
            </p:extLst>
          </p:nvPr>
        </p:nvGraphicFramePr>
        <p:xfrm>
          <a:off x="197548" y="1818683"/>
          <a:ext cx="4562393" cy="16079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8243">
                  <a:extLst>
                    <a:ext uri="{9D8B030D-6E8A-4147-A177-3AD203B41FA5}">
                      <a16:colId xmlns:a16="http://schemas.microsoft.com/office/drawing/2014/main" val="1757338900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3286251807"/>
                    </a:ext>
                  </a:extLst>
                </a:gridCol>
                <a:gridCol w="1638006">
                  <a:extLst>
                    <a:ext uri="{9D8B030D-6E8A-4147-A177-3AD203B41FA5}">
                      <a16:colId xmlns:a16="http://schemas.microsoft.com/office/drawing/2014/main" val="2004395428"/>
                    </a:ext>
                  </a:extLst>
                </a:gridCol>
              </a:tblGrid>
              <a:tr h="438195">
                <a:tc>
                  <a:txBody>
                    <a:bodyPr/>
                    <a:lstStyle/>
                    <a:p>
                      <a:r>
                        <a:rPr lang="cs-CZ" sz="1400" dirty="0"/>
                        <a:t>Zpracování (běh)</a:t>
                      </a:r>
                    </a:p>
                    <a:p>
                      <a:r>
                        <a:rPr lang="fr-FR" sz="1400" dirty="0"/>
                        <a:t> </a:t>
                      </a:r>
                      <a:r>
                        <a:rPr lang="fr-FR" sz="1400" dirty="0" err="1"/>
                        <a:t>Ref</a:t>
                      </a:r>
                      <a:r>
                        <a:rPr lang="fr-FR" sz="1400" dirty="0"/>
                        <a:t>. 2315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/>
                        <a:t>Vybraná p</a:t>
                      </a:r>
                      <a:r>
                        <a:rPr lang="fr-FR" sz="1400" dirty="0"/>
                        <a:t>op</a:t>
                      </a:r>
                      <a:r>
                        <a:rPr lang="cs-CZ" sz="1400" dirty="0" err="1"/>
                        <a:t>ulace</a:t>
                      </a:r>
                      <a:r>
                        <a:rPr lang="cs-CZ" sz="1400" dirty="0"/>
                        <a:t> býků</a:t>
                      </a:r>
                      <a:r>
                        <a:rPr lang="fr-FR" sz="1400" dirty="0"/>
                        <a:t> (8 137)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/>
                        <a:t>Vybraná p</a:t>
                      </a:r>
                      <a:r>
                        <a:rPr lang="fr-FR" sz="1400" dirty="0"/>
                        <a:t>op</a:t>
                      </a:r>
                      <a:r>
                        <a:rPr lang="cs-CZ" sz="1400" dirty="0" err="1"/>
                        <a:t>ulace</a:t>
                      </a:r>
                      <a:r>
                        <a:rPr lang="cs-CZ" sz="1400" dirty="0"/>
                        <a:t> plemenic</a:t>
                      </a:r>
                      <a:r>
                        <a:rPr lang="fr-FR" sz="1400" dirty="0"/>
                        <a:t> (585 432)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15456279"/>
                  </a:ext>
                </a:extLst>
              </a:tr>
              <a:tr h="438195">
                <a:tc>
                  <a:txBody>
                    <a:bodyPr/>
                    <a:lstStyle/>
                    <a:p>
                      <a:pPr algn="l"/>
                      <a:r>
                        <a:rPr lang="cs-CZ" sz="1400" dirty="0"/>
                        <a:t>Testovací data</a:t>
                      </a:r>
                      <a:r>
                        <a:rPr lang="fr-FR" sz="1400" dirty="0"/>
                        <a:t> 80%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6 510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468 346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8163206"/>
                  </a:ext>
                </a:extLst>
              </a:tr>
              <a:tr h="438195">
                <a:tc>
                  <a:txBody>
                    <a:bodyPr/>
                    <a:lstStyle/>
                    <a:p>
                      <a:pPr algn="l"/>
                      <a:r>
                        <a:rPr lang="cs-CZ" sz="1400" dirty="0"/>
                        <a:t>Validační data</a:t>
                      </a:r>
                      <a:r>
                        <a:rPr lang="fr-FR" sz="1400" dirty="0"/>
                        <a:t> 20%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1 627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117 086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7415231"/>
                  </a:ext>
                </a:extLst>
              </a:tr>
            </a:tbl>
          </a:graphicData>
        </a:graphic>
      </p:graphicFrame>
      <p:sp>
        <p:nvSpPr>
          <p:cNvPr id="10" name="Flèche : droite 2">
            <a:extLst>
              <a:ext uri="{FF2B5EF4-FFF2-40B4-BE49-F238E27FC236}">
                <a16:creationId xmlns:a16="http://schemas.microsoft.com/office/drawing/2014/main" id="{60E2144F-D76F-20AE-6BA5-F7E19BCFEAF5}"/>
              </a:ext>
            </a:extLst>
          </p:cNvPr>
          <p:cNvSpPr/>
          <p:nvPr/>
        </p:nvSpPr>
        <p:spPr>
          <a:xfrm>
            <a:off x="4836148" y="2268426"/>
            <a:ext cx="648072" cy="7920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5107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5A28F1D4-7CAE-4005-A5EB-764A9128AA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9170" y="150140"/>
            <a:ext cx="10736906" cy="504056"/>
          </a:xfrm>
        </p:spPr>
        <p:txBody>
          <a:bodyPr/>
          <a:lstStyle/>
          <a:p>
            <a:r>
              <a:rPr lang="cs-CZ" sz="2800" dirty="0">
                <a:latin typeface="Abadi" panose="020B0604020104020204" pitchFamily="34" charset="0"/>
              </a:rPr>
              <a:t>Kontrola </a:t>
            </a:r>
            <a:r>
              <a:rPr lang="cs-CZ" sz="2800" dirty="0" err="1">
                <a:latin typeface="Abadi" panose="020B0604020104020204" pitchFamily="34" charset="0"/>
              </a:rPr>
              <a:t>inbreedingu</a:t>
            </a:r>
            <a:r>
              <a:rPr lang="cs-CZ" sz="2800" dirty="0">
                <a:latin typeface="Abadi" panose="020B0604020104020204" pitchFamily="34" charset="0"/>
              </a:rPr>
              <a:t> ve šlechtitelském programu plemene ve Francii</a:t>
            </a:r>
            <a:endParaRPr lang="fr-FR" dirty="0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A6179520-65EE-4204-BC39-4A5E4B2408CF}"/>
              </a:ext>
            </a:extLst>
          </p:cNvPr>
          <p:cNvSpPr txBox="1">
            <a:spLocks/>
          </p:cNvSpPr>
          <p:nvPr/>
        </p:nvSpPr>
        <p:spPr>
          <a:xfrm>
            <a:off x="335360" y="1000932"/>
            <a:ext cx="10441160" cy="388632"/>
          </a:xfrm>
          <a:prstGeom prst="rect">
            <a:avLst/>
          </a:prstGeom>
        </p:spPr>
        <p:txBody>
          <a:bodyPr lIns="38398" tIns="19198" rIns="38398" bIns="19198">
            <a:noAutofit/>
          </a:bodyPr>
          <a:lstStyle>
            <a:lvl1pPr algn="l" defTabSz="76790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400" b="1" i="1" dirty="0">
                <a:solidFill>
                  <a:schemeClr val="accent2"/>
                </a:solidFill>
                <a:latin typeface="Abadi" panose="020B0604020104020204" pitchFamily="34" charset="0"/>
              </a:rPr>
              <a:t>Réalisation des travaux de conversions </a:t>
            </a:r>
          </a:p>
        </p:txBody>
      </p: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6CF4270D-CE3E-4970-9B68-3C5558F81658}"/>
              </a:ext>
            </a:extLst>
          </p:cNvPr>
          <p:cNvGrpSpPr/>
          <p:nvPr/>
        </p:nvGrpSpPr>
        <p:grpSpPr>
          <a:xfrm>
            <a:off x="10534280" y="654196"/>
            <a:ext cx="1521796" cy="708211"/>
            <a:chOff x="10451799" y="118752"/>
            <a:chExt cx="1101183" cy="451956"/>
          </a:xfrm>
        </p:grpSpPr>
        <p:pic>
          <p:nvPicPr>
            <p:cNvPr id="19" name="Image 18">
              <a:extLst>
                <a:ext uri="{FF2B5EF4-FFF2-40B4-BE49-F238E27FC236}">
                  <a16:creationId xmlns:a16="http://schemas.microsoft.com/office/drawing/2014/main" id="{7C3BF705-E9BC-4B6F-8B2C-A09BFACBB2D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51799" y="118753"/>
              <a:ext cx="681259" cy="45195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" name="Image 19" descr="Une image contenant texte, Police, logo, Graphique&#10;&#10;Description générée automatiquement">
              <a:extLst>
                <a:ext uri="{FF2B5EF4-FFF2-40B4-BE49-F238E27FC236}">
                  <a16:creationId xmlns:a16="http://schemas.microsoft.com/office/drawing/2014/main" id="{19D4DB66-395F-4BB3-B829-83F734748AE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33058" y="118752"/>
              <a:ext cx="419924" cy="451956"/>
            </a:xfrm>
            <a:prstGeom prst="rect">
              <a:avLst/>
            </a:prstGeom>
          </p:spPr>
        </p:pic>
      </p:grpSp>
      <p:grpSp>
        <p:nvGrpSpPr>
          <p:cNvPr id="6" name="Groupe 5">
            <a:extLst>
              <a:ext uri="{FF2B5EF4-FFF2-40B4-BE49-F238E27FC236}">
                <a16:creationId xmlns:a16="http://schemas.microsoft.com/office/drawing/2014/main" id="{5F73F718-5FD3-4859-ABE9-D8AE03B3CB88}"/>
              </a:ext>
            </a:extLst>
          </p:cNvPr>
          <p:cNvGrpSpPr/>
          <p:nvPr/>
        </p:nvGrpSpPr>
        <p:grpSpPr>
          <a:xfrm>
            <a:off x="5231904" y="2038291"/>
            <a:ext cx="6824172" cy="1432393"/>
            <a:chOff x="5549951" y="2024538"/>
            <a:chExt cx="6824172" cy="1390709"/>
          </a:xfrm>
        </p:grpSpPr>
        <p:sp>
          <p:nvSpPr>
            <p:cNvPr id="11" name="ZoneTexte 10">
              <a:extLst>
                <a:ext uri="{FF2B5EF4-FFF2-40B4-BE49-F238E27FC236}">
                  <a16:creationId xmlns:a16="http://schemas.microsoft.com/office/drawing/2014/main" id="{6F12D704-48F6-422E-80E6-9482DD44AC00}"/>
                </a:ext>
              </a:extLst>
            </p:cNvPr>
            <p:cNvSpPr txBox="1"/>
            <p:nvPr/>
          </p:nvSpPr>
          <p:spPr>
            <a:xfrm>
              <a:off x="5549951" y="2024538"/>
              <a:ext cx="6824172" cy="12772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Différents tests avec des régressions linéaires (1 LM par SEXE et par Coefficient = </a:t>
              </a:r>
              <a:r>
                <a:rPr lang="fr-FR" b="1" dirty="0"/>
                <a:t>4 équations au total</a:t>
              </a:r>
              <a:r>
                <a:rPr lang="fr-FR" dirty="0"/>
                <a:t>)</a:t>
              </a:r>
            </a:p>
            <a:p>
              <a:pPr>
                <a:spcAft>
                  <a:spcPts val="600"/>
                </a:spcAft>
              </a:pPr>
              <a:r>
                <a:rPr lang="fr-FR" dirty="0"/>
                <a:t>Résultats de la prédiction : ORI actuel VS ORI prédit</a:t>
              </a:r>
            </a:p>
            <a:p>
              <a:r>
                <a:rPr lang="cs-CZ" b="1" dirty="0">
                  <a:solidFill>
                    <a:srgbClr val="000000"/>
                  </a:solidFill>
                </a:rPr>
                <a:t>Nejlepší výsledek</a:t>
              </a:r>
              <a:r>
                <a:rPr lang="en-GB" b="1" dirty="0">
                  <a:solidFill>
                    <a:srgbClr val="000000"/>
                  </a:solidFill>
                </a:rPr>
                <a:t>:</a:t>
              </a:r>
              <a:endParaRPr lang="fr-FR" dirty="0"/>
            </a:p>
          </p:txBody>
        </p:sp>
        <p:pic>
          <p:nvPicPr>
            <p:cNvPr id="12" name="Image 11">
              <a:extLst>
                <a:ext uri="{FF2B5EF4-FFF2-40B4-BE49-F238E27FC236}">
                  <a16:creationId xmlns:a16="http://schemas.microsoft.com/office/drawing/2014/main" id="{A5F63731-34AC-456E-B7A3-6AC857BF7A8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400093" y="2983247"/>
              <a:ext cx="4974030" cy="432000"/>
            </a:xfrm>
            <a:prstGeom prst="rect">
              <a:avLst/>
            </a:prstGeom>
          </p:spPr>
        </p:pic>
      </p:grp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BE2EED8C-1ED9-4A27-B828-AAEA21E5C065}"/>
              </a:ext>
            </a:extLst>
          </p:cNvPr>
          <p:cNvSpPr txBox="1">
            <a:spLocks/>
          </p:cNvSpPr>
          <p:nvPr/>
        </p:nvSpPr>
        <p:spPr>
          <a:xfrm>
            <a:off x="414150" y="1438314"/>
            <a:ext cx="11154458" cy="38863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1800" dirty="0">
                <a:solidFill>
                  <a:schemeClr val="tx1"/>
                </a:solidFill>
              </a:rPr>
              <a:t>Cíl</a:t>
            </a:r>
            <a:r>
              <a:rPr lang="fr-FR" sz="1800" dirty="0">
                <a:solidFill>
                  <a:schemeClr val="tx1"/>
                </a:solidFill>
              </a:rPr>
              <a:t>: </a:t>
            </a:r>
            <a:r>
              <a:rPr lang="cs-CZ" sz="1800" dirty="0">
                <a:solidFill>
                  <a:schemeClr val="tx1"/>
                </a:solidFill>
              </a:rPr>
              <a:t>Umožnit </a:t>
            </a:r>
            <a:r>
              <a:rPr lang="fr-FR" sz="1800" dirty="0">
                <a:solidFill>
                  <a:schemeClr val="tx1"/>
                </a:solidFill>
              </a:rPr>
              <a:t>transforma</a:t>
            </a:r>
            <a:r>
              <a:rPr lang="cs-CZ" sz="1800" dirty="0" err="1">
                <a:solidFill>
                  <a:schemeClr val="tx1"/>
                </a:solidFill>
              </a:rPr>
              <a:t>ci</a:t>
            </a:r>
            <a:r>
              <a:rPr lang="cs-CZ" sz="1800" dirty="0">
                <a:solidFill>
                  <a:schemeClr val="tx1"/>
                </a:solidFill>
              </a:rPr>
              <a:t> </a:t>
            </a:r>
            <a:r>
              <a:rPr lang="fr-FR" sz="1800" dirty="0">
                <a:solidFill>
                  <a:schemeClr val="tx1"/>
                </a:solidFill>
              </a:rPr>
              <a:t>des Coefficients de Parenté en ORI pour une intégration dans la formule d’</a:t>
            </a:r>
            <a:r>
              <a:rPr lang="fr-FR" sz="1800" dirty="0" err="1">
                <a:solidFill>
                  <a:schemeClr val="tx1"/>
                </a:solidFill>
              </a:rPr>
              <a:t>Isu</a:t>
            </a:r>
            <a:endParaRPr lang="fr-FR" sz="1100" dirty="0">
              <a:solidFill>
                <a:schemeClr val="tx1"/>
              </a:solidFill>
            </a:endParaRPr>
          </a:p>
        </p:txBody>
      </p:sp>
      <p:graphicFrame>
        <p:nvGraphicFramePr>
          <p:cNvPr id="22" name="Tableau 21">
            <a:extLst>
              <a:ext uri="{FF2B5EF4-FFF2-40B4-BE49-F238E27FC236}">
                <a16:creationId xmlns:a16="http://schemas.microsoft.com/office/drawing/2014/main" id="{256E3DC0-3247-4E03-A85D-0950D1C52B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333678"/>
              </p:ext>
            </p:extLst>
          </p:nvPr>
        </p:nvGraphicFramePr>
        <p:xfrm>
          <a:off x="335360" y="4360376"/>
          <a:ext cx="7539312" cy="219456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394052">
                  <a:extLst>
                    <a:ext uri="{9D8B030D-6E8A-4147-A177-3AD203B41FA5}">
                      <a16:colId xmlns:a16="http://schemas.microsoft.com/office/drawing/2014/main" val="2519540132"/>
                    </a:ext>
                  </a:extLst>
                </a:gridCol>
                <a:gridCol w="1229052">
                  <a:extLst>
                    <a:ext uri="{9D8B030D-6E8A-4147-A177-3AD203B41FA5}">
                      <a16:colId xmlns:a16="http://schemas.microsoft.com/office/drawing/2014/main" val="3872220675"/>
                    </a:ext>
                  </a:extLst>
                </a:gridCol>
                <a:gridCol w="1229052">
                  <a:extLst>
                    <a:ext uri="{9D8B030D-6E8A-4147-A177-3AD203B41FA5}">
                      <a16:colId xmlns:a16="http://schemas.microsoft.com/office/drawing/2014/main" val="1373783129"/>
                    </a:ext>
                  </a:extLst>
                </a:gridCol>
                <a:gridCol w="1229052">
                  <a:extLst>
                    <a:ext uri="{9D8B030D-6E8A-4147-A177-3AD203B41FA5}">
                      <a16:colId xmlns:a16="http://schemas.microsoft.com/office/drawing/2014/main" val="762825238"/>
                    </a:ext>
                  </a:extLst>
                </a:gridCol>
                <a:gridCol w="1229052">
                  <a:extLst>
                    <a:ext uri="{9D8B030D-6E8A-4147-A177-3AD203B41FA5}">
                      <a16:colId xmlns:a16="http://schemas.microsoft.com/office/drawing/2014/main" val="3411411422"/>
                    </a:ext>
                  </a:extLst>
                </a:gridCol>
                <a:gridCol w="1229052">
                  <a:extLst>
                    <a:ext uri="{9D8B030D-6E8A-4147-A177-3AD203B41FA5}">
                      <a16:colId xmlns:a16="http://schemas.microsoft.com/office/drawing/2014/main" val="2961485522"/>
                    </a:ext>
                  </a:extLst>
                </a:gridCol>
              </a:tblGrid>
              <a:tr h="220573">
                <a:tc rowSpan="2">
                  <a:txBody>
                    <a:bodyPr/>
                    <a:lstStyle/>
                    <a:p>
                      <a:r>
                        <a:rPr lang="fr-FR" dirty="0" err="1"/>
                        <a:t>Popula</a:t>
                      </a:r>
                      <a:r>
                        <a:rPr lang="cs-CZ" dirty="0" err="1"/>
                        <a:t>ce</a:t>
                      </a:r>
                      <a:endParaRPr lang="fr-FR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r>
                        <a:rPr lang="fr-FR" dirty="0"/>
                        <a:t>Traitement</a:t>
                      </a: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dirty="0"/>
                        <a:t>ORIT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dirty="0"/>
                        <a:t>ORIF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5540714"/>
                  </a:ext>
                </a:extLst>
              </a:tr>
              <a:tr h="220573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R²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Corrélation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R²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Corrélation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92491791"/>
                  </a:ext>
                </a:extLst>
              </a:tr>
              <a:tr h="220573">
                <a:tc rowSpan="2">
                  <a:txBody>
                    <a:bodyPr/>
                    <a:lstStyle/>
                    <a:p>
                      <a:r>
                        <a:rPr lang="cs-CZ" dirty="0"/>
                        <a:t>Plemeníci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2023 (test)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0,74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0,86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0,71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0,84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6188356"/>
                  </a:ext>
                </a:extLst>
              </a:tr>
              <a:tr h="220573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2024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0,72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0,85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0,69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0,83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04577992"/>
                  </a:ext>
                </a:extLst>
              </a:tr>
              <a:tr h="220573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Plemenice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fr-FR" dirty="0"/>
                    </a:p>
                  </a:txBody>
                  <a:tcPr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2023 (test)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0,62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0,78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0,58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0,76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13967284"/>
                  </a:ext>
                </a:extLst>
              </a:tr>
              <a:tr h="220573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2024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0,62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0,78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0,60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0,77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9423086"/>
                  </a:ext>
                </a:extLst>
              </a:tr>
            </a:tbl>
          </a:graphicData>
        </a:graphic>
      </p:graphicFrame>
      <p:sp>
        <p:nvSpPr>
          <p:cNvPr id="24" name="Espace réservé du contenu 2">
            <a:extLst>
              <a:ext uri="{FF2B5EF4-FFF2-40B4-BE49-F238E27FC236}">
                <a16:creationId xmlns:a16="http://schemas.microsoft.com/office/drawing/2014/main" id="{2A5EAF63-3D44-4902-86BE-6BDCD9762095}"/>
              </a:ext>
            </a:extLst>
          </p:cNvPr>
          <p:cNvSpPr txBox="1">
            <a:spLocks/>
          </p:cNvSpPr>
          <p:nvPr/>
        </p:nvSpPr>
        <p:spPr>
          <a:xfrm>
            <a:off x="407368" y="3832455"/>
            <a:ext cx="11154458" cy="38863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1800" dirty="0">
                <a:solidFill>
                  <a:schemeClr val="tx1"/>
                </a:solidFill>
              </a:rPr>
              <a:t>Test </a:t>
            </a:r>
            <a:r>
              <a:rPr lang="cs-CZ" sz="1800" dirty="0">
                <a:solidFill>
                  <a:schemeClr val="tx1"/>
                </a:solidFill>
              </a:rPr>
              <a:t>stability rovnice </a:t>
            </a:r>
            <a:r>
              <a:rPr lang="fr-FR" sz="1800" dirty="0">
                <a:solidFill>
                  <a:schemeClr val="tx1"/>
                </a:solidFill>
              </a:rPr>
              <a:t>avec le décalage d’une année en prenant 2024 </a:t>
            </a:r>
            <a:endParaRPr lang="fr-FR" sz="1100" dirty="0">
              <a:solidFill>
                <a:schemeClr val="tx1"/>
              </a:solidFill>
            </a:endParaRP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5B784C38-D50D-4832-B2FB-575259A59DD2}"/>
              </a:ext>
            </a:extLst>
          </p:cNvPr>
          <p:cNvSpPr txBox="1"/>
          <p:nvPr/>
        </p:nvSpPr>
        <p:spPr>
          <a:xfrm>
            <a:off x="8328248" y="4748951"/>
            <a:ext cx="35283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chemeClr val="accent1"/>
                </a:solidFill>
              </a:rPr>
              <a:t>Vynikající stabilita</a:t>
            </a:r>
            <a:r>
              <a:rPr lang="fr-FR" b="1" dirty="0">
                <a:solidFill>
                  <a:schemeClr val="accent1"/>
                </a:solidFill>
              </a:rPr>
              <a:t> </a:t>
            </a:r>
            <a:r>
              <a:rPr lang="cs-CZ" dirty="0"/>
              <a:t>rovnice</a:t>
            </a:r>
            <a:r>
              <a:rPr lang="fr-FR" dirty="0"/>
              <a:t> </a:t>
            </a:r>
            <a:r>
              <a:rPr lang="cs-CZ" dirty="0"/>
              <a:t>v čase se </a:t>
            </a:r>
            <a:r>
              <a:rPr lang="cs-CZ" b="1" dirty="0">
                <a:solidFill>
                  <a:schemeClr val="accent1"/>
                </a:solidFill>
              </a:rPr>
              <a:t>stejnými korelacemi</a:t>
            </a:r>
            <a:r>
              <a:rPr lang="fr-FR" dirty="0"/>
              <a:t> </a:t>
            </a:r>
            <a:r>
              <a:rPr lang="cs-CZ" dirty="0"/>
              <a:t>a </a:t>
            </a:r>
            <a:r>
              <a:rPr lang="cs-CZ" b="1" dirty="0">
                <a:solidFill>
                  <a:schemeClr val="accent1"/>
                </a:solidFill>
              </a:rPr>
              <a:t>regresními koeficienty </a:t>
            </a:r>
            <a:r>
              <a:rPr lang="cs-CZ" dirty="0"/>
              <a:t>mezi </a:t>
            </a:r>
            <a:r>
              <a:rPr lang="fr-FR" dirty="0"/>
              <a:t>les études de 2023 et celles de 2024</a:t>
            </a:r>
            <a:r>
              <a:rPr lang="fr-FR" b="1" dirty="0"/>
              <a:t> </a:t>
            </a:r>
          </a:p>
        </p:txBody>
      </p:sp>
      <p:graphicFrame>
        <p:nvGraphicFramePr>
          <p:cNvPr id="2" name="Tableau 8">
            <a:extLst>
              <a:ext uri="{FF2B5EF4-FFF2-40B4-BE49-F238E27FC236}">
                <a16:creationId xmlns:a16="http://schemas.microsoft.com/office/drawing/2014/main" id="{CCEE7857-945C-C145-0BAF-7B2F2018EA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3306530"/>
              </p:ext>
            </p:extLst>
          </p:nvPr>
        </p:nvGraphicFramePr>
        <p:xfrm>
          <a:off x="135924" y="1878867"/>
          <a:ext cx="4562393" cy="16079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8243">
                  <a:extLst>
                    <a:ext uri="{9D8B030D-6E8A-4147-A177-3AD203B41FA5}">
                      <a16:colId xmlns:a16="http://schemas.microsoft.com/office/drawing/2014/main" val="1757338900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3286251807"/>
                    </a:ext>
                  </a:extLst>
                </a:gridCol>
                <a:gridCol w="1638006">
                  <a:extLst>
                    <a:ext uri="{9D8B030D-6E8A-4147-A177-3AD203B41FA5}">
                      <a16:colId xmlns:a16="http://schemas.microsoft.com/office/drawing/2014/main" val="2004395428"/>
                    </a:ext>
                  </a:extLst>
                </a:gridCol>
              </a:tblGrid>
              <a:tr h="438195">
                <a:tc>
                  <a:txBody>
                    <a:bodyPr/>
                    <a:lstStyle/>
                    <a:p>
                      <a:r>
                        <a:rPr lang="cs-CZ" sz="1400" dirty="0"/>
                        <a:t>Zpracování (běh)</a:t>
                      </a:r>
                    </a:p>
                    <a:p>
                      <a:r>
                        <a:rPr lang="fr-FR" sz="1400" dirty="0"/>
                        <a:t> </a:t>
                      </a:r>
                      <a:r>
                        <a:rPr lang="fr-FR" sz="1400" dirty="0" err="1"/>
                        <a:t>Ref</a:t>
                      </a:r>
                      <a:r>
                        <a:rPr lang="fr-FR" sz="1400" dirty="0"/>
                        <a:t>. 2315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/>
                        <a:t>Vybraná p</a:t>
                      </a:r>
                      <a:r>
                        <a:rPr lang="fr-FR" sz="1400" dirty="0"/>
                        <a:t>op</a:t>
                      </a:r>
                      <a:r>
                        <a:rPr lang="cs-CZ" sz="1400" dirty="0" err="1"/>
                        <a:t>ulace</a:t>
                      </a:r>
                      <a:r>
                        <a:rPr lang="cs-CZ" sz="1400" dirty="0"/>
                        <a:t> býků</a:t>
                      </a:r>
                      <a:r>
                        <a:rPr lang="fr-FR" sz="1400" dirty="0"/>
                        <a:t> (8 137)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/>
                        <a:t>Vybraná p</a:t>
                      </a:r>
                      <a:r>
                        <a:rPr lang="fr-FR" sz="1400" dirty="0"/>
                        <a:t>op</a:t>
                      </a:r>
                      <a:r>
                        <a:rPr lang="cs-CZ" sz="1400" dirty="0" err="1"/>
                        <a:t>ulace</a:t>
                      </a:r>
                      <a:r>
                        <a:rPr lang="cs-CZ" sz="1400" dirty="0"/>
                        <a:t> plemenic</a:t>
                      </a:r>
                      <a:r>
                        <a:rPr lang="fr-FR" sz="1400" dirty="0"/>
                        <a:t> (585 432)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15456279"/>
                  </a:ext>
                </a:extLst>
              </a:tr>
              <a:tr h="438195">
                <a:tc>
                  <a:txBody>
                    <a:bodyPr/>
                    <a:lstStyle/>
                    <a:p>
                      <a:pPr algn="l"/>
                      <a:r>
                        <a:rPr lang="cs-CZ" sz="1400" dirty="0"/>
                        <a:t>Testovací data</a:t>
                      </a:r>
                      <a:r>
                        <a:rPr lang="fr-FR" sz="1400" dirty="0"/>
                        <a:t> 80%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6 510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468 346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8163206"/>
                  </a:ext>
                </a:extLst>
              </a:tr>
              <a:tr h="438195">
                <a:tc>
                  <a:txBody>
                    <a:bodyPr/>
                    <a:lstStyle/>
                    <a:p>
                      <a:pPr algn="l"/>
                      <a:r>
                        <a:rPr lang="cs-CZ" sz="1400" dirty="0"/>
                        <a:t>Validační data</a:t>
                      </a:r>
                      <a:r>
                        <a:rPr lang="fr-FR" sz="1400" dirty="0"/>
                        <a:t> 20%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1 627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117 086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7415231"/>
                  </a:ext>
                </a:extLst>
              </a:tr>
            </a:tbl>
          </a:graphicData>
        </a:graphic>
      </p:graphicFrame>
      <p:sp>
        <p:nvSpPr>
          <p:cNvPr id="7" name="Flèche : droite 2">
            <a:extLst>
              <a:ext uri="{FF2B5EF4-FFF2-40B4-BE49-F238E27FC236}">
                <a16:creationId xmlns:a16="http://schemas.microsoft.com/office/drawing/2014/main" id="{0FE47100-4B42-96B8-A382-15DB1FC67DFC}"/>
              </a:ext>
            </a:extLst>
          </p:cNvPr>
          <p:cNvSpPr/>
          <p:nvPr/>
        </p:nvSpPr>
        <p:spPr>
          <a:xfrm>
            <a:off x="4698317" y="2219492"/>
            <a:ext cx="648072" cy="7920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35822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8">
            <a:extLst>
              <a:ext uri="{FF2B5EF4-FFF2-40B4-BE49-F238E27FC236}">
                <a16:creationId xmlns:a16="http://schemas.microsoft.com/office/drawing/2014/main" id="{8E504BC7-9954-4BAA-9ECB-F301D8027D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Vývoj genomiky ve Francii</a:t>
            </a:r>
            <a:endParaRPr lang="fr-FR" dirty="0"/>
          </a:p>
        </p:txBody>
      </p:sp>
      <p:graphicFrame>
        <p:nvGraphicFramePr>
          <p:cNvPr id="9" name="Diagram 7">
            <a:extLst>
              <a:ext uri="{FF2B5EF4-FFF2-40B4-BE49-F238E27FC236}">
                <a16:creationId xmlns:a16="http://schemas.microsoft.com/office/drawing/2014/main" id="{C0BA236E-946A-49E7-6C9A-D609671CAA1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39253269"/>
              </p:ext>
            </p:extLst>
          </p:nvPr>
        </p:nvGraphicFramePr>
        <p:xfrm>
          <a:off x="145587" y="1412776"/>
          <a:ext cx="7774781" cy="7372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4" name="Group 47">
            <a:extLst>
              <a:ext uri="{FF2B5EF4-FFF2-40B4-BE49-F238E27FC236}">
                <a16:creationId xmlns:a16="http://schemas.microsoft.com/office/drawing/2014/main" id="{3C4AE5CD-6359-3A52-E967-30CD36439470}"/>
              </a:ext>
            </a:extLst>
          </p:cNvPr>
          <p:cNvGrpSpPr/>
          <p:nvPr/>
        </p:nvGrpSpPr>
        <p:grpSpPr>
          <a:xfrm>
            <a:off x="138953" y="3068961"/>
            <a:ext cx="2778290" cy="1075087"/>
            <a:chOff x="1071319" y="5111713"/>
            <a:chExt cx="1960904" cy="606771"/>
          </a:xfrm>
        </p:grpSpPr>
        <p:sp>
          <p:nvSpPr>
            <p:cNvPr id="15" name="TextBox 45">
              <a:extLst>
                <a:ext uri="{FF2B5EF4-FFF2-40B4-BE49-F238E27FC236}">
                  <a16:creationId xmlns:a16="http://schemas.microsoft.com/office/drawing/2014/main" id="{F535FED1-DE57-F69A-C6D2-3E124FF34CBF}"/>
                </a:ext>
              </a:extLst>
            </p:cNvPr>
            <p:cNvSpPr txBox="1"/>
            <p:nvPr/>
          </p:nvSpPr>
          <p:spPr>
            <a:xfrm>
              <a:off x="1071320" y="5111713"/>
              <a:ext cx="1888710" cy="1910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600" b="1" dirty="0">
                  <a:solidFill>
                    <a:srgbClr val="92D05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Polygenní hodnocení</a:t>
              </a:r>
              <a:endParaRPr lang="en-US" sz="1600" b="1" dirty="0">
                <a:solidFill>
                  <a:srgbClr val="92D05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6" name="TextBox 46">
              <a:extLst>
                <a:ext uri="{FF2B5EF4-FFF2-40B4-BE49-F238E27FC236}">
                  <a16:creationId xmlns:a16="http://schemas.microsoft.com/office/drawing/2014/main" id="{4B61BC8F-7909-9B69-E656-7D1495C1D947}"/>
                </a:ext>
              </a:extLst>
            </p:cNvPr>
            <p:cNvSpPr txBox="1"/>
            <p:nvPr/>
          </p:nvSpPr>
          <p:spPr>
            <a:xfrm>
              <a:off x="1071319" y="5301588"/>
              <a:ext cx="1960904" cy="4168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Odhad plemenných hodnot skotu prostřednictvím jejich užitkovosti v chovu</a:t>
              </a:r>
              <a:endParaRPr lang="en-US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ACF1F66A-B85F-4402-97F5-0DD911D98080}"/>
              </a:ext>
            </a:extLst>
          </p:cNvPr>
          <p:cNvGrpSpPr/>
          <p:nvPr/>
        </p:nvGrpSpPr>
        <p:grpSpPr>
          <a:xfrm>
            <a:off x="388331" y="1988840"/>
            <a:ext cx="685263" cy="1087487"/>
            <a:chOff x="504355" y="2615906"/>
            <a:chExt cx="685263" cy="1087487"/>
          </a:xfrm>
        </p:grpSpPr>
        <p:grpSp>
          <p:nvGrpSpPr>
            <p:cNvPr id="10" name="Group 28">
              <a:extLst>
                <a:ext uri="{FF2B5EF4-FFF2-40B4-BE49-F238E27FC236}">
                  <a16:creationId xmlns:a16="http://schemas.microsoft.com/office/drawing/2014/main" id="{B07D649E-573D-4CCD-823D-ADF814DED92F}"/>
                </a:ext>
              </a:extLst>
            </p:cNvPr>
            <p:cNvGrpSpPr/>
            <p:nvPr/>
          </p:nvGrpSpPr>
          <p:grpSpPr>
            <a:xfrm>
              <a:off x="551105" y="2615906"/>
              <a:ext cx="594066" cy="1027324"/>
              <a:chOff x="1379476" y="3717032"/>
              <a:chExt cx="792088" cy="1369765"/>
            </a:xfrm>
          </p:grpSpPr>
          <p:cxnSp>
            <p:nvCxnSpPr>
              <p:cNvPr id="11" name="Straight Connector 9">
                <a:extLst>
                  <a:ext uri="{FF2B5EF4-FFF2-40B4-BE49-F238E27FC236}">
                    <a16:creationId xmlns:a16="http://schemas.microsoft.com/office/drawing/2014/main" id="{556D8765-E1F3-D5BD-1C6C-AD478C412792}"/>
                  </a:ext>
                </a:extLst>
              </p:cNvPr>
              <p:cNvCxnSpPr/>
              <p:nvPr/>
            </p:nvCxnSpPr>
            <p:spPr>
              <a:xfrm>
                <a:off x="1775520" y="3789040"/>
                <a:ext cx="0" cy="720080"/>
              </a:xfrm>
              <a:prstGeom prst="line">
                <a:avLst/>
              </a:prstGeom>
              <a:ln>
                <a:solidFill>
                  <a:srgbClr val="2D3E5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Oval 10">
                <a:extLst>
                  <a:ext uri="{FF2B5EF4-FFF2-40B4-BE49-F238E27FC236}">
                    <a16:creationId xmlns:a16="http://schemas.microsoft.com/office/drawing/2014/main" id="{658658B5-9B4D-C1A4-C2F4-465A68EE3009}"/>
                  </a:ext>
                </a:extLst>
              </p:cNvPr>
              <p:cNvSpPr/>
              <p:nvPr/>
            </p:nvSpPr>
            <p:spPr>
              <a:xfrm>
                <a:off x="1716084" y="3717032"/>
                <a:ext cx="118872" cy="118872"/>
              </a:xfrm>
              <a:prstGeom prst="ellipse">
                <a:avLst/>
              </a:prstGeom>
              <a:solidFill>
                <a:schemeClr val="bg1"/>
              </a:solidFill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350"/>
              </a:p>
            </p:txBody>
          </p:sp>
          <p:sp>
            <p:nvSpPr>
              <p:cNvPr id="13" name="Oval 11">
                <a:hlinkClick r:id="rId7" action="ppaction://hlinkfile"/>
                <a:extLst>
                  <a:ext uri="{FF2B5EF4-FFF2-40B4-BE49-F238E27FC236}">
                    <a16:creationId xmlns:a16="http://schemas.microsoft.com/office/drawing/2014/main" id="{1BAEE992-5C30-8B54-237B-DF9600E6670C}"/>
                  </a:ext>
                </a:extLst>
              </p:cNvPr>
              <p:cNvSpPr/>
              <p:nvPr/>
            </p:nvSpPr>
            <p:spPr>
              <a:xfrm>
                <a:off x="1379476" y="4294709"/>
                <a:ext cx="792088" cy="79208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rgbClr val="2D3E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3000" dirty="0">
                  <a:solidFill>
                    <a:srgbClr val="2D3E50"/>
                  </a:solidFill>
                  <a:latin typeface="FontAwesome" pitchFamily="2" charset="0"/>
                </a:endParaRPr>
              </a:p>
            </p:txBody>
          </p:sp>
        </p:grpSp>
        <p:pic>
          <p:nvPicPr>
            <p:cNvPr id="17" name="Espace réservé du contenu 93">
              <a:extLst>
                <a:ext uri="{FF2B5EF4-FFF2-40B4-BE49-F238E27FC236}">
                  <a16:creationId xmlns:a16="http://schemas.microsoft.com/office/drawing/2014/main" id="{4B03E78A-284C-FC7D-81CD-95FA2240F6A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696" r="10566"/>
            <a:stretch/>
          </p:blipFill>
          <p:spPr>
            <a:xfrm>
              <a:off x="504355" y="2989000"/>
              <a:ext cx="685263" cy="714393"/>
            </a:xfrm>
            <a:prstGeom prst="ellipse">
              <a:avLst/>
            </a:prstGeom>
          </p:spPr>
        </p:pic>
      </p:grpSp>
      <p:grpSp>
        <p:nvGrpSpPr>
          <p:cNvPr id="2" name="Groupe 1">
            <a:extLst>
              <a:ext uri="{FF2B5EF4-FFF2-40B4-BE49-F238E27FC236}">
                <a16:creationId xmlns:a16="http://schemas.microsoft.com/office/drawing/2014/main" id="{F3122D90-BAAB-437A-8AAD-6BDD59705C69}"/>
              </a:ext>
            </a:extLst>
          </p:cNvPr>
          <p:cNvGrpSpPr/>
          <p:nvPr/>
        </p:nvGrpSpPr>
        <p:grpSpPr>
          <a:xfrm>
            <a:off x="3396267" y="2306051"/>
            <a:ext cx="3218388" cy="2279139"/>
            <a:chOff x="3396267" y="2306051"/>
            <a:chExt cx="3218388" cy="2279139"/>
          </a:xfrm>
        </p:grpSpPr>
        <p:grpSp>
          <p:nvGrpSpPr>
            <p:cNvPr id="69" name="Groupe 68">
              <a:extLst>
                <a:ext uri="{FF2B5EF4-FFF2-40B4-BE49-F238E27FC236}">
                  <a16:creationId xmlns:a16="http://schemas.microsoft.com/office/drawing/2014/main" id="{0A84906B-D3A9-4869-86DA-F3B50A2F6914}"/>
                </a:ext>
              </a:extLst>
            </p:cNvPr>
            <p:cNvGrpSpPr/>
            <p:nvPr/>
          </p:nvGrpSpPr>
          <p:grpSpPr>
            <a:xfrm>
              <a:off x="3396267" y="2496287"/>
              <a:ext cx="3189070" cy="1679651"/>
              <a:chOff x="-395119" y="396652"/>
              <a:chExt cx="2779569" cy="1415704"/>
            </a:xfrm>
          </p:grpSpPr>
          <p:sp>
            <p:nvSpPr>
              <p:cNvPr id="70" name="Ellipse 69">
                <a:extLst>
                  <a:ext uri="{FF2B5EF4-FFF2-40B4-BE49-F238E27FC236}">
                    <a16:creationId xmlns:a16="http://schemas.microsoft.com/office/drawing/2014/main" id="{740301CB-2661-4F29-A412-A03200E20898}"/>
                  </a:ext>
                </a:extLst>
              </p:cNvPr>
              <p:cNvSpPr/>
              <p:nvPr/>
            </p:nvSpPr>
            <p:spPr>
              <a:xfrm>
                <a:off x="39644" y="501012"/>
                <a:ext cx="1524824" cy="1311344"/>
              </a:xfrm>
              <a:prstGeom prst="ellipse">
                <a:avLst/>
              </a:prstGeom>
              <a:solidFill>
                <a:srgbClr val="AECA0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fr-FR"/>
              </a:p>
            </p:txBody>
          </p:sp>
          <p:pic>
            <p:nvPicPr>
              <p:cNvPr id="71" name="Image 70">
                <a:extLst>
                  <a:ext uri="{FF2B5EF4-FFF2-40B4-BE49-F238E27FC236}">
                    <a16:creationId xmlns:a16="http://schemas.microsoft.com/office/drawing/2014/main" id="{6E966266-DDF7-4A8D-993C-C0C6F4EDF1F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7361" t="26250" r="25278" b="25555"/>
              <a:stretch/>
            </p:blipFill>
            <p:spPr>
              <a:xfrm>
                <a:off x="639954" y="1304179"/>
                <a:ext cx="208241" cy="366799"/>
              </a:xfrm>
              <a:prstGeom prst="rect">
                <a:avLst/>
              </a:prstGeom>
            </p:spPr>
          </p:pic>
          <p:pic>
            <p:nvPicPr>
              <p:cNvPr id="72" name="Image 71">
                <a:extLst>
                  <a:ext uri="{FF2B5EF4-FFF2-40B4-BE49-F238E27FC236}">
                    <a16:creationId xmlns:a16="http://schemas.microsoft.com/office/drawing/2014/main" id="{19A7BA9F-E0A8-45BE-BE97-543E0126907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7361" t="26250" r="25278" b="25555"/>
              <a:stretch/>
            </p:blipFill>
            <p:spPr>
              <a:xfrm>
                <a:off x="891001" y="1180149"/>
                <a:ext cx="208241" cy="366799"/>
              </a:xfrm>
              <a:prstGeom prst="rect">
                <a:avLst/>
              </a:prstGeom>
            </p:spPr>
          </p:pic>
          <p:pic>
            <p:nvPicPr>
              <p:cNvPr id="73" name="Image 72">
                <a:extLst>
                  <a:ext uri="{FF2B5EF4-FFF2-40B4-BE49-F238E27FC236}">
                    <a16:creationId xmlns:a16="http://schemas.microsoft.com/office/drawing/2014/main" id="{ACA085CB-E37D-43C4-8F89-26B6A610F11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7361" t="26250" r="25278" b="25555"/>
              <a:stretch/>
            </p:blipFill>
            <p:spPr>
              <a:xfrm>
                <a:off x="828239" y="1425564"/>
                <a:ext cx="208241" cy="366799"/>
              </a:xfrm>
              <a:prstGeom prst="rect">
                <a:avLst/>
              </a:prstGeom>
            </p:spPr>
          </p:pic>
          <p:sp>
            <p:nvSpPr>
              <p:cNvPr id="75" name="ZoneTexte 10">
                <a:extLst>
                  <a:ext uri="{FF2B5EF4-FFF2-40B4-BE49-F238E27FC236}">
                    <a16:creationId xmlns:a16="http://schemas.microsoft.com/office/drawing/2014/main" id="{D0E62BEA-60C2-4C85-993E-89997201D4D3}"/>
                  </a:ext>
                </a:extLst>
              </p:cNvPr>
              <p:cNvSpPr txBox="1"/>
              <p:nvPr/>
            </p:nvSpPr>
            <p:spPr>
              <a:xfrm>
                <a:off x="-395119" y="396652"/>
                <a:ext cx="869525" cy="237188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fontAlgn="base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cs-CZ" sz="1400" kern="1200" dirty="0">
                    <a:solidFill>
                      <a:srgbClr val="004494"/>
                    </a:solidFill>
                    <a:effectLst/>
                    <a:latin typeface="Interstate"/>
                    <a:ea typeface="Calibri" panose="020F0502020204030204" pitchFamily="34" charset="0"/>
                    <a:cs typeface="Times New Roman" panose="02020603050405020304" pitchFamily="18" charset="0"/>
                  </a:rPr>
                  <a:t>Rodokmen</a:t>
                </a:r>
                <a:endParaRPr lang="fr-FR" sz="1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6" name="ZoneTexte 315">
                <a:extLst>
                  <a:ext uri="{FF2B5EF4-FFF2-40B4-BE49-F238E27FC236}">
                    <a16:creationId xmlns:a16="http://schemas.microsoft.com/office/drawing/2014/main" id="{AE4BEF18-0C6B-4716-9680-90EE74B1DAEB}"/>
                  </a:ext>
                </a:extLst>
              </p:cNvPr>
              <p:cNvSpPr txBox="1"/>
              <p:nvPr/>
            </p:nvSpPr>
            <p:spPr>
              <a:xfrm>
                <a:off x="1349778" y="1439642"/>
                <a:ext cx="1034672" cy="257658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fontAlgn="base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cs-CZ" sz="1400" kern="1200" dirty="0">
                    <a:solidFill>
                      <a:srgbClr val="004494"/>
                    </a:solidFill>
                    <a:effectLst/>
                    <a:latin typeface="Interstate"/>
                    <a:ea typeface="Calibri" panose="020F0502020204030204" pitchFamily="34" charset="0"/>
                    <a:cs typeface="Times New Roman" panose="02020603050405020304" pitchFamily="18" charset="0"/>
                  </a:rPr>
                  <a:t>Užitkovost</a:t>
                </a:r>
                <a:endParaRPr lang="fr-FR" sz="1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78" name="Arrondir un rectangle avec un coin diagonal 13">
              <a:extLst>
                <a:ext uri="{FF2B5EF4-FFF2-40B4-BE49-F238E27FC236}">
                  <a16:creationId xmlns:a16="http://schemas.microsoft.com/office/drawing/2014/main" id="{47794371-EBD4-4FED-8BB9-99B704F6773F}"/>
                </a:ext>
              </a:extLst>
            </p:cNvPr>
            <p:cNvSpPr/>
            <p:nvPr/>
          </p:nvSpPr>
          <p:spPr>
            <a:xfrm>
              <a:off x="4188323" y="4221088"/>
              <a:ext cx="1936917" cy="364102"/>
            </a:xfrm>
            <a:prstGeom prst="round2DiagRect">
              <a:avLst/>
            </a:prstGeom>
            <a:solidFill>
              <a:srgbClr val="AECA0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sz="1600" dirty="0"/>
                <a:t>Polygenní PH a i</a:t>
              </a:r>
              <a:r>
                <a:rPr lang="fr-FR" sz="1600" dirty="0" err="1"/>
                <a:t>ndex</a:t>
              </a:r>
              <a:endParaRPr lang="fr-FR" sz="1600" dirty="0"/>
            </a:p>
          </p:txBody>
        </p:sp>
        <p:pic>
          <p:nvPicPr>
            <p:cNvPr id="80" name="Picture 2" descr="Une image contenant carte&#10;&#10;Description générée automatiquement">
              <a:extLst>
                <a:ext uri="{FF2B5EF4-FFF2-40B4-BE49-F238E27FC236}">
                  <a16:creationId xmlns:a16="http://schemas.microsoft.com/office/drawing/2014/main" id="{18D63FD9-1B9D-4D19-A010-6BBB2F2F95E5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screen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0" b="94872" l="2632" r="92105">
                          <a14:foregroundMark x1="3947" y1="24359" x2="7237" y2="28205"/>
                          <a14:foregroundMark x1="51974" y1="5128" x2="49342" y2="3846"/>
                          <a14:foregroundMark x1="92763" y1="86538" x2="92105" y2="87179"/>
                          <a14:foregroundMark x1="48684" y1="89103" x2="52632" y2="89103"/>
                          <a14:foregroundMark x1="92763" y1="94872" x2="91447" y2="92308"/>
                          <a14:foregroundMark x1="45395" y1="641" x2="53289" y2="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770632" y="2403956"/>
              <a:ext cx="844023" cy="865183"/>
            </a:xfrm>
            <a:prstGeom prst="rect">
              <a:avLst/>
            </a:prstGeom>
            <a:ln/>
          </p:spPr>
        </p:pic>
        <p:pic>
          <p:nvPicPr>
            <p:cNvPr id="81" name="Image 80" descr="Une image contenant texte, horloge&#10;&#10;Description générée automatiquement">
              <a:extLst>
                <a:ext uri="{FF2B5EF4-FFF2-40B4-BE49-F238E27FC236}">
                  <a16:creationId xmlns:a16="http://schemas.microsoft.com/office/drawing/2014/main" id="{DA7F1289-F88A-41AB-BDD8-690F90B04035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19865" y="2306051"/>
              <a:ext cx="556732" cy="474092"/>
            </a:xfrm>
            <a:prstGeom prst="rect">
              <a:avLst/>
            </a:prstGeom>
          </p:spPr>
        </p:pic>
        <p:sp>
          <p:nvSpPr>
            <p:cNvPr id="82" name="Flèche : droite rayée 81">
              <a:extLst>
                <a:ext uri="{FF2B5EF4-FFF2-40B4-BE49-F238E27FC236}">
                  <a16:creationId xmlns:a16="http://schemas.microsoft.com/office/drawing/2014/main" id="{77A52A63-2D6C-458D-A39E-BB526C54325B}"/>
                </a:ext>
              </a:extLst>
            </p:cNvPr>
            <p:cNvSpPr/>
            <p:nvPr/>
          </p:nvSpPr>
          <p:spPr>
            <a:xfrm rot="8596089">
              <a:off x="5508690" y="2926616"/>
              <a:ext cx="303628" cy="120036"/>
            </a:xfrm>
            <a:prstGeom prst="stripedRightArrow">
              <a:avLst>
                <a:gd name="adj1" fmla="val 53670"/>
                <a:gd name="adj2" fmla="val 53399"/>
              </a:avLst>
            </a:prstGeom>
            <a:solidFill>
              <a:schemeClr val="accent4">
                <a:lumMod val="50000"/>
              </a:schemeClr>
            </a:solidFill>
            <a:ln>
              <a:solidFill>
                <a:srgbClr val="9966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84" name="Image 83">
              <a:extLst>
                <a:ext uri="{FF2B5EF4-FFF2-40B4-BE49-F238E27FC236}">
                  <a16:creationId xmlns:a16="http://schemas.microsoft.com/office/drawing/2014/main" id="{F646A8E7-3DAC-470B-8C8F-8FA0C6E5E97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/>
            <a:srcRect l="11296" t="56389" r="76801" b="33611"/>
            <a:stretch/>
          </p:blipFill>
          <p:spPr>
            <a:xfrm>
              <a:off x="4216419" y="2769921"/>
              <a:ext cx="782234" cy="5863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82008616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texte, Police, logo, Graphique&#10;&#10;Description générée automatiquement">
            <a:extLst>
              <a:ext uri="{FF2B5EF4-FFF2-40B4-BE49-F238E27FC236}">
                <a16:creationId xmlns:a16="http://schemas.microsoft.com/office/drawing/2014/main" id="{AE0FD5D4-42BA-EEE0-2FC1-617B38B136E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4826" y="1327673"/>
            <a:ext cx="809690" cy="871454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3F9B215E-4E53-3397-BA04-A5FF22E8F919}"/>
              </a:ext>
            </a:extLst>
          </p:cNvPr>
          <p:cNvGrpSpPr/>
          <p:nvPr/>
        </p:nvGrpSpPr>
        <p:grpSpPr>
          <a:xfrm>
            <a:off x="620895" y="1377404"/>
            <a:ext cx="5064399" cy="4409382"/>
            <a:chOff x="838200" y="1851197"/>
            <a:chExt cx="5064399" cy="4409382"/>
          </a:xfrm>
        </p:grpSpPr>
        <p:pic>
          <p:nvPicPr>
            <p:cNvPr id="12" name="Image 11">
              <a:extLst>
                <a:ext uri="{FF2B5EF4-FFF2-40B4-BE49-F238E27FC236}">
                  <a16:creationId xmlns:a16="http://schemas.microsoft.com/office/drawing/2014/main" id="{D3EF074D-E73A-184C-097E-45D12399DDE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38200" y="1851197"/>
              <a:ext cx="5064399" cy="4409382"/>
            </a:xfrm>
            <a:prstGeom prst="rect">
              <a:avLst/>
            </a:prstGeom>
          </p:spPr>
        </p:pic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1494A70A-0E7E-E11C-F879-818B72B7DC94}"/>
                </a:ext>
              </a:extLst>
            </p:cNvPr>
            <p:cNvCxnSpPr>
              <a:cxnSpLocks/>
            </p:cNvCxnSpPr>
            <p:nvPr/>
          </p:nvCxnSpPr>
          <p:spPr>
            <a:xfrm>
              <a:off x="2120439" y="2338768"/>
              <a:ext cx="0" cy="3445806"/>
            </a:xfrm>
            <a:prstGeom prst="line">
              <a:avLst/>
            </a:prstGeom>
            <a:ln w="19050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  <p:sp>
        <p:nvSpPr>
          <p:cNvPr id="15" name="ZoneTexte 14">
            <a:extLst>
              <a:ext uri="{FF2B5EF4-FFF2-40B4-BE49-F238E27FC236}">
                <a16:creationId xmlns:a16="http://schemas.microsoft.com/office/drawing/2014/main" id="{ECB3DF47-4DE9-11BB-4A66-3B737888C85F}"/>
              </a:ext>
            </a:extLst>
          </p:cNvPr>
          <p:cNvSpPr txBox="1"/>
          <p:nvPr/>
        </p:nvSpPr>
        <p:spPr>
          <a:xfrm>
            <a:off x="3370399" y="6185903"/>
            <a:ext cx="79414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accent6"/>
                </a:solidFill>
              </a:rPr>
              <a:t>Réflexion des OS de mettre un NGEN minimum pour la prédiction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80DCAE0-3CBE-139F-9846-2BB05BB2A134}"/>
              </a:ext>
            </a:extLst>
          </p:cNvPr>
          <p:cNvGrpSpPr/>
          <p:nvPr/>
        </p:nvGrpSpPr>
        <p:grpSpPr>
          <a:xfrm>
            <a:off x="5978074" y="1827874"/>
            <a:ext cx="5110861" cy="4449835"/>
            <a:chOff x="5978074" y="1827874"/>
            <a:chExt cx="5110861" cy="4449835"/>
          </a:xfrm>
        </p:grpSpPr>
        <p:pic>
          <p:nvPicPr>
            <p:cNvPr id="18" name="Image 17">
              <a:extLst>
                <a:ext uri="{FF2B5EF4-FFF2-40B4-BE49-F238E27FC236}">
                  <a16:creationId xmlns:a16="http://schemas.microsoft.com/office/drawing/2014/main" id="{C37EC873-4D39-D92A-4EB7-97FA22C7620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78074" y="1827874"/>
              <a:ext cx="5110861" cy="4449835"/>
            </a:xfrm>
            <a:prstGeom prst="rect">
              <a:avLst/>
            </a:prstGeom>
          </p:spPr>
        </p:pic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F827CEDB-4E20-290D-D804-475363238EBA}"/>
                </a:ext>
              </a:extLst>
            </p:cNvPr>
            <p:cNvCxnSpPr>
              <a:cxnSpLocks/>
            </p:cNvCxnSpPr>
            <p:nvPr/>
          </p:nvCxnSpPr>
          <p:spPr>
            <a:xfrm>
              <a:off x="7188432" y="2324935"/>
              <a:ext cx="0" cy="3445806"/>
            </a:xfrm>
            <a:prstGeom prst="line">
              <a:avLst/>
            </a:prstGeom>
            <a:ln w="19050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  <p:pic>
        <p:nvPicPr>
          <p:cNvPr id="8" name="Image 7">
            <a:extLst>
              <a:ext uri="{FF2B5EF4-FFF2-40B4-BE49-F238E27FC236}">
                <a16:creationId xmlns:a16="http://schemas.microsoft.com/office/drawing/2014/main" id="{C14DE4A4-FB56-8B46-371D-F72EE054AB00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16184" t="7826" r="71639" b="87414"/>
          <a:stretch/>
        </p:blipFill>
        <p:spPr>
          <a:xfrm>
            <a:off x="9246553" y="2110811"/>
            <a:ext cx="743035" cy="227957"/>
          </a:xfrm>
          <a:prstGeom prst="rect">
            <a:avLst/>
          </a:prstGeom>
        </p:spPr>
      </p:pic>
      <p:pic>
        <p:nvPicPr>
          <p:cNvPr id="3" name="Image 2" descr="Une image contenant Police, texte, Graphique, logo&#10;&#10;Description générée automatiquement">
            <a:extLst>
              <a:ext uri="{FF2B5EF4-FFF2-40B4-BE49-F238E27FC236}">
                <a16:creationId xmlns:a16="http://schemas.microsoft.com/office/drawing/2014/main" id="{DFB526A3-B19D-3AC9-0C6F-EFBBF65D450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7099" y="6343665"/>
            <a:ext cx="809689" cy="370611"/>
          </a:xfrm>
          <a:prstGeom prst="rect">
            <a:avLst/>
          </a:prstGeom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490BB5BA-9751-8781-37EF-4C5060442A2D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9192" y="593942"/>
            <a:ext cx="1180959" cy="783462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Titre 4">
            <a:extLst>
              <a:ext uri="{FF2B5EF4-FFF2-40B4-BE49-F238E27FC236}">
                <a16:creationId xmlns:a16="http://schemas.microsoft.com/office/drawing/2014/main" id="{7E2D5EE3-499D-4B13-BAB1-FD18761FC9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9213" y="150813"/>
            <a:ext cx="10515600" cy="503237"/>
          </a:xfrm>
        </p:spPr>
        <p:txBody>
          <a:bodyPr/>
          <a:lstStyle/>
          <a:p>
            <a:r>
              <a:rPr lang="cs-CZ" dirty="0"/>
              <a:t>Kontrola </a:t>
            </a:r>
            <a:r>
              <a:rPr lang="fr-FR" dirty="0"/>
              <a:t>de la consanguinité de la race en France via le PS</a:t>
            </a:r>
          </a:p>
        </p:txBody>
      </p:sp>
    </p:spTree>
    <p:extLst>
      <p:ext uri="{BB962C8B-B14F-4D97-AF65-F5344CB8AC3E}">
        <p14:creationId xmlns:p14="http://schemas.microsoft.com/office/powerpoint/2010/main" val="42862355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8">
            <a:extLst>
              <a:ext uri="{FF2B5EF4-FFF2-40B4-BE49-F238E27FC236}">
                <a16:creationId xmlns:a16="http://schemas.microsoft.com/office/drawing/2014/main" id="{8E504BC7-9954-4BAA-9ECB-F301D8027D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Vývoj genomiky ve Francii</a:t>
            </a:r>
            <a:endParaRPr lang="fr-FR" dirty="0"/>
          </a:p>
        </p:txBody>
      </p:sp>
      <p:graphicFrame>
        <p:nvGraphicFramePr>
          <p:cNvPr id="9" name="Diagram 7">
            <a:extLst>
              <a:ext uri="{FF2B5EF4-FFF2-40B4-BE49-F238E27FC236}">
                <a16:creationId xmlns:a16="http://schemas.microsoft.com/office/drawing/2014/main" id="{C0BA236E-946A-49E7-6C9A-D609671CAA1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41785334"/>
              </p:ext>
            </p:extLst>
          </p:nvPr>
        </p:nvGraphicFramePr>
        <p:xfrm>
          <a:off x="145587" y="1412776"/>
          <a:ext cx="7774781" cy="7372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23" name="Groupe 22">
            <a:extLst>
              <a:ext uri="{FF2B5EF4-FFF2-40B4-BE49-F238E27FC236}">
                <a16:creationId xmlns:a16="http://schemas.microsoft.com/office/drawing/2014/main" id="{ACF1F66A-B85F-4402-97F5-0DD911D98080}"/>
              </a:ext>
            </a:extLst>
          </p:cNvPr>
          <p:cNvGrpSpPr/>
          <p:nvPr/>
        </p:nvGrpSpPr>
        <p:grpSpPr>
          <a:xfrm>
            <a:off x="388331" y="1988840"/>
            <a:ext cx="685263" cy="1087487"/>
            <a:chOff x="504355" y="2615906"/>
            <a:chExt cx="685263" cy="1087487"/>
          </a:xfrm>
        </p:grpSpPr>
        <p:grpSp>
          <p:nvGrpSpPr>
            <p:cNvPr id="10" name="Group 28">
              <a:extLst>
                <a:ext uri="{FF2B5EF4-FFF2-40B4-BE49-F238E27FC236}">
                  <a16:creationId xmlns:a16="http://schemas.microsoft.com/office/drawing/2014/main" id="{B07D649E-573D-4CCD-823D-ADF814DED92F}"/>
                </a:ext>
              </a:extLst>
            </p:cNvPr>
            <p:cNvGrpSpPr/>
            <p:nvPr/>
          </p:nvGrpSpPr>
          <p:grpSpPr>
            <a:xfrm>
              <a:off x="551105" y="2615906"/>
              <a:ext cx="594066" cy="1027324"/>
              <a:chOff x="1379476" y="3717032"/>
              <a:chExt cx="792088" cy="1369765"/>
            </a:xfrm>
          </p:grpSpPr>
          <p:cxnSp>
            <p:nvCxnSpPr>
              <p:cNvPr id="11" name="Straight Connector 9">
                <a:extLst>
                  <a:ext uri="{FF2B5EF4-FFF2-40B4-BE49-F238E27FC236}">
                    <a16:creationId xmlns:a16="http://schemas.microsoft.com/office/drawing/2014/main" id="{556D8765-E1F3-D5BD-1C6C-AD478C412792}"/>
                  </a:ext>
                </a:extLst>
              </p:cNvPr>
              <p:cNvCxnSpPr/>
              <p:nvPr/>
            </p:nvCxnSpPr>
            <p:spPr>
              <a:xfrm>
                <a:off x="1775520" y="3789040"/>
                <a:ext cx="0" cy="720080"/>
              </a:xfrm>
              <a:prstGeom prst="line">
                <a:avLst/>
              </a:prstGeom>
              <a:ln>
                <a:solidFill>
                  <a:srgbClr val="2D3E5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Oval 10">
                <a:extLst>
                  <a:ext uri="{FF2B5EF4-FFF2-40B4-BE49-F238E27FC236}">
                    <a16:creationId xmlns:a16="http://schemas.microsoft.com/office/drawing/2014/main" id="{658658B5-9B4D-C1A4-C2F4-465A68EE3009}"/>
                  </a:ext>
                </a:extLst>
              </p:cNvPr>
              <p:cNvSpPr/>
              <p:nvPr/>
            </p:nvSpPr>
            <p:spPr>
              <a:xfrm>
                <a:off x="1716084" y="3717032"/>
                <a:ext cx="118872" cy="118872"/>
              </a:xfrm>
              <a:prstGeom prst="ellipse">
                <a:avLst/>
              </a:prstGeom>
              <a:solidFill>
                <a:schemeClr val="bg1"/>
              </a:solidFill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350"/>
              </a:p>
            </p:txBody>
          </p:sp>
          <p:sp>
            <p:nvSpPr>
              <p:cNvPr id="13" name="Oval 11">
                <a:hlinkClick r:id="rId7" action="ppaction://hlinkfile"/>
                <a:extLst>
                  <a:ext uri="{FF2B5EF4-FFF2-40B4-BE49-F238E27FC236}">
                    <a16:creationId xmlns:a16="http://schemas.microsoft.com/office/drawing/2014/main" id="{1BAEE992-5C30-8B54-237B-DF9600E6670C}"/>
                  </a:ext>
                </a:extLst>
              </p:cNvPr>
              <p:cNvSpPr/>
              <p:nvPr/>
            </p:nvSpPr>
            <p:spPr>
              <a:xfrm>
                <a:off x="1379476" y="4294709"/>
                <a:ext cx="792088" cy="79208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rgbClr val="2D3E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3000" dirty="0">
                  <a:solidFill>
                    <a:srgbClr val="2D3E50"/>
                  </a:solidFill>
                  <a:latin typeface="FontAwesome" pitchFamily="2" charset="0"/>
                </a:endParaRPr>
              </a:p>
            </p:txBody>
          </p:sp>
        </p:grpSp>
        <p:pic>
          <p:nvPicPr>
            <p:cNvPr id="17" name="Espace réservé du contenu 93">
              <a:extLst>
                <a:ext uri="{FF2B5EF4-FFF2-40B4-BE49-F238E27FC236}">
                  <a16:creationId xmlns:a16="http://schemas.microsoft.com/office/drawing/2014/main" id="{4B03E78A-284C-FC7D-81CD-95FA2240F6A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696" r="10566"/>
            <a:stretch/>
          </p:blipFill>
          <p:spPr>
            <a:xfrm>
              <a:off x="504355" y="2989000"/>
              <a:ext cx="685263" cy="714393"/>
            </a:xfrm>
            <a:prstGeom prst="ellipse">
              <a:avLst/>
            </a:prstGeom>
          </p:spPr>
        </p:pic>
      </p:grpSp>
      <p:grpSp>
        <p:nvGrpSpPr>
          <p:cNvPr id="24" name="Groupe 23">
            <a:extLst>
              <a:ext uri="{FF2B5EF4-FFF2-40B4-BE49-F238E27FC236}">
                <a16:creationId xmlns:a16="http://schemas.microsoft.com/office/drawing/2014/main" id="{E605D6F7-E9C2-4CBD-8456-25A9CD5CF98F}"/>
              </a:ext>
            </a:extLst>
          </p:cNvPr>
          <p:cNvGrpSpPr/>
          <p:nvPr/>
        </p:nvGrpSpPr>
        <p:grpSpPr>
          <a:xfrm>
            <a:off x="2817751" y="1988840"/>
            <a:ext cx="698448" cy="2609838"/>
            <a:chOff x="3246649" y="2424936"/>
            <a:chExt cx="698448" cy="2609838"/>
          </a:xfrm>
        </p:grpSpPr>
        <p:grpSp>
          <p:nvGrpSpPr>
            <p:cNvPr id="31" name="Group 33">
              <a:extLst>
                <a:ext uri="{FF2B5EF4-FFF2-40B4-BE49-F238E27FC236}">
                  <a16:creationId xmlns:a16="http://schemas.microsoft.com/office/drawing/2014/main" id="{A7F322B6-D61A-929F-4647-0C802F81AF25}"/>
                </a:ext>
              </a:extLst>
            </p:cNvPr>
            <p:cNvGrpSpPr/>
            <p:nvPr/>
          </p:nvGrpSpPr>
          <p:grpSpPr>
            <a:xfrm rot="10800000">
              <a:off x="3298842" y="2424936"/>
              <a:ext cx="594066" cy="2578055"/>
              <a:chOff x="2570677" y="3717032"/>
              <a:chExt cx="792088" cy="3437402"/>
            </a:xfrm>
          </p:grpSpPr>
          <p:cxnSp>
            <p:nvCxnSpPr>
              <p:cNvPr id="32" name="Straight Connector 34">
                <a:extLst>
                  <a:ext uri="{FF2B5EF4-FFF2-40B4-BE49-F238E27FC236}">
                    <a16:creationId xmlns:a16="http://schemas.microsoft.com/office/drawing/2014/main" id="{80910D2C-47ED-EB95-7B56-E2440F192C9A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 flipV="1">
                <a:off x="2966721" y="4238306"/>
                <a:ext cx="0" cy="2789967"/>
              </a:xfrm>
              <a:prstGeom prst="line">
                <a:avLst/>
              </a:prstGeom>
              <a:ln>
                <a:solidFill>
                  <a:srgbClr val="0070C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Oval 35">
                <a:extLst>
                  <a:ext uri="{FF2B5EF4-FFF2-40B4-BE49-F238E27FC236}">
                    <a16:creationId xmlns:a16="http://schemas.microsoft.com/office/drawing/2014/main" id="{8A1D8ADA-D39E-8597-BCB1-8E228306989A}"/>
                  </a:ext>
                </a:extLst>
              </p:cNvPr>
              <p:cNvSpPr/>
              <p:nvPr/>
            </p:nvSpPr>
            <p:spPr>
              <a:xfrm flipV="1">
                <a:off x="2913909" y="7041581"/>
                <a:ext cx="105627" cy="11285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350" dirty="0"/>
              </a:p>
            </p:txBody>
          </p:sp>
          <p:sp>
            <p:nvSpPr>
              <p:cNvPr id="34" name="Oval 36">
                <a:extLst>
                  <a:ext uri="{FF2B5EF4-FFF2-40B4-BE49-F238E27FC236}">
                    <a16:creationId xmlns:a16="http://schemas.microsoft.com/office/drawing/2014/main" id="{1A970F3D-A0B2-3696-408B-47B899F4F8DA}"/>
                  </a:ext>
                </a:extLst>
              </p:cNvPr>
              <p:cNvSpPr/>
              <p:nvPr/>
            </p:nvSpPr>
            <p:spPr>
              <a:xfrm>
                <a:off x="2570677" y="3717032"/>
                <a:ext cx="792088" cy="79208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3000" dirty="0">
                  <a:solidFill>
                    <a:srgbClr val="27AE61"/>
                  </a:solidFill>
                  <a:latin typeface="FontAwesome" pitchFamily="2" charset="0"/>
                </a:endParaRPr>
              </a:p>
            </p:txBody>
          </p:sp>
        </p:grpSp>
        <p:pic>
          <p:nvPicPr>
            <p:cNvPr id="38" name="Image 37" descr="Une image contenant jouet&#10;&#10;Description générée automatiquement">
              <a:extLst>
                <a:ext uri="{FF2B5EF4-FFF2-40B4-BE49-F238E27FC236}">
                  <a16:creationId xmlns:a16="http://schemas.microsoft.com/office/drawing/2014/main" id="{F2F8AEF2-77F0-9905-BBB1-F6CA64A647D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19" t="4893" r="16600" b="4476"/>
            <a:stretch/>
          </p:blipFill>
          <p:spPr>
            <a:xfrm>
              <a:off x="3246649" y="4377144"/>
              <a:ext cx="698448" cy="657630"/>
            </a:xfrm>
            <a:prstGeom prst="ellipse">
              <a:avLst/>
            </a:prstGeom>
          </p:spPr>
        </p:pic>
      </p:grpSp>
      <p:grpSp>
        <p:nvGrpSpPr>
          <p:cNvPr id="22" name="Groupe 21">
            <a:extLst>
              <a:ext uri="{FF2B5EF4-FFF2-40B4-BE49-F238E27FC236}">
                <a16:creationId xmlns:a16="http://schemas.microsoft.com/office/drawing/2014/main" id="{4F6B39F7-5068-4F01-9A02-8BC1F7131DD9}"/>
              </a:ext>
            </a:extLst>
          </p:cNvPr>
          <p:cNvGrpSpPr/>
          <p:nvPr/>
        </p:nvGrpSpPr>
        <p:grpSpPr>
          <a:xfrm>
            <a:off x="1252440" y="980728"/>
            <a:ext cx="757719" cy="530537"/>
            <a:chOff x="1581486" y="1405002"/>
            <a:chExt cx="757719" cy="530537"/>
          </a:xfrm>
        </p:grpSpPr>
        <p:pic>
          <p:nvPicPr>
            <p:cNvPr id="65" name="Image 64">
              <a:extLst>
                <a:ext uri="{FF2B5EF4-FFF2-40B4-BE49-F238E27FC236}">
                  <a16:creationId xmlns:a16="http://schemas.microsoft.com/office/drawing/2014/main" id="{B0EFF4EB-920F-22C3-CEA3-3171E5A9318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1481"/>
            <a:stretch/>
          </p:blipFill>
          <p:spPr>
            <a:xfrm>
              <a:off x="1581486" y="1524382"/>
              <a:ext cx="218515" cy="203430"/>
            </a:xfrm>
            <a:prstGeom prst="rect">
              <a:avLst/>
            </a:prstGeom>
          </p:spPr>
        </p:pic>
        <p:pic>
          <p:nvPicPr>
            <p:cNvPr id="66" name="Image 65">
              <a:extLst>
                <a:ext uri="{FF2B5EF4-FFF2-40B4-BE49-F238E27FC236}">
                  <a16:creationId xmlns:a16="http://schemas.microsoft.com/office/drawing/2014/main" id="{D5749FE9-0D54-902C-BCBF-512B74593F2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1481"/>
            <a:stretch/>
          </p:blipFill>
          <p:spPr>
            <a:xfrm>
              <a:off x="1663188" y="1559511"/>
              <a:ext cx="382215" cy="355830"/>
            </a:xfrm>
            <a:prstGeom prst="rect">
              <a:avLst/>
            </a:prstGeom>
          </p:spPr>
        </p:pic>
        <p:sp>
          <p:nvSpPr>
            <p:cNvPr id="67" name="Flèche : courbe vers le bas 66">
              <a:extLst>
                <a:ext uri="{FF2B5EF4-FFF2-40B4-BE49-F238E27FC236}">
                  <a16:creationId xmlns:a16="http://schemas.microsoft.com/office/drawing/2014/main" id="{CAB93EE2-6679-50D5-68A6-BEF472A3FCA0}"/>
                </a:ext>
              </a:extLst>
            </p:cNvPr>
            <p:cNvSpPr/>
            <p:nvPr/>
          </p:nvSpPr>
          <p:spPr>
            <a:xfrm rot="2979794">
              <a:off x="1981725" y="1578059"/>
              <a:ext cx="530537" cy="184423"/>
            </a:xfrm>
            <a:prstGeom prst="curved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</p:grpSp>
      <p:grpSp>
        <p:nvGrpSpPr>
          <p:cNvPr id="2" name="Groupe 1">
            <a:extLst>
              <a:ext uri="{FF2B5EF4-FFF2-40B4-BE49-F238E27FC236}">
                <a16:creationId xmlns:a16="http://schemas.microsoft.com/office/drawing/2014/main" id="{AF7DE764-6107-4C64-9B05-868CD6612613}"/>
              </a:ext>
            </a:extLst>
          </p:cNvPr>
          <p:cNvGrpSpPr/>
          <p:nvPr/>
        </p:nvGrpSpPr>
        <p:grpSpPr>
          <a:xfrm>
            <a:off x="3495771" y="2306051"/>
            <a:ext cx="3118884" cy="2279139"/>
            <a:chOff x="3495771" y="2306051"/>
            <a:chExt cx="3118884" cy="2279139"/>
          </a:xfrm>
        </p:grpSpPr>
        <p:grpSp>
          <p:nvGrpSpPr>
            <p:cNvPr id="69" name="Groupe 68">
              <a:extLst>
                <a:ext uri="{FF2B5EF4-FFF2-40B4-BE49-F238E27FC236}">
                  <a16:creationId xmlns:a16="http://schemas.microsoft.com/office/drawing/2014/main" id="{0A84906B-D3A9-4869-86DA-F3B50A2F6914}"/>
                </a:ext>
              </a:extLst>
            </p:cNvPr>
            <p:cNvGrpSpPr/>
            <p:nvPr/>
          </p:nvGrpSpPr>
          <p:grpSpPr>
            <a:xfrm>
              <a:off x="3495771" y="2459170"/>
              <a:ext cx="2825309" cy="1716768"/>
              <a:chOff x="-308392" y="365368"/>
              <a:chExt cx="2462518" cy="1446988"/>
            </a:xfrm>
          </p:grpSpPr>
          <p:sp>
            <p:nvSpPr>
              <p:cNvPr id="70" name="Ellipse 69">
                <a:extLst>
                  <a:ext uri="{FF2B5EF4-FFF2-40B4-BE49-F238E27FC236}">
                    <a16:creationId xmlns:a16="http://schemas.microsoft.com/office/drawing/2014/main" id="{740301CB-2661-4F29-A412-A03200E20898}"/>
                  </a:ext>
                </a:extLst>
              </p:cNvPr>
              <p:cNvSpPr/>
              <p:nvPr/>
            </p:nvSpPr>
            <p:spPr>
              <a:xfrm>
                <a:off x="39644" y="501012"/>
                <a:ext cx="1524824" cy="1311344"/>
              </a:xfrm>
              <a:prstGeom prst="ellipse">
                <a:avLst/>
              </a:prstGeom>
              <a:solidFill>
                <a:srgbClr val="AECA0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fr-FR"/>
              </a:p>
            </p:txBody>
          </p:sp>
          <p:pic>
            <p:nvPicPr>
              <p:cNvPr id="71" name="Image 70">
                <a:extLst>
                  <a:ext uri="{FF2B5EF4-FFF2-40B4-BE49-F238E27FC236}">
                    <a16:creationId xmlns:a16="http://schemas.microsoft.com/office/drawing/2014/main" id="{6E966266-DDF7-4A8D-993C-C0C6F4EDF1F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2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7361" t="26250" r="25278" b="25555"/>
              <a:stretch/>
            </p:blipFill>
            <p:spPr>
              <a:xfrm>
                <a:off x="639954" y="1304179"/>
                <a:ext cx="208241" cy="366799"/>
              </a:xfrm>
              <a:prstGeom prst="rect">
                <a:avLst/>
              </a:prstGeom>
            </p:spPr>
          </p:pic>
          <p:pic>
            <p:nvPicPr>
              <p:cNvPr id="72" name="Image 71">
                <a:extLst>
                  <a:ext uri="{FF2B5EF4-FFF2-40B4-BE49-F238E27FC236}">
                    <a16:creationId xmlns:a16="http://schemas.microsoft.com/office/drawing/2014/main" id="{19A7BA9F-E0A8-45BE-BE97-543E0126907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2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7361" t="26250" r="25278" b="25555"/>
              <a:stretch/>
            </p:blipFill>
            <p:spPr>
              <a:xfrm>
                <a:off x="891001" y="1180149"/>
                <a:ext cx="208241" cy="366799"/>
              </a:xfrm>
              <a:prstGeom prst="rect">
                <a:avLst/>
              </a:prstGeom>
            </p:spPr>
          </p:pic>
          <p:pic>
            <p:nvPicPr>
              <p:cNvPr id="73" name="Image 72">
                <a:extLst>
                  <a:ext uri="{FF2B5EF4-FFF2-40B4-BE49-F238E27FC236}">
                    <a16:creationId xmlns:a16="http://schemas.microsoft.com/office/drawing/2014/main" id="{ACA085CB-E37D-43C4-8F89-26B6A610F11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2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7361" t="26250" r="25278" b="25555"/>
              <a:stretch/>
            </p:blipFill>
            <p:spPr>
              <a:xfrm>
                <a:off x="828239" y="1425564"/>
                <a:ext cx="208241" cy="366799"/>
              </a:xfrm>
              <a:prstGeom prst="rect">
                <a:avLst/>
              </a:prstGeom>
            </p:spPr>
          </p:pic>
          <p:sp>
            <p:nvSpPr>
              <p:cNvPr id="75" name="ZoneTexte 10">
                <a:extLst>
                  <a:ext uri="{FF2B5EF4-FFF2-40B4-BE49-F238E27FC236}">
                    <a16:creationId xmlns:a16="http://schemas.microsoft.com/office/drawing/2014/main" id="{D0E62BEA-60C2-4C85-993E-89997201D4D3}"/>
                  </a:ext>
                </a:extLst>
              </p:cNvPr>
              <p:cNvSpPr txBox="1"/>
              <p:nvPr/>
            </p:nvSpPr>
            <p:spPr>
              <a:xfrm>
                <a:off x="-308392" y="365368"/>
                <a:ext cx="869525" cy="237188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fontAlgn="base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cs-CZ" sz="1400" kern="1200" dirty="0">
                    <a:solidFill>
                      <a:srgbClr val="004494"/>
                    </a:solidFill>
                    <a:effectLst/>
                    <a:latin typeface="Interstate"/>
                    <a:ea typeface="Calibri" panose="020F0502020204030204" pitchFamily="34" charset="0"/>
                    <a:cs typeface="Times New Roman" panose="02020603050405020304" pitchFamily="18" charset="0"/>
                  </a:rPr>
                  <a:t>Rodokmen</a:t>
                </a:r>
                <a:endParaRPr lang="fr-FR" sz="1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6" name="ZoneTexte 315">
                <a:extLst>
                  <a:ext uri="{FF2B5EF4-FFF2-40B4-BE49-F238E27FC236}">
                    <a16:creationId xmlns:a16="http://schemas.microsoft.com/office/drawing/2014/main" id="{AE4BEF18-0C6B-4716-9680-90EE74B1DAEB}"/>
                  </a:ext>
                </a:extLst>
              </p:cNvPr>
              <p:cNvSpPr txBox="1"/>
              <p:nvPr/>
            </p:nvSpPr>
            <p:spPr>
              <a:xfrm>
                <a:off x="1119454" y="1506821"/>
                <a:ext cx="1034672" cy="257658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fontAlgn="base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cs-CZ" sz="1400" kern="1200" dirty="0">
                    <a:solidFill>
                      <a:srgbClr val="004494"/>
                    </a:solidFill>
                    <a:effectLst/>
                    <a:latin typeface="Interstate"/>
                    <a:ea typeface="Calibri" panose="020F0502020204030204" pitchFamily="34" charset="0"/>
                    <a:cs typeface="Times New Roman" panose="02020603050405020304" pitchFamily="18" charset="0"/>
                  </a:rPr>
                  <a:t>Užitkovost</a:t>
                </a:r>
                <a:endParaRPr lang="fr-FR" sz="1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78" name="Arrondir un rectangle avec un coin diagonal 13">
              <a:extLst>
                <a:ext uri="{FF2B5EF4-FFF2-40B4-BE49-F238E27FC236}">
                  <a16:creationId xmlns:a16="http://schemas.microsoft.com/office/drawing/2014/main" id="{47794371-EBD4-4FED-8BB9-99B704F6773F}"/>
                </a:ext>
              </a:extLst>
            </p:cNvPr>
            <p:cNvSpPr/>
            <p:nvPr/>
          </p:nvSpPr>
          <p:spPr>
            <a:xfrm>
              <a:off x="4188323" y="4221088"/>
              <a:ext cx="1936917" cy="364102"/>
            </a:xfrm>
            <a:prstGeom prst="round2DiagRect">
              <a:avLst/>
            </a:prstGeom>
            <a:solidFill>
              <a:srgbClr val="AECA0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sz="1600" dirty="0"/>
                <a:t>Polygenní PH a i</a:t>
              </a:r>
              <a:r>
                <a:rPr lang="fr-FR" sz="1600" dirty="0" err="1"/>
                <a:t>ndex</a:t>
              </a:r>
              <a:endParaRPr lang="fr-FR" sz="1600" dirty="0"/>
            </a:p>
          </p:txBody>
        </p:sp>
        <p:pic>
          <p:nvPicPr>
            <p:cNvPr id="80" name="Picture 2" descr="Une image contenant carte&#10;&#10;Description générée automatiquement">
              <a:extLst>
                <a:ext uri="{FF2B5EF4-FFF2-40B4-BE49-F238E27FC236}">
                  <a16:creationId xmlns:a16="http://schemas.microsoft.com/office/drawing/2014/main" id="{18D63FD9-1B9D-4D19-A010-6BBB2F2F95E5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screen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backgroundRemoval t="0" b="94872" l="2632" r="92105">
                          <a14:foregroundMark x1="3947" y1="24359" x2="7237" y2="28205"/>
                          <a14:foregroundMark x1="51974" y1="5128" x2="49342" y2="3846"/>
                          <a14:foregroundMark x1="92763" y1="86538" x2="92105" y2="87179"/>
                          <a14:foregroundMark x1="48684" y1="89103" x2="52632" y2="89103"/>
                          <a14:foregroundMark x1="92763" y1="94872" x2="91447" y2="92308"/>
                          <a14:foregroundMark x1="45395" y1="641" x2="53289" y2="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770632" y="2403956"/>
              <a:ext cx="844023" cy="865183"/>
            </a:xfrm>
            <a:prstGeom prst="rect">
              <a:avLst/>
            </a:prstGeom>
            <a:ln/>
          </p:spPr>
        </p:pic>
        <p:pic>
          <p:nvPicPr>
            <p:cNvPr id="81" name="Image 80" descr="Une image contenant texte, horloge&#10;&#10;Description générée automatiquement">
              <a:extLst>
                <a:ext uri="{FF2B5EF4-FFF2-40B4-BE49-F238E27FC236}">
                  <a16:creationId xmlns:a16="http://schemas.microsoft.com/office/drawing/2014/main" id="{DA7F1289-F88A-41AB-BDD8-690F90B04035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19865" y="2306051"/>
              <a:ext cx="556732" cy="474092"/>
            </a:xfrm>
            <a:prstGeom prst="rect">
              <a:avLst/>
            </a:prstGeom>
          </p:spPr>
        </p:pic>
        <p:sp>
          <p:nvSpPr>
            <p:cNvPr id="82" name="Flèche : droite rayée 81">
              <a:extLst>
                <a:ext uri="{FF2B5EF4-FFF2-40B4-BE49-F238E27FC236}">
                  <a16:creationId xmlns:a16="http://schemas.microsoft.com/office/drawing/2014/main" id="{77A52A63-2D6C-458D-A39E-BB526C54325B}"/>
                </a:ext>
              </a:extLst>
            </p:cNvPr>
            <p:cNvSpPr/>
            <p:nvPr/>
          </p:nvSpPr>
          <p:spPr>
            <a:xfrm rot="8596089">
              <a:off x="5508690" y="2926616"/>
              <a:ext cx="303628" cy="120036"/>
            </a:xfrm>
            <a:prstGeom prst="stripedRightArrow">
              <a:avLst>
                <a:gd name="adj1" fmla="val 53670"/>
                <a:gd name="adj2" fmla="val 53399"/>
              </a:avLst>
            </a:prstGeom>
            <a:solidFill>
              <a:schemeClr val="accent4">
                <a:lumMod val="50000"/>
              </a:schemeClr>
            </a:solidFill>
            <a:ln>
              <a:solidFill>
                <a:srgbClr val="9966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84" name="Image 83">
              <a:extLst>
                <a:ext uri="{FF2B5EF4-FFF2-40B4-BE49-F238E27FC236}">
                  <a16:creationId xmlns:a16="http://schemas.microsoft.com/office/drawing/2014/main" id="{F646A8E7-3DAC-470B-8C8F-8FA0C6E5E97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6"/>
            <a:srcRect l="11296" t="56389" r="76801" b="33611"/>
            <a:stretch/>
          </p:blipFill>
          <p:spPr>
            <a:xfrm>
              <a:off x="4216419" y="2769921"/>
              <a:ext cx="782234" cy="586304"/>
            </a:xfrm>
            <a:prstGeom prst="rect">
              <a:avLst/>
            </a:prstGeom>
          </p:spPr>
        </p:pic>
      </p:grpSp>
      <p:grpSp>
        <p:nvGrpSpPr>
          <p:cNvPr id="3" name="Groupe 2">
            <a:extLst>
              <a:ext uri="{FF2B5EF4-FFF2-40B4-BE49-F238E27FC236}">
                <a16:creationId xmlns:a16="http://schemas.microsoft.com/office/drawing/2014/main" id="{27F8D9EA-AE28-4F46-B88D-D5D6FFB6B56A}"/>
              </a:ext>
            </a:extLst>
          </p:cNvPr>
          <p:cNvGrpSpPr/>
          <p:nvPr/>
        </p:nvGrpSpPr>
        <p:grpSpPr>
          <a:xfrm>
            <a:off x="2803504" y="4652784"/>
            <a:ext cx="3912024" cy="2019732"/>
            <a:chOff x="2803504" y="4652784"/>
            <a:chExt cx="3912024" cy="2019732"/>
          </a:xfrm>
        </p:grpSpPr>
        <p:grpSp>
          <p:nvGrpSpPr>
            <p:cNvPr id="102" name="Groupe 101">
              <a:extLst>
                <a:ext uri="{FF2B5EF4-FFF2-40B4-BE49-F238E27FC236}">
                  <a16:creationId xmlns:a16="http://schemas.microsoft.com/office/drawing/2014/main" id="{F3CCEC49-BCCB-44C1-9444-7A5FDDC1F78A}"/>
                </a:ext>
              </a:extLst>
            </p:cNvPr>
            <p:cNvGrpSpPr/>
            <p:nvPr/>
          </p:nvGrpSpPr>
          <p:grpSpPr>
            <a:xfrm>
              <a:off x="2803504" y="5085516"/>
              <a:ext cx="3912024" cy="1150071"/>
              <a:chOff x="4033354" y="5112634"/>
              <a:chExt cx="3912024" cy="1150071"/>
            </a:xfrm>
          </p:grpSpPr>
          <p:grpSp>
            <p:nvGrpSpPr>
              <p:cNvPr id="85" name="Groupe 84">
                <a:extLst>
                  <a:ext uri="{FF2B5EF4-FFF2-40B4-BE49-F238E27FC236}">
                    <a16:creationId xmlns:a16="http://schemas.microsoft.com/office/drawing/2014/main" id="{2A2E625B-B4D0-43A3-96AB-418C7EC665D2}"/>
                  </a:ext>
                </a:extLst>
              </p:cNvPr>
              <p:cNvGrpSpPr/>
              <p:nvPr/>
            </p:nvGrpSpPr>
            <p:grpSpPr>
              <a:xfrm>
                <a:off x="4033354" y="5112634"/>
                <a:ext cx="3912024" cy="1150071"/>
                <a:chOff x="-1330173" y="108775"/>
                <a:chExt cx="4418592" cy="1272730"/>
              </a:xfrm>
            </p:grpSpPr>
            <p:grpSp>
              <p:nvGrpSpPr>
                <p:cNvPr id="86" name="Groupe 85">
                  <a:extLst>
                    <a:ext uri="{FF2B5EF4-FFF2-40B4-BE49-F238E27FC236}">
                      <a16:creationId xmlns:a16="http://schemas.microsoft.com/office/drawing/2014/main" id="{5063891A-892F-42B7-B5DD-BDC97466E474}"/>
                    </a:ext>
                  </a:extLst>
                </p:cNvPr>
                <p:cNvGrpSpPr/>
                <p:nvPr/>
              </p:nvGrpSpPr>
              <p:grpSpPr>
                <a:xfrm>
                  <a:off x="-1330173" y="108775"/>
                  <a:ext cx="4418592" cy="1272730"/>
                  <a:chOff x="-1330173" y="108775"/>
                  <a:chExt cx="4418592" cy="1272730"/>
                </a:xfrm>
              </p:grpSpPr>
              <p:sp>
                <p:nvSpPr>
                  <p:cNvPr id="88" name="Ellipse 87">
                    <a:extLst>
                      <a:ext uri="{FF2B5EF4-FFF2-40B4-BE49-F238E27FC236}">
                        <a16:creationId xmlns:a16="http://schemas.microsoft.com/office/drawing/2014/main" id="{EF67B927-6A65-49AA-9B9D-45E4B69AB254}"/>
                      </a:ext>
                    </a:extLst>
                  </p:cNvPr>
                  <p:cNvSpPr/>
                  <p:nvPr/>
                </p:nvSpPr>
                <p:spPr>
                  <a:xfrm>
                    <a:off x="366391" y="108775"/>
                    <a:ext cx="1679380" cy="1272730"/>
                  </a:xfrm>
                  <a:prstGeom prst="ellipse">
                    <a:avLst/>
                  </a:prstGeom>
                  <a:solidFill>
                    <a:srgbClr val="44A35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endParaRPr lang="fr-FR"/>
                  </a:p>
                </p:txBody>
              </p:sp>
              <p:sp>
                <p:nvSpPr>
                  <p:cNvPr id="92" name="ZoneTexte 325">
                    <a:extLst>
                      <a:ext uri="{FF2B5EF4-FFF2-40B4-BE49-F238E27FC236}">
                        <a16:creationId xmlns:a16="http://schemas.microsoft.com/office/drawing/2014/main" id="{953C5AF1-1F74-48A0-BC2A-A377FEAA44C3}"/>
                      </a:ext>
                    </a:extLst>
                  </p:cNvPr>
                  <p:cNvSpPr txBox="1"/>
                  <p:nvPr/>
                </p:nvSpPr>
                <p:spPr>
                  <a:xfrm>
                    <a:off x="1135412" y="653160"/>
                    <a:ext cx="631824" cy="72834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lstStyle/>
                  <a:p>
                    <a:pPr fontAlgn="base">
                      <a:lnSpc>
                        <a:spcPct val="107000"/>
                      </a:lnSpc>
                      <a:spcAft>
                        <a:spcPts val="800"/>
                      </a:spcAft>
                    </a:pPr>
                    <a:r>
                      <a:rPr lang="fr-FR" sz="3200" b="1" kern="1200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+</a:t>
                    </a:r>
                    <a:endParaRPr lang="fr-FR" sz="1100" dirty="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93" name="ZoneTexte 326">
                    <a:extLst>
                      <a:ext uri="{FF2B5EF4-FFF2-40B4-BE49-F238E27FC236}">
                        <a16:creationId xmlns:a16="http://schemas.microsoft.com/office/drawing/2014/main" id="{4CDC310C-BA0E-4D42-A9AB-5BA9551AC5FE}"/>
                      </a:ext>
                    </a:extLst>
                  </p:cNvPr>
                  <p:cNvSpPr txBox="1"/>
                  <p:nvPr/>
                </p:nvSpPr>
                <p:spPr>
                  <a:xfrm>
                    <a:off x="1870408" y="189931"/>
                    <a:ext cx="1218011" cy="33124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lstStyle/>
                  <a:p>
                    <a:pPr fontAlgn="base">
                      <a:lnSpc>
                        <a:spcPct val="107000"/>
                      </a:lnSpc>
                      <a:spcAft>
                        <a:spcPts val="800"/>
                      </a:spcAft>
                    </a:pPr>
                    <a:r>
                      <a:rPr lang="fr-FR" sz="1400" kern="1200" dirty="0">
                        <a:solidFill>
                          <a:srgbClr val="004494"/>
                        </a:solidFill>
                        <a:effectLst/>
                        <a:latin typeface="Interstate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G</a:t>
                    </a:r>
                    <a:r>
                      <a:rPr lang="cs-CZ" sz="1400" dirty="0" err="1">
                        <a:solidFill>
                          <a:srgbClr val="004494"/>
                        </a:solidFill>
                        <a:latin typeface="Interstate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enotypy</a:t>
                    </a:r>
                    <a:endParaRPr lang="fr-FR" sz="1200" dirty="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94" name="ZoneTexte 327">
                    <a:extLst>
                      <a:ext uri="{FF2B5EF4-FFF2-40B4-BE49-F238E27FC236}">
                        <a16:creationId xmlns:a16="http://schemas.microsoft.com/office/drawing/2014/main" id="{0F38516B-11D2-4BD9-B02F-FBC6A7EBB586}"/>
                      </a:ext>
                    </a:extLst>
                  </p:cNvPr>
                  <p:cNvSpPr txBox="1"/>
                  <p:nvPr/>
                </p:nvSpPr>
                <p:spPr>
                  <a:xfrm>
                    <a:off x="-1330173" y="924900"/>
                    <a:ext cx="2187727" cy="33718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lstStyle/>
                  <a:p>
                    <a:pPr fontAlgn="base">
                      <a:lnSpc>
                        <a:spcPts val="1700"/>
                      </a:lnSpc>
                      <a:spcAft>
                        <a:spcPts val="800"/>
                      </a:spcAft>
                    </a:pPr>
                    <a:r>
                      <a:rPr lang="cs-CZ" sz="1400" dirty="0">
                        <a:solidFill>
                          <a:srgbClr val="004494"/>
                        </a:solidFill>
                        <a:latin typeface="Interstate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Upravená užitkovost</a:t>
                    </a:r>
                    <a:endParaRPr lang="fr-FR" sz="1400" dirty="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endParaRPr>
                  </a:p>
                </p:txBody>
              </p:sp>
            </p:grpSp>
            <p:pic>
              <p:nvPicPr>
                <p:cNvPr id="87" name="Image 86">
                  <a:extLst>
                    <a:ext uri="{FF2B5EF4-FFF2-40B4-BE49-F238E27FC236}">
                      <a16:creationId xmlns:a16="http://schemas.microsoft.com/office/drawing/2014/main" id="{6F266B60-10BA-44CA-B593-C0B8EF12FCE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17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duotone>
                    <a:schemeClr val="accent5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b="31481"/>
                <a:stretch/>
              </p:blipFill>
              <p:spPr>
                <a:xfrm rot="16789105">
                  <a:off x="1511720" y="421126"/>
                  <a:ext cx="535385" cy="489567"/>
                </a:xfrm>
                <a:prstGeom prst="rect">
                  <a:avLst/>
                </a:prstGeom>
              </p:spPr>
            </p:pic>
          </p:grpSp>
          <p:pic>
            <p:nvPicPr>
              <p:cNvPr id="98" name="Image 97">
                <a:extLst>
                  <a:ext uri="{FF2B5EF4-FFF2-40B4-BE49-F238E27FC236}">
                    <a16:creationId xmlns:a16="http://schemas.microsoft.com/office/drawing/2014/main" id="{061CC88B-3D71-4421-8F23-28D3D6F2C2A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2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7361" t="26250" r="25278" b="25555"/>
              <a:stretch/>
            </p:blipFill>
            <p:spPr>
              <a:xfrm>
                <a:off x="5867427" y="5483452"/>
                <a:ext cx="238920" cy="435186"/>
              </a:xfrm>
              <a:prstGeom prst="rect">
                <a:avLst/>
              </a:prstGeom>
            </p:spPr>
          </p:pic>
          <p:pic>
            <p:nvPicPr>
              <p:cNvPr id="99" name="Image 98">
                <a:extLst>
                  <a:ext uri="{FF2B5EF4-FFF2-40B4-BE49-F238E27FC236}">
                    <a16:creationId xmlns:a16="http://schemas.microsoft.com/office/drawing/2014/main" id="{25345628-A479-42E5-8CB3-6EA03EF1EB6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2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7361" t="26250" r="25278" b="25555"/>
              <a:stretch/>
            </p:blipFill>
            <p:spPr>
              <a:xfrm>
                <a:off x="6085105" y="5342551"/>
                <a:ext cx="238920" cy="435186"/>
              </a:xfrm>
              <a:prstGeom prst="rect">
                <a:avLst/>
              </a:prstGeom>
            </p:spPr>
          </p:pic>
          <p:pic>
            <p:nvPicPr>
              <p:cNvPr id="100" name="Image 99">
                <a:extLst>
                  <a:ext uri="{FF2B5EF4-FFF2-40B4-BE49-F238E27FC236}">
                    <a16:creationId xmlns:a16="http://schemas.microsoft.com/office/drawing/2014/main" id="{36DF9FC6-9A0E-4B0D-834F-16E2D2D0D12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2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7361" t="26250" r="25278" b="25555"/>
              <a:stretch/>
            </p:blipFill>
            <p:spPr>
              <a:xfrm>
                <a:off x="6040652" y="5691004"/>
                <a:ext cx="238920" cy="435186"/>
              </a:xfrm>
              <a:prstGeom prst="rect">
                <a:avLst/>
              </a:prstGeom>
            </p:spPr>
          </p:pic>
        </p:grpSp>
        <p:pic>
          <p:nvPicPr>
            <p:cNvPr id="101" name="Image 100">
              <a:extLst>
                <a:ext uri="{FF2B5EF4-FFF2-40B4-BE49-F238E27FC236}">
                  <a16:creationId xmlns:a16="http://schemas.microsoft.com/office/drawing/2014/main" id="{144EC202-40B7-4727-8304-88A0D183316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1481"/>
            <a:stretch/>
          </p:blipFill>
          <p:spPr>
            <a:xfrm rot="16789105">
              <a:off x="5262384" y="5618815"/>
              <a:ext cx="384581" cy="344558"/>
            </a:xfrm>
            <a:prstGeom prst="rect">
              <a:avLst/>
            </a:prstGeom>
          </p:spPr>
        </p:pic>
        <p:sp>
          <p:nvSpPr>
            <p:cNvPr id="103" name="Flèche : bas 102">
              <a:extLst>
                <a:ext uri="{FF2B5EF4-FFF2-40B4-BE49-F238E27FC236}">
                  <a16:creationId xmlns:a16="http://schemas.microsoft.com/office/drawing/2014/main" id="{510B01D3-C29A-4941-B16A-BCE8A27F9B4A}"/>
                </a:ext>
              </a:extLst>
            </p:cNvPr>
            <p:cNvSpPr/>
            <p:nvPr/>
          </p:nvSpPr>
          <p:spPr>
            <a:xfrm>
              <a:off x="4954572" y="4652784"/>
              <a:ext cx="181515" cy="348922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105" name="Arrondir un rectangle avec un coin diagonal 13">
              <a:extLst>
                <a:ext uri="{FF2B5EF4-FFF2-40B4-BE49-F238E27FC236}">
                  <a16:creationId xmlns:a16="http://schemas.microsoft.com/office/drawing/2014/main" id="{2D22C5A1-C03D-4C78-A0BB-F09B3B3159FB}"/>
                </a:ext>
              </a:extLst>
            </p:cNvPr>
            <p:cNvSpPr/>
            <p:nvPr/>
          </p:nvSpPr>
          <p:spPr>
            <a:xfrm>
              <a:off x="4007768" y="6308414"/>
              <a:ext cx="2117471" cy="364102"/>
            </a:xfrm>
            <a:prstGeom prst="round2Diag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sz="1600" dirty="0" err="1"/>
                <a:t>Genomické</a:t>
              </a:r>
              <a:r>
                <a:rPr lang="cs-CZ" sz="1600" dirty="0"/>
                <a:t> PH a index</a:t>
              </a:r>
              <a:endParaRPr lang="fr-FR" sz="1600" dirty="0"/>
            </a:p>
          </p:txBody>
        </p:sp>
      </p:grpSp>
      <p:grpSp>
        <p:nvGrpSpPr>
          <p:cNvPr id="4" name="Group 60">
            <a:extLst>
              <a:ext uri="{FF2B5EF4-FFF2-40B4-BE49-F238E27FC236}">
                <a16:creationId xmlns:a16="http://schemas.microsoft.com/office/drawing/2014/main" id="{C60E5B86-7F08-6325-43C1-22DAF482A3FA}"/>
              </a:ext>
            </a:extLst>
          </p:cNvPr>
          <p:cNvGrpSpPr/>
          <p:nvPr/>
        </p:nvGrpSpPr>
        <p:grpSpPr>
          <a:xfrm>
            <a:off x="1310325" y="4581516"/>
            <a:ext cx="2611313" cy="1062570"/>
            <a:chOff x="1071319" y="5111713"/>
            <a:chExt cx="3091088" cy="725212"/>
          </a:xfrm>
        </p:grpSpPr>
        <p:sp>
          <p:nvSpPr>
            <p:cNvPr id="5" name="TextBox 61">
              <a:extLst>
                <a:ext uri="{FF2B5EF4-FFF2-40B4-BE49-F238E27FC236}">
                  <a16:creationId xmlns:a16="http://schemas.microsoft.com/office/drawing/2014/main" id="{2D1089CE-2569-F6DA-0134-7B0B5B1BF8A3}"/>
                </a:ext>
              </a:extLst>
            </p:cNvPr>
            <p:cNvSpPr txBox="1"/>
            <p:nvPr/>
          </p:nvSpPr>
          <p:spPr>
            <a:xfrm>
              <a:off x="1071320" y="5111713"/>
              <a:ext cx="2913911" cy="2310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sz="1600" b="1" dirty="0" err="1">
                  <a:solidFill>
                    <a:srgbClr val="00B05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Genomické</a:t>
              </a:r>
              <a:r>
                <a:rPr lang="cs-CZ" sz="1600" b="1" dirty="0">
                  <a:solidFill>
                    <a:srgbClr val="00B05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hodnocení</a:t>
              </a:r>
              <a:endParaRPr lang="en-US" sz="1600" b="1" dirty="0">
                <a:solidFill>
                  <a:srgbClr val="00B05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" name="TextBox 62">
              <a:extLst>
                <a:ext uri="{FF2B5EF4-FFF2-40B4-BE49-F238E27FC236}">
                  <a16:creationId xmlns:a16="http://schemas.microsoft.com/office/drawing/2014/main" id="{37B4518D-72A8-03DB-6BB7-E1DD30A21FE9}"/>
                </a:ext>
              </a:extLst>
            </p:cNvPr>
            <p:cNvSpPr txBox="1"/>
            <p:nvPr/>
          </p:nvSpPr>
          <p:spPr>
            <a:xfrm>
              <a:off x="1071319" y="5332781"/>
              <a:ext cx="3091088" cy="5041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Zohlednění genomu zvířete při odhadu jeho genetické hodnoty</a:t>
              </a:r>
              <a:endParaRPr lang="en-US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7" name="Group 47">
            <a:extLst>
              <a:ext uri="{FF2B5EF4-FFF2-40B4-BE49-F238E27FC236}">
                <a16:creationId xmlns:a16="http://schemas.microsoft.com/office/drawing/2014/main" id="{191E1C25-3F9B-0E5E-9049-13FB4EFFEE4E}"/>
              </a:ext>
            </a:extLst>
          </p:cNvPr>
          <p:cNvGrpSpPr/>
          <p:nvPr/>
        </p:nvGrpSpPr>
        <p:grpSpPr>
          <a:xfrm>
            <a:off x="138953" y="3068960"/>
            <a:ext cx="2778290" cy="1075087"/>
            <a:chOff x="1071319" y="5111713"/>
            <a:chExt cx="1960904" cy="606771"/>
          </a:xfrm>
        </p:grpSpPr>
        <p:sp>
          <p:nvSpPr>
            <p:cNvPr id="28" name="TextBox 45">
              <a:extLst>
                <a:ext uri="{FF2B5EF4-FFF2-40B4-BE49-F238E27FC236}">
                  <a16:creationId xmlns:a16="http://schemas.microsoft.com/office/drawing/2014/main" id="{F7076AA2-41DC-2EF8-BC68-16DD372C9DC2}"/>
                </a:ext>
              </a:extLst>
            </p:cNvPr>
            <p:cNvSpPr txBox="1"/>
            <p:nvPr/>
          </p:nvSpPr>
          <p:spPr>
            <a:xfrm>
              <a:off x="1071320" y="5111713"/>
              <a:ext cx="1888710" cy="1910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600" b="1" dirty="0">
                  <a:solidFill>
                    <a:srgbClr val="92D05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Polygenní hodnocení</a:t>
              </a:r>
              <a:endParaRPr lang="en-US" sz="1600" b="1" dirty="0">
                <a:solidFill>
                  <a:srgbClr val="92D05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9" name="TextBox 46">
              <a:extLst>
                <a:ext uri="{FF2B5EF4-FFF2-40B4-BE49-F238E27FC236}">
                  <a16:creationId xmlns:a16="http://schemas.microsoft.com/office/drawing/2014/main" id="{34DB887B-DD2B-0F8C-9F93-06140BC4EA02}"/>
                </a:ext>
              </a:extLst>
            </p:cNvPr>
            <p:cNvSpPr txBox="1"/>
            <p:nvPr/>
          </p:nvSpPr>
          <p:spPr>
            <a:xfrm>
              <a:off x="1071319" y="5301588"/>
              <a:ext cx="1960904" cy="4168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Odhad plemenných hodnot zvířat prostřednictvím jejich užitkovosti v chovu</a:t>
              </a:r>
              <a:endParaRPr lang="en-US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651542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8">
            <a:extLst>
              <a:ext uri="{FF2B5EF4-FFF2-40B4-BE49-F238E27FC236}">
                <a16:creationId xmlns:a16="http://schemas.microsoft.com/office/drawing/2014/main" id="{8E504BC7-9954-4BAA-9ECB-F301D8027D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Vývoj genomiky ve Francii</a:t>
            </a:r>
            <a:endParaRPr lang="fr-FR" dirty="0"/>
          </a:p>
        </p:txBody>
      </p:sp>
      <p:graphicFrame>
        <p:nvGraphicFramePr>
          <p:cNvPr id="9" name="Diagram 7">
            <a:extLst>
              <a:ext uri="{FF2B5EF4-FFF2-40B4-BE49-F238E27FC236}">
                <a16:creationId xmlns:a16="http://schemas.microsoft.com/office/drawing/2014/main" id="{C0BA236E-946A-49E7-6C9A-D609671CAA1C}"/>
              </a:ext>
            </a:extLst>
          </p:cNvPr>
          <p:cNvGraphicFramePr/>
          <p:nvPr/>
        </p:nvGraphicFramePr>
        <p:xfrm>
          <a:off x="145587" y="1412776"/>
          <a:ext cx="7774781" cy="7372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23" name="Groupe 22">
            <a:extLst>
              <a:ext uri="{FF2B5EF4-FFF2-40B4-BE49-F238E27FC236}">
                <a16:creationId xmlns:a16="http://schemas.microsoft.com/office/drawing/2014/main" id="{ACF1F66A-B85F-4402-97F5-0DD911D98080}"/>
              </a:ext>
            </a:extLst>
          </p:cNvPr>
          <p:cNvGrpSpPr/>
          <p:nvPr/>
        </p:nvGrpSpPr>
        <p:grpSpPr>
          <a:xfrm>
            <a:off x="388331" y="1988840"/>
            <a:ext cx="685263" cy="1087487"/>
            <a:chOff x="504355" y="2615906"/>
            <a:chExt cx="685263" cy="1087487"/>
          </a:xfrm>
        </p:grpSpPr>
        <p:grpSp>
          <p:nvGrpSpPr>
            <p:cNvPr id="10" name="Group 28">
              <a:extLst>
                <a:ext uri="{FF2B5EF4-FFF2-40B4-BE49-F238E27FC236}">
                  <a16:creationId xmlns:a16="http://schemas.microsoft.com/office/drawing/2014/main" id="{B07D649E-573D-4CCD-823D-ADF814DED92F}"/>
                </a:ext>
              </a:extLst>
            </p:cNvPr>
            <p:cNvGrpSpPr/>
            <p:nvPr/>
          </p:nvGrpSpPr>
          <p:grpSpPr>
            <a:xfrm>
              <a:off x="551105" y="2615906"/>
              <a:ext cx="594066" cy="1027324"/>
              <a:chOff x="1379476" y="3717032"/>
              <a:chExt cx="792088" cy="1369765"/>
            </a:xfrm>
          </p:grpSpPr>
          <p:cxnSp>
            <p:nvCxnSpPr>
              <p:cNvPr id="11" name="Straight Connector 9">
                <a:extLst>
                  <a:ext uri="{FF2B5EF4-FFF2-40B4-BE49-F238E27FC236}">
                    <a16:creationId xmlns:a16="http://schemas.microsoft.com/office/drawing/2014/main" id="{556D8765-E1F3-D5BD-1C6C-AD478C412792}"/>
                  </a:ext>
                </a:extLst>
              </p:cNvPr>
              <p:cNvCxnSpPr/>
              <p:nvPr/>
            </p:nvCxnSpPr>
            <p:spPr>
              <a:xfrm>
                <a:off x="1775520" y="3789040"/>
                <a:ext cx="0" cy="720080"/>
              </a:xfrm>
              <a:prstGeom prst="line">
                <a:avLst/>
              </a:prstGeom>
              <a:ln>
                <a:solidFill>
                  <a:srgbClr val="2D3E5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Oval 10">
                <a:extLst>
                  <a:ext uri="{FF2B5EF4-FFF2-40B4-BE49-F238E27FC236}">
                    <a16:creationId xmlns:a16="http://schemas.microsoft.com/office/drawing/2014/main" id="{658658B5-9B4D-C1A4-C2F4-465A68EE3009}"/>
                  </a:ext>
                </a:extLst>
              </p:cNvPr>
              <p:cNvSpPr/>
              <p:nvPr/>
            </p:nvSpPr>
            <p:spPr>
              <a:xfrm>
                <a:off x="1716084" y="3717032"/>
                <a:ext cx="118872" cy="118872"/>
              </a:xfrm>
              <a:prstGeom prst="ellipse">
                <a:avLst/>
              </a:prstGeom>
              <a:solidFill>
                <a:schemeClr val="bg1"/>
              </a:solidFill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350"/>
              </a:p>
            </p:txBody>
          </p:sp>
          <p:sp>
            <p:nvSpPr>
              <p:cNvPr id="13" name="Oval 11">
                <a:hlinkClick r:id="rId7" action="ppaction://hlinkfile"/>
                <a:extLst>
                  <a:ext uri="{FF2B5EF4-FFF2-40B4-BE49-F238E27FC236}">
                    <a16:creationId xmlns:a16="http://schemas.microsoft.com/office/drawing/2014/main" id="{1BAEE992-5C30-8B54-237B-DF9600E6670C}"/>
                  </a:ext>
                </a:extLst>
              </p:cNvPr>
              <p:cNvSpPr/>
              <p:nvPr/>
            </p:nvSpPr>
            <p:spPr>
              <a:xfrm>
                <a:off x="1379476" y="4294709"/>
                <a:ext cx="792088" cy="79208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rgbClr val="2D3E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3000" dirty="0">
                  <a:solidFill>
                    <a:srgbClr val="2D3E50"/>
                  </a:solidFill>
                  <a:latin typeface="FontAwesome" pitchFamily="2" charset="0"/>
                </a:endParaRPr>
              </a:p>
            </p:txBody>
          </p:sp>
        </p:grpSp>
        <p:pic>
          <p:nvPicPr>
            <p:cNvPr id="17" name="Espace réservé du contenu 93">
              <a:extLst>
                <a:ext uri="{FF2B5EF4-FFF2-40B4-BE49-F238E27FC236}">
                  <a16:creationId xmlns:a16="http://schemas.microsoft.com/office/drawing/2014/main" id="{4B03E78A-284C-FC7D-81CD-95FA2240F6A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696" r="10566"/>
            <a:stretch/>
          </p:blipFill>
          <p:spPr>
            <a:xfrm>
              <a:off x="504355" y="2989000"/>
              <a:ext cx="685263" cy="714393"/>
            </a:xfrm>
            <a:prstGeom prst="ellipse">
              <a:avLst/>
            </a:prstGeom>
          </p:spPr>
        </p:pic>
      </p:grpSp>
      <p:grpSp>
        <p:nvGrpSpPr>
          <p:cNvPr id="24" name="Groupe 23">
            <a:extLst>
              <a:ext uri="{FF2B5EF4-FFF2-40B4-BE49-F238E27FC236}">
                <a16:creationId xmlns:a16="http://schemas.microsoft.com/office/drawing/2014/main" id="{E605D6F7-E9C2-4CBD-8456-25A9CD5CF98F}"/>
              </a:ext>
            </a:extLst>
          </p:cNvPr>
          <p:cNvGrpSpPr/>
          <p:nvPr/>
        </p:nvGrpSpPr>
        <p:grpSpPr>
          <a:xfrm>
            <a:off x="2817751" y="1988840"/>
            <a:ext cx="698448" cy="2609838"/>
            <a:chOff x="3246649" y="2424936"/>
            <a:chExt cx="698448" cy="2609838"/>
          </a:xfrm>
        </p:grpSpPr>
        <p:grpSp>
          <p:nvGrpSpPr>
            <p:cNvPr id="31" name="Group 33">
              <a:extLst>
                <a:ext uri="{FF2B5EF4-FFF2-40B4-BE49-F238E27FC236}">
                  <a16:creationId xmlns:a16="http://schemas.microsoft.com/office/drawing/2014/main" id="{A7F322B6-D61A-929F-4647-0C802F81AF25}"/>
                </a:ext>
              </a:extLst>
            </p:cNvPr>
            <p:cNvGrpSpPr/>
            <p:nvPr/>
          </p:nvGrpSpPr>
          <p:grpSpPr>
            <a:xfrm rot="10800000">
              <a:off x="3298842" y="2424936"/>
              <a:ext cx="594066" cy="2578055"/>
              <a:chOff x="2570677" y="3717032"/>
              <a:chExt cx="792088" cy="3437402"/>
            </a:xfrm>
          </p:grpSpPr>
          <p:cxnSp>
            <p:nvCxnSpPr>
              <p:cNvPr id="32" name="Straight Connector 34">
                <a:extLst>
                  <a:ext uri="{FF2B5EF4-FFF2-40B4-BE49-F238E27FC236}">
                    <a16:creationId xmlns:a16="http://schemas.microsoft.com/office/drawing/2014/main" id="{80910D2C-47ED-EB95-7B56-E2440F192C9A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 flipV="1">
                <a:off x="2966721" y="4238306"/>
                <a:ext cx="0" cy="2789967"/>
              </a:xfrm>
              <a:prstGeom prst="line">
                <a:avLst/>
              </a:prstGeom>
              <a:ln>
                <a:solidFill>
                  <a:srgbClr val="0070C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Oval 35">
                <a:extLst>
                  <a:ext uri="{FF2B5EF4-FFF2-40B4-BE49-F238E27FC236}">
                    <a16:creationId xmlns:a16="http://schemas.microsoft.com/office/drawing/2014/main" id="{8A1D8ADA-D39E-8597-BCB1-8E228306989A}"/>
                  </a:ext>
                </a:extLst>
              </p:cNvPr>
              <p:cNvSpPr/>
              <p:nvPr/>
            </p:nvSpPr>
            <p:spPr>
              <a:xfrm flipV="1">
                <a:off x="2913909" y="7041581"/>
                <a:ext cx="105627" cy="11285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350" dirty="0"/>
              </a:p>
            </p:txBody>
          </p:sp>
          <p:sp>
            <p:nvSpPr>
              <p:cNvPr id="34" name="Oval 36">
                <a:extLst>
                  <a:ext uri="{FF2B5EF4-FFF2-40B4-BE49-F238E27FC236}">
                    <a16:creationId xmlns:a16="http://schemas.microsoft.com/office/drawing/2014/main" id="{1A970F3D-A0B2-3696-408B-47B899F4F8DA}"/>
                  </a:ext>
                </a:extLst>
              </p:cNvPr>
              <p:cNvSpPr/>
              <p:nvPr/>
            </p:nvSpPr>
            <p:spPr>
              <a:xfrm>
                <a:off x="2570677" y="3717032"/>
                <a:ext cx="792088" cy="79208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3000" dirty="0">
                  <a:solidFill>
                    <a:srgbClr val="27AE61"/>
                  </a:solidFill>
                  <a:latin typeface="FontAwesome" pitchFamily="2" charset="0"/>
                </a:endParaRPr>
              </a:p>
            </p:txBody>
          </p:sp>
        </p:grpSp>
        <p:pic>
          <p:nvPicPr>
            <p:cNvPr id="38" name="Image 37" descr="Une image contenant jouet&#10;&#10;Description générée automatiquement">
              <a:extLst>
                <a:ext uri="{FF2B5EF4-FFF2-40B4-BE49-F238E27FC236}">
                  <a16:creationId xmlns:a16="http://schemas.microsoft.com/office/drawing/2014/main" id="{F2F8AEF2-77F0-9905-BBB1-F6CA64A647D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19" t="4893" r="16600" b="4476"/>
            <a:stretch/>
          </p:blipFill>
          <p:spPr>
            <a:xfrm>
              <a:off x="3246649" y="4377144"/>
              <a:ext cx="698448" cy="657630"/>
            </a:xfrm>
            <a:prstGeom prst="ellipse">
              <a:avLst/>
            </a:prstGeom>
          </p:spPr>
        </p:pic>
      </p:grpSp>
      <p:grpSp>
        <p:nvGrpSpPr>
          <p:cNvPr id="21" name="Groupe 20">
            <a:extLst>
              <a:ext uri="{FF2B5EF4-FFF2-40B4-BE49-F238E27FC236}">
                <a16:creationId xmlns:a16="http://schemas.microsoft.com/office/drawing/2014/main" id="{72F8D217-3FE0-425F-BA1E-7EDF62493D22}"/>
              </a:ext>
            </a:extLst>
          </p:cNvPr>
          <p:cNvGrpSpPr/>
          <p:nvPr/>
        </p:nvGrpSpPr>
        <p:grpSpPr>
          <a:xfrm>
            <a:off x="4158833" y="692696"/>
            <a:ext cx="998608" cy="874437"/>
            <a:chOff x="4359593" y="1293959"/>
            <a:chExt cx="998608" cy="874437"/>
          </a:xfrm>
        </p:grpSpPr>
        <p:pic>
          <p:nvPicPr>
            <p:cNvPr id="60" name="Image 59">
              <a:extLst>
                <a:ext uri="{FF2B5EF4-FFF2-40B4-BE49-F238E27FC236}">
                  <a16:creationId xmlns:a16="http://schemas.microsoft.com/office/drawing/2014/main" id="{5561EBF6-8A9D-18EF-D2D2-C61524451EB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1481"/>
            <a:stretch/>
          </p:blipFill>
          <p:spPr>
            <a:xfrm>
              <a:off x="4359593" y="1543943"/>
              <a:ext cx="568821" cy="529554"/>
            </a:xfrm>
            <a:prstGeom prst="rect">
              <a:avLst/>
            </a:prstGeom>
          </p:spPr>
        </p:pic>
        <p:pic>
          <p:nvPicPr>
            <p:cNvPr id="61" name="Image 60">
              <a:extLst>
                <a:ext uri="{FF2B5EF4-FFF2-40B4-BE49-F238E27FC236}">
                  <a16:creationId xmlns:a16="http://schemas.microsoft.com/office/drawing/2014/main" id="{4C879064-97E6-832D-F9FC-45CBEFDE413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1481"/>
            <a:stretch/>
          </p:blipFill>
          <p:spPr>
            <a:xfrm>
              <a:off x="4407266" y="1293959"/>
              <a:ext cx="495018" cy="460846"/>
            </a:xfrm>
            <a:prstGeom prst="rect">
              <a:avLst/>
            </a:prstGeom>
          </p:spPr>
        </p:pic>
        <p:sp>
          <p:nvSpPr>
            <p:cNvPr id="62" name="Flèche : courbe vers le bas 61">
              <a:extLst>
                <a:ext uri="{FF2B5EF4-FFF2-40B4-BE49-F238E27FC236}">
                  <a16:creationId xmlns:a16="http://schemas.microsoft.com/office/drawing/2014/main" id="{9D322E38-7284-CF4A-3A49-5A63F6096322}"/>
                </a:ext>
              </a:extLst>
            </p:cNvPr>
            <p:cNvSpPr/>
            <p:nvPr/>
          </p:nvSpPr>
          <p:spPr>
            <a:xfrm rot="2979794">
              <a:off x="4898300" y="1708494"/>
              <a:ext cx="698448" cy="221355"/>
            </a:xfrm>
            <a:prstGeom prst="curved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</p:grpSp>
      <p:grpSp>
        <p:nvGrpSpPr>
          <p:cNvPr id="22" name="Groupe 21">
            <a:extLst>
              <a:ext uri="{FF2B5EF4-FFF2-40B4-BE49-F238E27FC236}">
                <a16:creationId xmlns:a16="http://schemas.microsoft.com/office/drawing/2014/main" id="{4F6B39F7-5068-4F01-9A02-8BC1F7131DD9}"/>
              </a:ext>
            </a:extLst>
          </p:cNvPr>
          <p:cNvGrpSpPr/>
          <p:nvPr/>
        </p:nvGrpSpPr>
        <p:grpSpPr>
          <a:xfrm>
            <a:off x="1252440" y="980728"/>
            <a:ext cx="757719" cy="530537"/>
            <a:chOff x="1581486" y="1405002"/>
            <a:chExt cx="757719" cy="530537"/>
          </a:xfrm>
        </p:grpSpPr>
        <p:pic>
          <p:nvPicPr>
            <p:cNvPr id="65" name="Image 64">
              <a:extLst>
                <a:ext uri="{FF2B5EF4-FFF2-40B4-BE49-F238E27FC236}">
                  <a16:creationId xmlns:a16="http://schemas.microsoft.com/office/drawing/2014/main" id="{B0EFF4EB-920F-22C3-CEA3-3171E5A9318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1481"/>
            <a:stretch/>
          </p:blipFill>
          <p:spPr>
            <a:xfrm>
              <a:off x="1581486" y="1524382"/>
              <a:ext cx="218515" cy="203430"/>
            </a:xfrm>
            <a:prstGeom prst="rect">
              <a:avLst/>
            </a:prstGeom>
          </p:spPr>
        </p:pic>
        <p:pic>
          <p:nvPicPr>
            <p:cNvPr id="66" name="Image 65">
              <a:extLst>
                <a:ext uri="{FF2B5EF4-FFF2-40B4-BE49-F238E27FC236}">
                  <a16:creationId xmlns:a16="http://schemas.microsoft.com/office/drawing/2014/main" id="{D5749FE9-0D54-902C-BCBF-512B74593F2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1481"/>
            <a:stretch/>
          </p:blipFill>
          <p:spPr>
            <a:xfrm>
              <a:off x="1663188" y="1559511"/>
              <a:ext cx="382215" cy="355830"/>
            </a:xfrm>
            <a:prstGeom prst="rect">
              <a:avLst/>
            </a:prstGeom>
          </p:spPr>
        </p:pic>
        <p:sp>
          <p:nvSpPr>
            <p:cNvPr id="67" name="Flèche : courbe vers le bas 66">
              <a:extLst>
                <a:ext uri="{FF2B5EF4-FFF2-40B4-BE49-F238E27FC236}">
                  <a16:creationId xmlns:a16="http://schemas.microsoft.com/office/drawing/2014/main" id="{CAB93EE2-6679-50D5-68A6-BEF472A3FCA0}"/>
                </a:ext>
              </a:extLst>
            </p:cNvPr>
            <p:cNvSpPr/>
            <p:nvPr/>
          </p:nvSpPr>
          <p:spPr>
            <a:xfrm rot="2979794">
              <a:off x="1981725" y="1578059"/>
              <a:ext cx="530537" cy="184423"/>
            </a:xfrm>
            <a:prstGeom prst="curved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CFFAB3E6-E806-4D6B-ADE2-C5FE489DC060}"/>
              </a:ext>
            </a:extLst>
          </p:cNvPr>
          <p:cNvGrpSpPr/>
          <p:nvPr/>
        </p:nvGrpSpPr>
        <p:grpSpPr>
          <a:xfrm>
            <a:off x="5800756" y="908720"/>
            <a:ext cx="79220" cy="624701"/>
            <a:chOff x="5800756" y="1138306"/>
            <a:chExt cx="79220" cy="624701"/>
          </a:xfrm>
        </p:grpSpPr>
        <p:cxnSp>
          <p:nvCxnSpPr>
            <p:cNvPr id="63" name="Straight Connector 34">
              <a:extLst>
                <a:ext uri="{FF2B5EF4-FFF2-40B4-BE49-F238E27FC236}">
                  <a16:creationId xmlns:a16="http://schemas.microsoft.com/office/drawing/2014/main" id="{E2D071AD-0B08-49A5-DDF6-017997067767}"/>
                </a:ext>
              </a:extLst>
            </p:cNvPr>
            <p:cNvCxnSpPr/>
            <p:nvPr/>
          </p:nvCxnSpPr>
          <p:spPr>
            <a:xfrm>
              <a:off x="5843417" y="1138306"/>
              <a:ext cx="0" cy="540060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Oval 35">
              <a:extLst>
                <a:ext uri="{FF2B5EF4-FFF2-40B4-BE49-F238E27FC236}">
                  <a16:creationId xmlns:a16="http://schemas.microsoft.com/office/drawing/2014/main" id="{B8589A6F-C0D3-DECA-05D3-A20CA3CD5E58}"/>
                </a:ext>
              </a:extLst>
            </p:cNvPr>
            <p:cNvSpPr/>
            <p:nvPr/>
          </p:nvSpPr>
          <p:spPr>
            <a:xfrm rot="10800000" flipV="1">
              <a:off x="5800756" y="1678367"/>
              <a:ext cx="79220" cy="8464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0" dirty="0"/>
            </a:p>
          </p:txBody>
        </p:sp>
      </p:grpSp>
      <p:pic>
        <p:nvPicPr>
          <p:cNvPr id="64" name="Image 63" descr="Une image contenant texte, carte de visite&#10;&#10;Description générée automatiquement">
            <a:extLst>
              <a:ext uri="{FF2B5EF4-FFF2-40B4-BE49-F238E27FC236}">
                <a16:creationId xmlns:a16="http://schemas.microsoft.com/office/drawing/2014/main" id="{AB0A9755-6C3A-6E52-7991-B5E9AB999B17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4067" y="620688"/>
            <a:ext cx="692597" cy="692597"/>
          </a:xfrm>
          <a:prstGeom prst="flowChartConnector">
            <a:avLst/>
          </a:prstGeom>
        </p:spPr>
      </p:pic>
      <p:grpSp>
        <p:nvGrpSpPr>
          <p:cNvPr id="110" name="Groupe 109">
            <a:extLst>
              <a:ext uri="{FF2B5EF4-FFF2-40B4-BE49-F238E27FC236}">
                <a16:creationId xmlns:a16="http://schemas.microsoft.com/office/drawing/2014/main" id="{556C9033-19EF-4B12-B2AC-411FD6F8B70D}"/>
              </a:ext>
            </a:extLst>
          </p:cNvPr>
          <p:cNvGrpSpPr/>
          <p:nvPr/>
        </p:nvGrpSpPr>
        <p:grpSpPr>
          <a:xfrm>
            <a:off x="3563814" y="2306051"/>
            <a:ext cx="3050841" cy="2279139"/>
            <a:chOff x="3563814" y="2306051"/>
            <a:chExt cx="3050841" cy="2279139"/>
          </a:xfrm>
        </p:grpSpPr>
        <p:grpSp>
          <p:nvGrpSpPr>
            <p:cNvPr id="111" name="Groupe 110">
              <a:extLst>
                <a:ext uri="{FF2B5EF4-FFF2-40B4-BE49-F238E27FC236}">
                  <a16:creationId xmlns:a16="http://schemas.microsoft.com/office/drawing/2014/main" id="{C13DFF98-132E-48D7-BABD-CA2214F5332C}"/>
                </a:ext>
              </a:extLst>
            </p:cNvPr>
            <p:cNvGrpSpPr/>
            <p:nvPr/>
          </p:nvGrpSpPr>
          <p:grpSpPr>
            <a:xfrm>
              <a:off x="3563814" y="2494143"/>
              <a:ext cx="2928611" cy="1681795"/>
              <a:chOff x="-249086" y="394845"/>
              <a:chExt cx="2552555" cy="1417511"/>
            </a:xfrm>
          </p:grpSpPr>
          <p:sp>
            <p:nvSpPr>
              <p:cNvPr id="117" name="Ellipse 116">
                <a:extLst>
                  <a:ext uri="{FF2B5EF4-FFF2-40B4-BE49-F238E27FC236}">
                    <a16:creationId xmlns:a16="http://schemas.microsoft.com/office/drawing/2014/main" id="{8037534C-D7F7-4FA0-A25E-EE12F7FE4B2A}"/>
                  </a:ext>
                </a:extLst>
              </p:cNvPr>
              <p:cNvSpPr/>
              <p:nvPr/>
            </p:nvSpPr>
            <p:spPr>
              <a:xfrm>
                <a:off x="39644" y="501012"/>
                <a:ext cx="1524824" cy="1311344"/>
              </a:xfrm>
              <a:prstGeom prst="ellipse">
                <a:avLst/>
              </a:prstGeom>
              <a:solidFill>
                <a:srgbClr val="AECA0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fr-FR"/>
              </a:p>
            </p:txBody>
          </p:sp>
          <p:pic>
            <p:nvPicPr>
              <p:cNvPr id="118" name="Image 117">
                <a:extLst>
                  <a:ext uri="{FF2B5EF4-FFF2-40B4-BE49-F238E27FC236}">
                    <a16:creationId xmlns:a16="http://schemas.microsoft.com/office/drawing/2014/main" id="{4B8F39B9-D99C-4DD4-95B3-79259F0C9A5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7361" t="26250" r="25278" b="25555"/>
              <a:stretch/>
            </p:blipFill>
            <p:spPr>
              <a:xfrm>
                <a:off x="639954" y="1304179"/>
                <a:ext cx="208241" cy="366799"/>
              </a:xfrm>
              <a:prstGeom prst="rect">
                <a:avLst/>
              </a:prstGeom>
            </p:spPr>
          </p:pic>
          <p:pic>
            <p:nvPicPr>
              <p:cNvPr id="119" name="Image 118">
                <a:extLst>
                  <a:ext uri="{FF2B5EF4-FFF2-40B4-BE49-F238E27FC236}">
                    <a16:creationId xmlns:a16="http://schemas.microsoft.com/office/drawing/2014/main" id="{85397E00-9EF6-4256-BF3A-AF557458DF7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7361" t="26250" r="25278" b="25555"/>
              <a:stretch/>
            </p:blipFill>
            <p:spPr>
              <a:xfrm>
                <a:off x="891001" y="1180149"/>
                <a:ext cx="208241" cy="366799"/>
              </a:xfrm>
              <a:prstGeom prst="rect">
                <a:avLst/>
              </a:prstGeom>
            </p:spPr>
          </p:pic>
          <p:pic>
            <p:nvPicPr>
              <p:cNvPr id="120" name="Image 119">
                <a:extLst>
                  <a:ext uri="{FF2B5EF4-FFF2-40B4-BE49-F238E27FC236}">
                    <a16:creationId xmlns:a16="http://schemas.microsoft.com/office/drawing/2014/main" id="{2EF6FB24-1044-4BA0-98EC-855967605BC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7361" t="26250" r="25278" b="25555"/>
              <a:stretch/>
            </p:blipFill>
            <p:spPr>
              <a:xfrm>
                <a:off x="828239" y="1425564"/>
                <a:ext cx="208241" cy="366799"/>
              </a:xfrm>
              <a:prstGeom prst="rect">
                <a:avLst/>
              </a:prstGeom>
            </p:spPr>
          </p:pic>
          <p:sp>
            <p:nvSpPr>
              <p:cNvPr id="121" name="ZoneTexte 10">
                <a:extLst>
                  <a:ext uri="{FF2B5EF4-FFF2-40B4-BE49-F238E27FC236}">
                    <a16:creationId xmlns:a16="http://schemas.microsoft.com/office/drawing/2014/main" id="{B6085B4C-5A55-4DD8-82A2-C6CA4F18A9D9}"/>
                  </a:ext>
                </a:extLst>
              </p:cNvPr>
              <p:cNvSpPr txBox="1"/>
              <p:nvPr/>
            </p:nvSpPr>
            <p:spPr>
              <a:xfrm>
                <a:off x="-249086" y="394845"/>
                <a:ext cx="869525" cy="237188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fontAlgn="base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cs-CZ" sz="1400" kern="1200" dirty="0">
                    <a:solidFill>
                      <a:srgbClr val="004494"/>
                    </a:solidFill>
                    <a:effectLst/>
                    <a:latin typeface="Interstate"/>
                    <a:ea typeface="Calibri" panose="020F0502020204030204" pitchFamily="34" charset="0"/>
                    <a:cs typeface="Times New Roman" panose="02020603050405020304" pitchFamily="18" charset="0"/>
                  </a:rPr>
                  <a:t>Rodokmen</a:t>
                </a:r>
                <a:endParaRPr lang="fr-FR" sz="1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2" name="ZoneTexte 315">
                <a:extLst>
                  <a:ext uri="{FF2B5EF4-FFF2-40B4-BE49-F238E27FC236}">
                    <a16:creationId xmlns:a16="http://schemas.microsoft.com/office/drawing/2014/main" id="{B74EEEC6-39AB-4B43-AA3D-03FE52ED0BAA}"/>
                  </a:ext>
                </a:extLst>
              </p:cNvPr>
              <p:cNvSpPr txBox="1"/>
              <p:nvPr/>
            </p:nvSpPr>
            <p:spPr>
              <a:xfrm>
                <a:off x="1268797" y="1454857"/>
                <a:ext cx="1034672" cy="257658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fontAlgn="base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cs-CZ" sz="1400" kern="1200" dirty="0">
                    <a:solidFill>
                      <a:srgbClr val="004494"/>
                    </a:solidFill>
                    <a:effectLst/>
                    <a:latin typeface="Interstate"/>
                    <a:ea typeface="Calibri" panose="020F0502020204030204" pitchFamily="34" charset="0"/>
                    <a:cs typeface="Times New Roman" panose="02020603050405020304" pitchFamily="18" charset="0"/>
                  </a:rPr>
                  <a:t>Užitkovost</a:t>
                </a:r>
                <a:endParaRPr lang="fr-FR" sz="1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12" name="Arrondir un rectangle avec un coin diagonal 13">
              <a:extLst>
                <a:ext uri="{FF2B5EF4-FFF2-40B4-BE49-F238E27FC236}">
                  <a16:creationId xmlns:a16="http://schemas.microsoft.com/office/drawing/2014/main" id="{DCF93919-C17C-422A-8452-DD2FCC9757D3}"/>
                </a:ext>
              </a:extLst>
            </p:cNvPr>
            <p:cNvSpPr/>
            <p:nvPr/>
          </p:nvSpPr>
          <p:spPr>
            <a:xfrm>
              <a:off x="4188323" y="4221088"/>
              <a:ext cx="1936917" cy="364102"/>
            </a:xfrm>
            <a:prstGeom prst="round2DiagRect">
              <a:avLst/>
            </a:prstGeom>
            <a:solidFill>
              <a:srgbClr val="AECA0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sz="1600" dirty="0"/>
                <a:t>Polygenní PH a i</a:t>
              </a:r>
              <a:r>
                <a:rPr lang="fr-FR" sz="1600" dirty="0" err="1"/>
                <a:t>ndex</a:t>
              </a:r>
              <a:endParaRPr lang="fr-FR" sz="1600" dirty="0"/>
            </a:p>
          </p:txBody>
        </p:sp>
        <p:pic>
          <p:nvPicPr>
            <p:cNvPr id="113" name="Picture 2" descr="Une image contenant carte&#10;&#10;Description générée automatiquement">
              <a:extLst>
                <a:ext uri="{FF2B5EF4-FFF2-40B4-BE49-F238E27FC236}">
                  <a16:creationId xmlns:a16="http://schemas.microsoft.com/office/drawing/2014/main" id="{3A026FB0-B0E5-45A8-AF5A-CCE606547B99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 cstate="screen"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backgroundRemoval t="0" b="94872" l="2632" r="92105">
                          <a14:foregroundMark x1="3947" y1="24359" x2="7237" y2="28205"/>
                          <a14:foregroundMark x1="51974" y1="5128" x2="49342" y2="3846"/>
                          <a14:foregroundMark x1="92763" y1="86538" x2="92105" y2="87179"/>
                          <a14:foregroundMark x1="48684" y1="89103" x2="52632" y2="89103"/>
                          <a14:foregroundMark x1="92763" y1="94872" x2="91447" y2="92308"/>
                          <a14:foregroundMark x1="45395" y1="641" x2="53289" y2="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770632" y="2403956"/>
              <a:ext cx="844023" cy="865183"/>
            </a:xfrm>
            <a:prstGeom prst="rect">
              <a:avLst/>
            </a:prstGeom>
            <a:ln/>
          </p:spPr>
        </p:pic>
        <p:pic>
          <p:nvPicPr>
            <p:cNvPr id="114" name="Image 113" descr="Une image contenant texte, horloge&#10;&#10;Description générée automatiquement">
              <a:extLst>
                <a:ext uri="{FF2B5EF4-FFF2-40B4-BE49-F238E27FC236}">
                  <a16:creationId xmlns:a16="http://schemas.microsoft.com/office/drawing/2014/main" id="{7BBE3810-E9A0-4FF2-8EF1-76AE4E0B51E6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19865" y="2306051"/>
              <a:ext cx="556732" cy="474092"/>
            </a:xfrm>
            <a:prstGeom prst="rect">
              <a:avLst/>
            </a:prstGeom>
          </p:spPr>
        </p:pic>
        <p:sp>
          <p:nvSpPr>
            <p:cNvPr id="115" name="Flèche : droite rayée 114">
              <a:extLst>
                <a:ext uri="{FF2B5EF4-FFF2-40B4-BE49-F238E27FC236}">
                  <a16:creationId xmlns:a16="http://schemas.microsoft.com/office/drawing/2014/main" id="{247D344C-149B-4C0F-B101-B66675F1885E}"/>
                </a:ext>
              </a:extLst>
            </p:cNvPr>
            <p:cNvSpPr/>
            <p:nvPr/>
          </p:nvSpPr>
          <p:spPr>
            <a:xfrm rot="8596089">
              <a:off x="5508690" y="2926616"/>
              <a:ext cx="303628" cy="120036"/>
            </a:xfrm>
            <a:prstGeom prst="stripedRightArrow">
              <a:avLst>
                <a:gd name="adj1" fmla="val 53670"/>
                <a:gd name="adj2" fmla="val 53399"/>
              </a:avLst>
            </a:prstGeom>
            <a:solidFill>
              <a:schemeClr val="accent4">
                <a:lumMod val="50000"/>
              </a:schemeClr>
            </a:solidFill>
            <a:ln>
              <a:solidFill>
                <a:srgbClr val="9966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116" name="Image 115">
              <a:extLst>
                <a:ext uri="{FF2B5EF4-FFF2-40B4-BE49-F238E27FC236}">
                  <a16:creationId xmlns:a16="http://schemas.microsoft.com/office/drawing/2014/main" id="{2DEB6CF6-1D1E-49D7-85DE-C6CC54E937E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9"/>
            <a:srcRect l="11296" t="56389" r="76801" b="33611"/>
            <a:stretch/>
          </p:blipFill>
          <p:spPr>
            <a:xfrm>
              <a:off x="4216419" y="2769921"/>
              <a:ext cx="782234" cy="586304"/>
            </a:xfrm>
            <a:prstGeom prst="rect">
              <a:avLst/>
            </a:prstGeom>
          </p:spPr>
        </p:pic>
      </p:grpSp>
      <p:grpSp>
        <p:nvGrpSpPr>
          <p:cNvPr id="123" name="Groupe 122">
            <a:extLst>
              <a:ext uri="{FF2B5EF4-FFF2-40B4-BE49-F238E27FC236}">
                <a16:creationId xmlns:a16="http://schemas.microsoft.com/office/drawing/2014/main" id="{D35F0F9E-3AF4-4F15-8397-65E8FFD3C9F5}"/>
              </a:ext>
            </a:extLst>
          </p:cNvPr>
          <p:cNvGrpSpPr/>
          <p:nvPr/>
        </p:nvGrpSpPr>
        <p:grpSpPr>
          <a:xfrm>
            <a:off x="2761334" y="4652784"/>
            <a:ext cx="3819977" cy="2019732"/>
            <a:chOff x="2761334" y="4652784"/>
            <a:chExt cx="3819977" cy="2019732"/>
          </a:xfrm>
        </p:grpSpPr>
        <p:grpSp>
          <p:nvGrpSpPr>
            <p:cNvPr id="124" name="Groupe 123">
              <a:extLst>
                <a:ext uri="{FF2B5EF4-FFF2-40B4-BE49-F238E27FC236}">
                  <a16:creationId xmlns:a16="http://schemas.microsoft.com/office/drawing/2014/main" id="{0D9EE83D-ED58-4921-BA03-55688D49A1E7}"/>
                </a:ext>
              </a:extLst>
            </p:cNvPr>
            <p:cNvGrpSpPr/>
            <p:nvPr/>
          </p:nvGrpSpPr>
          <p:grpSpPr>
            <a:xfrm>
              <a:off x="2761334" y="5069561"/>
              <a:ext cx="3819977" cy="1166026"/>
              <a:chOff x="3991184" y="5096679"/>
              <a:chExt cx="3819977" cy="1166026"/>
            </a:xfrm>
          </p:grpSpPr>
          <p:grpSp>
            <p:nvGrpSpPr>
              <p:cNvPr id="128" name="Groupe 127">
                <a:extLst>
                  <a:ext uri="{FF2B5EF4-FFF2-40B4-BE49-F238E27FC236}">
                    <a16:creationId xmlns:a16="http://schemas.microsoft.com/office/drawing/2014/main" id="{E7F9E3CB-2E1A-412D-9597-F2584B5168CE}"/>
                  </a:ext>
                </a:extLst>
              </p:cNvPr>
              <p:cNvGrpSpPr/>
              <p:nvPr/>
            </p:nvGrpSpPr>
            <p:grpSpPr>
              <a:xfrm>
                <a:off x="3991184" y="5096679"/>
                <a:ext cx="3819977" cy="1166026"/>
                <a:chOff x="-1377803" y="91118"/>
                <a:chExt cx="4314625" cy="1290387"/>
              </a:xfrm>
            </p:grpSpPr>
            <p:grpSp>
              <p:nvGrpSpPr>
                <p:cNvPr id="132" name="Groupe 131">
                  <a:extLst>
                    <a:ext uri="{FF2B5EF4-FFF2-40B4-BE49-F238E27FC236}">
                      <a16:creationId xmlns:a16="http://schemas.microsoft.com/office/drawing/2014/main" id="{72180BAC-F913-48DF-925B-903997B7BBD5}"/>
                    </a:ext>
                  </a:extLst>
                </p:cNvPr>
                <p:cNvGrpSpPr/>
                <p:nvPr/>
              </p:nvGrpSpPr>
              <p:grpSpPr>
                <a:xfrm>
                  <a:off x="-1377803" y="91118"/>
                  <a:ext cx="4314625" cy="1290387"/>
                  <a:chOff x="-1377803" y="91118"/>
                  <a:chExt cx="4314625" cy="1290387"/>
                </a:xfrm>
              </p:grpSpPr>
              <p:sp>
                <p:nvSpPr>
                  <p:cNvPr id="134" name="Ellipse 133">
                    <a:extLst>
                      <a:ext uri="{FF2B5EF4-FFF2-40B4-BE49-F238E27FC236}">
                        <a16:creationId xmlns:a16="http://schemas.microsoft.com/office/drawing/2014/main" id="{C104372B-6054-40F3-BFD6-01D58864E51B}"/>
                      </a:ext>
                    </a:extLst>
                  </p:cNvPr>
                  <p:cNvSpPr/>
                  <p:nvPr/>
                </p:nvSpPr>
                <p:spPr>
                  <a:xfrm>
                    <a:off x="366391" y="108775"/>
                    <a:ext cx="1679380" cy="1272730"/>
                  </a:xfrm>
                  <a:prstGeom prst="ellipse">
                    <a:avLst/>
                  </a:prstGeom>
                  <a:solidFill>
                    <a:srgbClr val="44A35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endParaRPr lang="fr-FR"/>
                  </a:p>
                </p:txBody>
              </p:sp>
              <p:sp>
                <p:nvSpPr>
                  <p:cNvPr id="135" name="ZoneTexte 325">
                    <a:extLst>
                      <a:ext uri="{FF2B5EF4-FFF2-40B4-BE49-F238E27FC236}">
                        <a16:creationId xmlns:a16="http://schemas.microsoft.com/office/drawing/2014/main" id="{BE50D50E-1C6B-4F0B-BF7C-21EF7DE77258}"/>
                      </a:ext>
                    </a:extLst>
                  </p:cNvPr>
                  <p:cNvSpPr txBox="1"/>
                  <p:nvPr/>
                </p:nvSpPr>
                <p:spPr>
                  <a:xfrm>
                    <a:off x="1135412" y="653160"/>
                    <a:ext cx="631824" cy="72834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lstStyle/>
                  <a:p>
                    <a:pPr fontAlgn="base">
                      <a:lnSpc>
                        <a:spcPct val="107000"/>
                      </a:lnSpc>
                      <a:spcAft>
                        <a:spcPts val="800"/>
                      </a:spcAft>
                    </a:pPr>
                    <a:r>
                      <a:rPr lang="fr-FR" sz="3200" b="1" kern="1200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+</a:t>
                    </a:r>
                    <a:endParaRPr lang="fr-FR" sz="1100" dirty="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136" name="ZoneTexte 326">
                    <a:extLst>
                      <a:ext uri="{FF2B5EF4-FFF2-40B4-BE49-F238E27FC236}">
                        <a16:creationId xmlns:a16="http://schemas.microsoft.com/office/drawing/2014/main" id="{015FB832-494A-4436-92B7-DDAB531B1F13}"/>
                      </a:ext>
                    </a:extLst>
                  </p:cNvPr>
                  <p:cNvSpPr txBox="1"/>
                  <p:nvPr/>
                </p:nvSpPr>
                <p:spPr>
                  <a:xfrm>
                    <a:off x="1718811" y="91118"/>
                    <a:ext cx="1218011" cy="33124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lstStyle/>
                  <a:p>
                    <a:pPr fontAlgn="base">
                      <a:lnSpc>
                        <a:spcPct val="107000"/>
                      </a:lnSpc>
                      <a:spcAft>
                        <a:spcPts val="800"/>
                      </a:spcAft>
                    </a:pPr>
                    <a:r>
                      <a:rPr lang="fr-FR" sz="1400" kern="1200" dirty="0">
                        <a:solidFill>
                          <a:srgbClr val="004494"/>
                        </a:solidFill>
                        <a:effectLst/>
                        <a:latin typeface="Interstate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G</a:t>
                    </a:r>
                    <a:r>
                      <a:rPr lang="cs-CZ" sz="1400" kern="1200" dirty="0" err="1">
                        <a:solidFill>
                          <a:srgbClr val="004494"/>
                        </a:solidFill>
                        <a:effectLst/>
                        <a:latin typeface="Interstate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enotypy</a:t>
                    </a:r>
                    <a:endParaRPr lang="fr-FR" sz="1200" dirty="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137" name="ZoneTexte 327">
                    <a:extLst>
                      <a:ext uri="{FF2B5EF4-FFF2-40B4-BE49-F238E27FC236}">
                        <a16:creationId xmlns:a16="http://schemas.microsoft.com/office/drawing/2014/main" id="{C1E6783D-A1A7-4988-B263-F21F15E8A737}"/>
                      </a:ext>
                    </a:extLst>
                  </p:cNvPr>
                  <p:cNvSpPr txBox="1"/>
                  <p:nvPr/>
                </p:nvSpPr>
                <p:spPr>
                  <a:xfrm>
                    <a:off x="-1377803" y="950154"/>
                    <a:ext cx="2187727" cy="33718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lstStyle/>
                  <a:p>
                    <a:pPr fontAlgn="base">
                      <a:lnSpc>
                        <a:spcPts val="1700"/>
                      </a:lnSpc>
                      <a:spcAft>
                        <a:spcPts val="800"/>
                      </a:spcAft>
                    </a:pPr>
                    <a:r>
                      <a:rPr lang="cs-CZ" sz="1400" dirty="0">
                        <a:solidFill>
                          <a:srgbClr val="004494"/>
                        </a:solidFill>
                        <a:latin typeface="Interstate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Upravená užitkovost</a:t>
                    </a:r>
                    <a:endParaRPr lang="fr-FR" sz="1400" dirty="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endParaRPr>
                  </a:p>
                </p:txBody>
              </p:sp>
            </p:grpSp>
            <p:pic>
              <p:nvPicPr>
                <p:cNvPr id="133" name="Image 132">
                  <a:extLst>
                    <a:ext uri="{FF2B5EF4-FFF2-40B4-BE49-F238E27FC236}">
                      <a16:creationId xmlns:a16="http://schemas.microsoft.com/office/drawing/2014/main" id="{789D1162-BA05-47CE-8B95-B2B42608F3B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0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duotone>
                    <a:schemeClr val="accent5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b="31481"/>
                <a:stretch/>
              </p:blipFill>
              <p:spPr>
                <a:xfrm rot="16789105">
                  <a:off x="1511720" y="421126"/>
                  <a:ext cx="535385" cy="489567"/>
                </a:xfrm>
                <a:prstGeom prst="rect">
                  <a:avLst/>
                </a:prstGeom>
              </p:spPr>
            </p:pic>
          </p:grpSp>
          <p:pic>
            <p:nvPicPr>
              <p:cNvPr id="129" name="Image 128">
                <a:extLst>
                  <a:ext uri="{FF2B5EF4-FFF2-40B4-BE49-F238E27FC236}">
                    <a16:creationId xmlns:a16="http://schemas.microsoft.com/office/drawing/2014/main" id="{128EACEF-8B1E-41E0-8863-D67D7C25B8A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7361" t="26250" r="25278" b="25555"/>
              <a:stretch/>
            </p:blipFill>
            <p:spPr>
              <a:xfrm>
                <a:off x="5867427" y="5483452"/>
                <a:ext cx="238920" cy="435186"/>
              </a:xfrm>
              <a:prstGeom prst="rect">
                <a:avLst/>
              </a:prstGeom>
            </p:spPr>
          </p:pic>
          <p:pic>
            <p:nvPicPr>
              <p:cNvPr id="130" name="Image 129">
                <a:extLst>
                  <a:ext uri="{FF2B5EF4-FFF2-40B4-BE49-F238E27FC236}">
                    <a16:creationId xmlns:a16="http://schemas.microsoft.com/office/drawing/2014/main" id="{0E7F8D24-129A-4445-B627-CE4827394D7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7361" t="26250" r="25278" b="25555"/>
              <a:stretch/>
            </p:blipFill>
            <p:spPr>
              <a:xfrm>
                <a:off x="6085105" y="5342551"/>
                <a:ext cx="238920" cy="435186"/>
              </a:xfrm>
              <a:prstGeom prst="rect">
                <a:avLst/>
              </a:prstGeom>
            </p:spPr>
          </p:pic>
          <p:pic>
            <p:nvPicPr>
              <p:cNvPr id="131" name="Image 130">
                <a:extLst>
                  <a:ext uri="{FF2B5EF4-FFF2-40B4-BE49-F238E27FC236}">
                    <a16:creationId xmlns:a16="http://schemas.microsoft.com/office/drawing/2014/main" id="{8A1D6B6C-963C-47C4-BEB7-39343E58E18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7361" t="26250" r="25278" b="25555"/>
              <a:stretch/>
            </p:blipFill>
            <p:spPr>
              <a:xfrm>
                <a:off x="6040652" y="5691004"/>
                <a:ext cx="238920" cy="435186"/>
              </a:xfrm>
              <a:prstGeom prst="rect">
                <a:avLst/>
              </a:prstGeom>
            </p:spPr>
          </p:pic>
        </p:grpSp>
        <p:pic>
          <p:nvPicPr>
            <p:cNvPr id="125" name="Image 124">
              <a:extLst>
                <a:ext uri="{FF2B5EF4-FFF2-40B4-BE49-F238E27FC236}">
                  <a16:creationId xmlns:a16="http://schemas.microsoft.com/office/drawing/2014/main" id="{F00F75DE-3D69-4912-A9D1-E2A7C87017A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1481"/>
            <a:stretch/>
          </p:blipFill>
          <p:spPr>
            <a:xfrm rot="16789105">
              <a:off x="5262384" y="5618815"/>
              <a:ext cx="384581" cy="344558"/>
            </a:xfrm>
            <a:prstGeom prst="rect">
              <a:avLst/>
            </a:prstGeom>
          </p:spPr>
        </p:pic>
        <p:sp>
          <p:nvSpPr>
            <p:cNvPr id="126" name="Flèche : bas 125">
              <a:extLst>
                <a:ext uri="{FF2B5EF4-FFF2-40B4-BE49-F238E27FC236}">
                  <a16:creationId xmlns:a16="http://schemas.microsoft.com/office/drawing/2014/main" id="{AA62FDA7-1E93-4EF3-9529-B36D0C16DE99}"/>
                </a:ext>
              </a:extLst>
            </p:cNvPr>
            <p:cNvSpPr/>
            <p:nvPr/>
          </p:nvSpPr>
          <p:spPr>
            <a:xfrm>
              <a:off x="4954572" y="4652784"/>
              <a:ext cx="181515" cy="348922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127" name="Arrondir un rectangle avec un coin diagonal 13">
              <a:extLst>
                <a:ext uri="{FF2B5EF4-FFF2-40B4-BE49-F238E27FC236}">
                  <a16:creationId xmlns:a16="http://schemas.microsoft.com/office/drawing/2014/main" id="{93541CEB-1C5F-4678-A383-B66902FFB23C}"/>
                </a:ext>
              </a:extLst>
            </p:cNvPr>
            <p:cNvSpPr/>
            <p:nvPr/>
          </p:nvSpPr>
          <p:spPr>
            <a:xfrm>
              <a:off x="4007768" y="6308414"/>
              <a:ext cx="2117471" cy="364102"/>
            </a:xfrm>
            <a:prstGeom prst="round2Diag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sz="1600" dirty="0" err="1"/>
                <a:t>Genomické</a:t>
              </a:r>
              <a:r>
                <a:rPr lang="cs-CZ" sz="1600" dirty="0"/>
                <a:t> PH a index</a:t>
              </a:r>
              <a:endParaRPr lang="fr-FR" sz="1600" dirty="0"/>
            </a:p>
          </p:txBody>
        </p:sp>
      </p:grpSp>
      <p:grpSp>
        <p:nvGrpSpPr>
          <p:cNvPr id="138" name="Group 60">
            <a:extLst>
              <a:ext uri="{FF2B5EF4-FFF2-40B4-BE49-F238E27FC236}">
                <a16:creationId xmlns:a16="http://schemas.microsoft.com/office/drawing/2014/main" id="{74F8519D-778B-49DB-8861-F111169008A0}"/>
              </a:ext>
            </a:extLst>
          </p:cNvPr>
          <p:cNvGrpSpPr/>
          <p:nvPr/>
        </p:nvGrpSpPr>
        <p:grpSpPr>
          <a:xfrm>
            <a:off x="6875995" y="551886"/>
            <a:ext cx="4943931" cy="1062570"/>
            <a:chOff x="1071318" y="5111713"/>
            <a:chExt cx="5852279" cy="725212"/>
          </a:xfrm>
        </p:grpSpPr>
        <p:sp>
          <p:nvSpPr>
            <p:cNvPr id="139" name="TextBox 61">
              <a:extLst>
                <a:ext uri="{FF2B5EF4-FFF2-40B4-BE49-F238E27FC236}">
                  <a16:creationId xmlns:a16="http://schemas.microsoft.com/office/drawing/2014/main" id="{C24A9B0C-5A58-494E-A494-5747E53185BB}"/>
                </a:ext>
              </a:extLst>
            </p:cNvPr>
            <p:cNvSpPr txBox="1"/>
            <p:nvPr/>
          </p:nvSpPr>
          <p:spPr>
            <a:xfrm>
              <a:off x="1071320" y="5111713"/>
              <a:ext cx="4174702" cy="2310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sz="1600" b="1" dirty="0">
                  <a:solidFill>
                    <a:srgbClr val="00B05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Zkreslení v důsledku předvýběru</a:t>
              </a:r>
              <a:endParaRPr lang="en-US" sz="1600" b="1" dirty="0">
                <a:solidFill>
                  <a:srgbClr val="00B05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40" name="TextBox 62">
              <a:extLst>
                <a:ext uri="{FF2B5EF4-FFF2-40B4-BE49-F238E27FC236}">
                  <a16:creationId xmlns:a16="http://schemas.microsoft.com/office/drawing/2014/main" id="{97803862-4864-40E5-8022-3E7EACC741BD}"/>
                </a:ext>
              </a:extLst>
            </p:cNvPr>
            <p:cNvSpPr txBox="1"/>
            <p:nvPr/>
          </p:nvSpPr>
          <p:spPr>
            <a:xfrm>
              <a:off x="1071318" y="5332781"/>
              <a:ext cx="5852279" cy="5041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Nezohlednění užitkovosti </a:t>
              </a:r>
              <a:r>
                <a:rPr lang="fr-FR" sz="1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vy</a:t>
              </a:r>
              <a:r>
                <a:rPr lang="cs-CZ" sz="1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loučených zvířat a</a:t>
              </a:r>
              <a:r>
                <a:rPr lang="en-US" sz="1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cs-CZ" sz="1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zkreslení vnesené do</a:t>
              </a:r>
              <a:r>
                <a:rPr lang="en-US" sz="1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m</a:t>
              </a:r>
              <a:r>
                <a:rPr lang="cs-CZ" sz="1400" dirty="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etody</a:t>
              </a:r>
              <a:r>
                <a:rPr lang="en-US" sz="1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BLUP</a:t>
              </a:r>
              <a:r>
                <a:rPr lang="cs-CZ" sz="1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tím, že je</a:t>
              </a:r>
              <a:r>
                <a:rPr lang="en-US" sz="1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cs-CZ" sz="1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přičtena vyšší genetická významnost (nadřazenost) efektu prostředí</a:t>
              </a:r>
              <a:endParaRPr lang="en-US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pic>
        <p:nvPicPr>
          <p:cNvPr id="164" name="Image 163">
            <a:extLst>
              <a:ext uri="{FF2B5EF4-FFF2-40B4-BE49-F238E27FC236}">
                <a16:creationId xmlns:a16="http://schemas.microsoft.com/office/drawing/2014/main" id="{322A641F-4D5F-4219-AFBC-3FA4BDDCE256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12990364" y="3681138"/>
            <a:ext cx="254568" cy="253436"/>
          </a:xfrm>
          <a:prstGeom prst="rect">
            <a:avLst/>
          </a:prstGeom>
        </p:spPr>
      </p:pic>
      <p:sp>
        <p:nvSpPr>
          <p:cNvPr id="178" name="ZoneTexte 177">
            <a:extLst>
              <a:ext uri="{FF2B5EF4-FFF2-40B4-BE49-F238E27FC236}">
                <a16:creationId xmlns:a16="http://schemas.microsoft.com/office/drawing/2014/main" id="{12F2BE42-D1AF-4F27-8ACD-3B0DE8B68838}"/>
              </a:ext>
            </a:extLst>
          </p:cNvPr>
          <p:cNvSpPr txBox="1"/>
          <p:nvPr/>
        </p:nvSpPr>
        <p:spPr>
          <a:xfrm>
            <a:off x="12999422" y="5007589"/>
            <a:ext cx="6039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rgbClr val="41546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+7</a:t>
            </a:r>
            <a:endParaRPr kumimoji="0" lang="en-GB" sz="3200" b="1" i="0" u="none" strike="noStrike" kern="1200" cap="none" spc="0" normalizeH="0" baseline="0" noProof="0" dirty="0">
              <a:ln>
                <a:noFill/>
              </a:ln>
              <a:solidFill>
                <a:srgbClr val="415463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" name="Groupe 1">
            <a:extLst>
              <a:ext uri="{FF2B5EF4-FFF2-40B4-BE49-F238E27FC236}">
                <a16:creationId xmlns:a16="http://schemas.microsoft.com/office/drawing/2014/main" id="{079EAE99-C125-43E6-8140-84ACFF4D1076}"/>
              </a:ext>
            </a:extLst>
          </p:cNvPr>
          <p:cNvGrpSpPr/>
          <p:nvPr/>
        </p:nvGrpSpPr>
        <p:grpSpPr>
          <a:xfrm>
            <a:off x="6684468" y="1842189"/>
            <a:ext cx="5066550" cy="2527823"/>
            <a:chOff x="6684468" y="1842189"/>
            <a:chExt cx="5066550" cy="2527823"/>
          </a:xfrm>
        </p:grpSpPr>
        <p:pic>
          <p:nvPicPr>
            <p:cNvPr id="142" name="Image 141">
              <a:extLst>
                <a:ext uri="{FF2B5EF4-FFF2-40B4-BE49-F238E27FC236}">
                  <a16:creationId xmlns:a16="http://schemas.microsoft.com/office/drawing/2014/main" id="{80BBB728-E27E-4121-B2ED-106E601816C5}"/>
                </a:ext>
              </a:extLst>
            </p:cNvPr>
            <p:cNvPicPr>
              <a:picLocks noChangeAspect="1"/>
            </p:cNvPicPr>
            <p:nvPr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47961" y="1842189"/>
              <a:ext cx="1505237" cy="1007712"/>
            </a:xfrm>
            <a:prstGeom prst="rect">
              <a:avLst/>
            </a:prstGeom>
          </p:spPr>
        </p:pic>
        <p:pic>
          <p:nvPicPr>
            <p:cNvPr id="143" name="Espace réservé du contenu 4">
              <a:extLst>
                <a:ext uri="{FF2B5EF4-FFF2-40B4-BE49-F238E27FC236}">
                  <a16:creationId xmlns:a16="http://schemas.microsoft.com/office/drawing/2014/main" id="{B5A0CF12-6D5D-40F7-B8E8-17C1D5690DA7}"/>
                </a:ext>
              </a:extLst>
            </p:cNvPr>
            <p:cNvPicPr>
              <a:picLocks noChangeAspect="1"/>
            </p:cNvPicPr>
            <p:nvPr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16978" y="1956794"/>
              <a:ext cx="1269014" cy="900222"/>
            </a:xfrm>
            <a:prstGeom prst="rect">
              <a:avLst/>
            </a:prstGeom>
          </p:spPr>
        </p:pic>
        <p:cxnSp>
          <p:nvCxnSpPr>
            <p:cNvPr id="144" name="Connecteur droit 143">
              <a:extLst>
                <a:ext uri="{FF2B5EF4-FFF2-40B4-BE49-F238E27FC236}">
                  <a16:creationId xmlns:a16="http://schemas.microsoft.com/office/drawing/2014/main" id="{4867E616-A109-4BCA-89C1-11469879237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67682" y="3462682"/>
              <a:ext cx="4883336" cy="1912"/>
            </a:xfrm>
            <a:prstGeom prst="line">
              <a:avLst/>
            </a:prstGeom>
            <a:ln w="19050">
              <a:solidFill>
                <a:srgbClr val="C5016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5" name="Image 144">
              <a:extLst>
                <a:ext uri="{FF2B5EF4-FFF2-40B4-BE49-F238E27FC236}">
                  <a16:creationId xmlns:a16="http://schemas.microsoft.com/office/drawing/2014/main" id="{F1A77DF4-7A59-4553-8C35-B057190E3B52}"/>
                </a:ext>
              </a:extLst>
            </p:cNvPr>
            <p:cNvPicPr>
              <a:picLocks noChangeAspect="1"/>
            </p:cNvPicPr>
            <p:nvPr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90405" y="3374469"/>
              <a:ext cx="1226480" cy="988199"/>
            </a:xfrm>
            <a:prstGeom prst="rect">
              <a:avLst/>
            </a:prstGeom>
          </p:spPr>
        </p:pic>
        <p:pic>
          <p:nvPicPr>
            <p:cNvPr id="147" name="Image 146">
              <a:extLst>
                <a:ext uri="{FF2B5EF4-FFF2-40B4-BE49-F238E27FC236}">
                  <a16:creationId xmlns:a16="http://schemas.microsoft.com/office/drawing/2014/main" id="{8E2C789C-E6F3-4029-82C2-07757459A739}"/>
                </a:ext>
              </a:extLst>
            </p:cNvPr>
            <p:cNvPicPr>
              <a:picLocks noChangeAspect="1"/>
            </p:cNvPicPr>
            <p:nvPr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70158" y="3369083"/>
              <a:ext cx="1242280" cy="1000929"/>
            </a:xfrm>
            <a:prstGeom prst="rect">
              <a:avLst/>
            </a:prstGeom>
          </p:spPr>
        </p:pic>
        <p:sp>
          <p:nvSpPr>
            <p:cNvPr id="148" name="ZoneTexte 147">
              <a:extLst>
                <a:ext uri="{FF2B5EF4-FFF2-40B4-BE49-F238E27FC236}">
                  <a16:creationId xmlns:a16="http://schemas.microsoft.com/office/drawing/2014/main" id="{056283D1-42EA-4520-B3CE-7F9F1C2EAFED}"/>
                </a:ext>
              </a:extLst>
            </p:cNvPr>
            <p:cNvSpPr txBox="1"/>
            <p:nvPr/>
          </p:nvSpPr>
          <p:spPr>
            <a:xfrm>
              <a:off x="7805618" y="2784324"/>
              <a:ext cx="54103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+600</a:t>
              </a:r>
            </a:p>
          </p:txBody>
        </p:sp>
        <p:sp>
          <p:nvSpPr>
            <p:cNvPr id="149" name="ZoneTexte 148">
              <a:extLst>
                <a:ext uri="{FF2B5EF4-FFF2-40B4-BE49-F238E27FC236}">
                  <a16:creationId xmlns:a16="http://schemas.microsoft.com/office/drawing/2014/main" id="{B29B7C94-7B44-4EE2-BDA0-0B299C67CE42}"/>
                </a:ext>
              </a:extLst>
            </p:cNvPr>
            <p:cNvSpPr txBox="1"/>
            <p:nvPr/>
          </p:nvSpPr>
          <p:spPr>
            <a:xfrm>
              <a:off x="9899470" y="2799240"/>
              <a:ext cx="62314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+400</a:t>
              </a:r>
            </a:p>
          </p:txBody>
        </p:sp>
        <p:pic>
          <p:nvPicPr>
            <p:cNvPr id="159" name="Image 158">
              <a:extLst>
                <a:ext uri="{FF2B5EF4-FFF2-40B4-BE49-F238E27FC236}">
                  <a16:creationId xmlns:a16="http://schemas.microsoft.com/office/drawing/2014/main" id="{A29B1C81-C623-4E9F-AD12-CE42F5364F3D}"/>
                </a:ext>
              </a:extLst>
            </p:cNvPr>
            <p:cNvPicPr>
              <a:picLocks noChangeAspect="1"/>
            </p:cNvPicPr>
            <p:nvPr/>
          </p:nvPicPr>
          <p:blipFill>
            <a:blip r:embed="rId26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 rot="2063369">
              <a:off x="7804717" y="2150717"/>
              <a:ext cx="286728" cy="287597"/>
            </a:xfrm>
            <a:prstGeom prst="rect">
              <a:avLst/>
            </a:prstGeom>
          </p:spPr>
        </p:pic>
        <p:grpSp>
          <p:nvGrpSpPr>
            <p:cNvPr id="210" name="Groupe 209">
              <a:extLst>
                <a:ext uri="{FF2B5EF4-FFF2-40B4-BE49-F238E27FC236}">
                  <a16:creationId xmlns:a16="http://schemas.microsoft.com/office/drawing/2014/main" id="{1D51274D-76CD-4659-9A92-90F806DB4E7D}"/>
                </a:ext>
              </a:extLst>
            </p:cNvPr>
            <p:cNvGrpSpPr/>
            <p:nvPr/>
          </p:nvGrpSpPr>
          <p:grpSpPr>
            <a:xfrm>
              <a:off x="7941135" y="3102782"/>
              <a:ext cx="2308715" cy="118946"/>
              <a:chOff x="8303323" y="2780998"/>
              <a:chExt cx="2053240" cy="226092"/>
            </a:xfrm>
          </p:grpSpPr>
          <p:cxnSp>
            <p:nvCxnSpPr>
              <p:cNvPr id="152" name="Connecteur droit 151">
                <a:extLst>
                  <a:ext uri="{FF2B5EF4-FFF2-40B4-BE49-F238E27FC236}">
                    <a16:creationId xmlns:a16="http://schemas.microsoft.com/office/drawing/2014/main" id="{28DB93AA-19E3-404A-A7D8-A3BD0C71E35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26947" y="2803882"/>
                <a:ext cx="3520" cy="203208"/>
              </a:xfrm>
              <a:prstGeom prst="line">
                <a:avLst/>
              </a:prstGeom>
              <a:ln w="19050">
                <a:solidFill>
                  <a:srgbClr val="C5016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9" name="Connecteur droit 178">
                <a:extLst>
                  <a:ext uri="{FF2B5EF4-FFF2-40B4-BE49-F238E27FC236}">
                    <a16:creationId xmlns:a16="http://schemas.microsoft.com/office/drawing/2014/main" id="{EAAB60E1-9E59-4CDC-9B6A-D29396E49B9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303323" y="2780998"/>
                <a:ext cx="2053240" cy="20835"/>
              </a:xfrm>
              <a:prstGeom prst="line">
                <a:avLst/>
              </a:prstGeom>
              <a:ln w="19050">
                <a:solidFill>
                  <a:srgbClr val="C5016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212" name="Image 211">
              <a:extLst>
                <a:ext uri="{FF2B5EF4-FFF2-40B4-BE49-F238E27FC236}">
                  <a16:creationId xmlns:a16="http://schemas.microsoft.com/office/drawing/2014/main" id="{0099A39C-2E50-46DA-BB9E-53BEF30AE6A3}"/>
                </a:ext>
              </a:extLst>
            </p:cNvPr>
            <p:cNvPicPr>
              <a:picLocks noChangeAspect="1"/>
            </p:cNvPicPr>
            <p:nvPr/>
          </p:nvPicPr>
          <p:blipFill>
            <a:blip r:embed="rId26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 rot="2063369">
              <a:off x="10049673" y="2112138"/>
              <a:ext cx="286728" cy="287597"/>
            </a:xfrm>
            <a:prstGeom prst="rect">
              <a:avLst/>
            </a:prstGeom>
          </p:spPr>
        </p:pic>
        <p:pic>
          <p:nvPicPr>
            <p:cNvPr id="141" name="Image 140">
              <a:extLst>
                <a:ext uri="{FF2B5EF4-FFF2-40B4-BE49-F238E27FC236}">
                  <a16:creationId xmlns:a16="http://schemas.microsoft.com/office/drawing/2014/main" id="{8D28107B-35ED-4B9A-AAE6-7F4CA312AD86}"/>
                </a:ext>
              </a:extLst>
            </p:cNvPr>
            <p:cNvPicPr>
              <a:picLocks noChangeAspect="1"/>
            </p:cNvPicPr>
            <p:nvPr/>
          </p:nvPicPr>
          <p:blipFill>
            <a:blip r:embed="rId27" cstate="print">
              <a:extLst>
                <a:ext uri="{BEBA8EAE-BF5A-486C-A8C5-ECC9F3942E4B}">
                  <a14:imgProps xmlns:a14="http://schemas.microsoft.com/office/drawing/2010/main">
                    <a14:imgLayer r:embed="rId28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84468" y="3361136"/>
              <a:ext cx="1226480" cy="988199"/>
            </a:xfrm>
            <a:prstGeom prst="rect">
              <a:avLst/>
            </a:prstGeom>
          </p:spPr>
        </p:pic>
        <p:pic>
          <p:nvPicPr>
            <p:cNvPr id="216" name="Image 215">
              <a:extLst>
                <a:ext uri="{FF2B5EF4-FFF2-40B4-BE49-F238E27FC236}">
                  <a16:creationId xmlns:a16="http://schemas.microsoft.com/office/drawing/2014/main" id="{61989326-C29E-4AE1-BFD8-F7A4777DA0C5}"/>
                </a:ext>
              </a:extLst>
            </p:cNvPr>
            <p:cNvPicPr>
              <a:picLocks noChangeAspect="1"/>
            </p:cNvPicPr>
            <p:nvPr/>
          </p:nvPicPr>
          <p:blipFill>
            <a:blip r:embed="rId27" cstate="print">
              <a:extLst>
                <a:ext uri="{BEBA8EAE-BF5A-486C-A8C5-ECC9F3942E4B}">
                  <a14:imgProps xmlns:a14="http://schemas.microsoft.com/office/drawing/2010/main">
                    <a14:imgLayer r:embed="rId28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63848" y="3380624"/>
              <a:ext cx="1226480" cy="988199"/>
            </a:xfrm>
            <a:prstGeom prst="rect">
              <a:avLst/>
            </a:prstGeom>
          </p:spPr>
        </p:pic>
      </p:grpSp>
      <p:grpSp>
        <p:nvGrpSpPr>
          <p:cNvPr id="6" name="Group 60">
            <a:extLst>
              <a:ext uri="{FF2B5EF4-FFF2-40B4-BE49-F238E27FC236}">
                <a16:creationId xmlns:a16="http://schemas.microsoft.com/office/drawing/2014/main" id="{B0A55328-31D1-531C-7A57-6E7BF0CA26E7}"/>
              </a:ext>
            </a:extLst>
          </p:cNvPr>
          <p:cNvGrpSpPr/>
          <p:nvPr/>
        </p:nvGrpSpPr>
        <p:grpSpPr>
          <a:xfrm>
            <a:off x="1199456" y="4581128"/>
            <a:ext cx="2611312" cy="1062570"/>
            <a:chOff x="1071319" y="5111713"/>
            <a:chExt cx="3091088" cy="725212"/>
          </a:xfrm>
        </p:grpSpPr>
        <p:sp>
          <p:nvSpPr>
            <p:cNvPr id="7" name="TextBox 61">
              <a:extLst>
                <a:ext uri="{FF2B5EF4-FFF2-40B4-BE49-F238E27FC236}">
                  <a16:creationId xmlns:a16="http://schemas.microsoft.com/office/drawing/2014/main" id="{A13B1EC9-CCF1-4139-0FB7-8EDF04007D0B}"/>
                </a:ext>
              </a:extLst>
            </p:cNvPr>
            <p:cNvSpPr txBox="1"/>
            <p:nvPr/>
          </p:nvSpPr>
          <p:spPr>
            <a:xfrm>
              <a:off x="1071320" y="5111713"/>
              <a:ext cx="2913912" cy="2310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sz="1600" b="1" dirty="0" err="1">
                  <a:solidFill>
                    <a:srgbClr val="00B05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Genomické</a:t>
              </a:r>
              <a:r>
                <a:rPr lang="cs-CZ" sz="1600" b="1" dirty="0">
                  <a:solidFill>
                    <a:srgbClr val="00B05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hodnocení</a:t>
              </a:r>
              <a:endParaRPr lang="en-US" sz="1600" b="1" dirty="0">
                <a:solidFill>
                  <a:srgbClr val="00B05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" name="TextBox 62">
              <a:extLst>
                <a:ext uri="{FF2B5EF4-FFF2-40B4-BE49-F238E27FC236}">
                  <a16:creationId xmlns:a16="http://schemas.microsoft.com/office/drawing/2014/main" id="{673A3BE4-4962-F519-AC62-BA1691F94C32}"/>
                </a:ext>
              </a:extLst>
            </p:cNvPr>
            <p:cNvSpPr txBox="1"/>
            <p:nvPr/>
          </p:nvSpPr>
          <p:spPr>
            <a:xfrm>
              <a:off x="1071319" y="5332781"/>
              <a:ext cx="3091088" cy="5041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Zohlednění genomu zvířete při hodnocení jeho genetické hodnoty</a:t>
              </a:r>
              <a:endParaRPr lang="en-US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8" name="Group 47">
            <a:extLst>
              <a:ext uri="{FF2B5EF4-FFF2-40B4-BE49-F238E27FC236}">
                <a16:creationId xmlns:a16="http://schemas.microsoft.com/office/drawing/2014/main" id="{A441E5C2-8027-F740-5814-A74F59CC6E90}"/>
              </a:ext>
            </a:extLst>
          </p:cNvPr>
          <p:cNvGrpSpPr/>
          <p:nvPr/>
        </p:nvGrpSpPr>
        <p:grpSpPr>
          <a:xfrm>
            <a:off x="138953" y="3068960"/>
            <a:ext cx="2778290" cy="1075087"/>
            <a:chOff x="1071319" y="5111713"/>
            <a:chExt cx="1960904" cy="606771"/>
          </a:xfrm>
        </p:grpSpPr>
        <p:sp>
          <p:nvSpPr>
            <p:cNvPr id="25" name="TextBox 45">
              <a:extLst>
                <a:ext uri="{FF2B5EF4-FFF2-40B4-BE49-F238E27FC236}">
                  <a16:creationId xmlns:a16="http://schemas.microsoft.com/office/drawing/2014/main" id="{5CBD95EF-4A41-0826-A4A6-B9CABAE515C0}"/>
                </a:ext>
              </a:extLst>
            </p:cNvPr>
            <p:cNvSpPr txBox="1"/>
            <p:nvPr/>
          </p:nvSpPr>
          <p:spPr>
            <a:xfrm>
              <a:off x="1071320" y="5111713"/>
              <a:ext cx="1888710" cy="1910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600" b="1" dirty="0">
                  <a:solidFill>
                    <a:srgbClr val="92D05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Polygenní hodnocení</a:t>
              </a:r>
              <a:endParaRPr lang="en-US" sz="1600" b="1" dirty="0">
                <a:solidFill>
                  <a:srgbClr val="92D05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6" name="TextBox 46">
              <a:extLst>
                <a:ext uri="{FF2B5EF4-FFF2-40B4-BE49-F238E27FC236}">
                  <a16:creationId xmlns:a16="http://schemas.microsoft.com/office/drawing/2014/main" id="{0717BBEC-5C54-8673-CD15-726294B427F2}"/>
                </a:ext>
              </a:extLst>
            </p:cNvPr>
            <p:cNvSpPr txBox="1"/>
            <p:nvPr/>
          </p:nvSpPr>
          <p:spPr>
            <a:xfrm>
              <a:off x="1071319" y="5301588"/>
              <a:ext cx="1960904" cy="4168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Odhad plemenných hodnot zvířat prostřednictvím jejich užitkovosti v chovu (fenotyp)</a:t>
              </a:r>
              <a:endParaRPr lang="en-US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727271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8">
            <a:extLst>
              <a:ext uri="{FF2B5EF4-FFF2-40B4-BE49-F238E27FC236}">
                <a16:creationId xmlns:a16="http://schemas.microsoft.com/office/drawing/2014/main" id="{8E504BC7-9954-4BAA-9ECB-F301D8027D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Vývoj genomiky ve Francii</a:t>
            </a:r>
            <a:endParaRPr lang="fr-FR" dirty="0"/>
          </a:p>
        </p:txBody>
      </p:sp>
      <p:graphicFrame>
        <p:nvGraphicFramePr>
          <p:cNvPr id="9" name="Diagram 7">
            <a:extLst>
              <a:ext uri="{FF2B5EF4-FFF2-40B4-BE49-F238E27FC236}">
                <a16:creationId xmlns:a16="http://schemas.microsoft.com/office/drawing/2014/main" id="{C0BA236E-946A-49E7-6C9A-D609671CAA1C}"/>
              </a:ext>
            </a:extLst>
          </p:cNvPr>
          <p:cNvGraphicFramePr/>
          <p:nvPr/>
        </p:nvGraphicFramePr>
        <p:xfrm>
          <a:off x="145587" y="1412776"/>
          <a:ext cx="7774781" cy="7372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23" name="Groupe 22">
            <a:extLst>
              <a:ext uri="{FF2B5EF4-FFF2-40B4-BE49-F238E27FC236}">
                <a16:creationId xmlns:a16="http://schemas.microsoft.com/office/drawing/2014/main" id="{ACF1F66A-B85F-4402-97F5-0DD911D98080}"/>
              </a:ext>
            </a:extLst>
          </p:cNvPr>
          <p:cNvGrpSpPr/>
          <p:nvPr/>
        </p:nvGrpSpPr>
        <p:grpSpPr>
          <a:xfrm>
            <a:off x="388331" y="1988840"/>
            <a:ext cx="685263" cy="1087487"/>
            <a:chOff x="504355" y="2615906"/>
            <a:chExt cx="685263" cy="1087487"/>
          </a:xfrm>
        </p:grpSpPr>
        <p:grpSp>
          <p:nvGrpSpPr>
            <p:cNvPr id="10" name="Group 28">
              <a:extLst>
                <a:ext uri="{FF2B5EF4-FFF2-40B4-BE49-F238E27FC236}">
                  <a16:creationId xmlns:a16="http://schemas.microsoft.com/office/drawing/2014/main" id="{B07D649E-573D-4CCD-823D-ADF814DED92F}"/>
                </a:ext>
              </a:extLst>
            </p:cNvPr>
            <p:cNvGrpSpPr/>
            <p:nvPr/>
          </p:nvGrpSpPr>
          <p:grpSpPr>
            <a:xfrm>
              <a:off x="551105" y="2615906"/>
              <a:ext cx="594066" cy="1027324"/>
              <a:chOff x="1379476" y="3717032"/>
              <a:chExt cx="792088" cy="1369765"/>
            </a:xfrm>
          </p:grpSpPr>
          <p:cxnSp>
            <p:nvCxnSpPr>
              <p:cNvPr id="11" name="Straight Connector 9">
                <a:extLst>
                  <a:ext uri="{FF2B5EF4-FFF2-40B4-BE49-F238E27FC236}">
                    <a16:creationId xmlns:a16="http://schemas.microsoft.com/office/drawing/2014/main" id="{556D8765-E1F3-D5BD-1C6C-AD478C412792}"/>
                  </a:ext>
                </a:extLst>
              </p:cNvPr>
              <p:cNvCxnSpPr/>
              <p:nvPr/>
            </p:nvCxnSpPr>
            <p:spPr>
              <a:xfrm>
                <a:off x="1775520" y="3789040"/>
                <a:ext cx="0" cy="720080"/>
              </a:xfrm>
              <a:prstGeom prst="line">
                <a:avLst/>
              </a:prstGeom>
              <a:ln>
                <a:solidFill>
                  <a:srgbClr val="2D3E5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Oval 10">
                <a:extLst>
                  <a:ext uri="{FF2B5EF4-FFF2-40B4-BE49-F238E27FC236}">
                    <a16:creationId xmlns:a16="http://schemas.microsoft.com/office/drawing/2014/main" id="{658658B5-9B4D-C1A4-C2F4-465A68EE3009}"/>
                  </a:ext>
                </a:extLst>
              </p:cNvPr>
              <p:cNvSpPr/>
              <p:nvPr/>
            </p:nvSpPr>
            <p:spPr>
              <a:xfrm>
                <a:off x="1716084" y="3717032"/>
                <a:ext cx="118872" cy="118872"/>
              </a:xfrm>
              <a:prstGeom prst="ellipse">
                <a:avLst/>
              </a:prstGeom>
              <a:solidFill>
                <a:schemeClr val="bg1"/>
              </a:solidFill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350"/>
              </a:p>
            </p:txBody>
          </p:sp>
          <p:sp>
            <p:nvSpPr>
              <p:cNvPr id="13" name="Oval 11">
                <a:hlinkClick r:id="rId7" action="ppaction://hlinkfile"/>
                <a:extLst>
                  <a:ext uri="{FF2B5EF4-FFF2-40B4-BE49-F238E27FC236}">
                    <a16:creationId xmlns:a16="http://schemas.microsoft.com/office/drawing/2014/main" id="{1BAEE992-5C30-8B54-237B-DF9600E6670C}"/>
                  </a:ext>
                </a:extLst>
              </p:cNvPr>
              <p:cNvSpPr/>
              <p:nvPr/>
            </p:nvSpPr>
            <p:spPr>
              <a:xfrm>
                <a:off x="1379476" y="4294709"/>
                <a:ext cx="792088" cy="79208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rgbClr val="2D3E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3000" dirty="0">
                  <a:solidFill>
                    <a:srgbClr val="2D3E50"/>
                  </a:solidFill>
                  <a:latin typeface="FontAwesome" pitchFamily="2" charset="0"/>
                </a:endParaRPr>
              </a:p>
            </p:txBody>
          </p:sp>
        </p:grpSp>
        <p:pic>
          <p:nvPicPr>
            <p:cNvPr id="17" name="Espace réservé du contenu 93">
              <a:extLst>
                <a:ext uri="{FF2B5EF4-FFF2-40B4-BE49-F238E27FC236}">
                  <a16:creationId xmlns:a16="http://schemas.microsoft.com/office/drawing/2014/main" id="{4B03E78A-284C-FC7D-81CD-95FA2240F6A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696" r="10566"/>
            <a:stretch/>
          </p:blipFill>
          <p:spPr>
            <a:xfrm>
              <a:off x="504355" y="2989000"/>
              <a:ext cx="685263" cy="714393"/>
            </a:xfrm>
            <a:prstGeom prst="ellipse">
              <a:avLst/>
            </a:prstGeom>
          </p:spPr>
        </p:pic>
      </p:grpSp>
      <p:grpSp>
        <p:nvGrpSpPr>
          <p:cNvPr id="24" name="Groupe 23">
            <a:extLst>
              <a:ext uri="{FF2B5EF4-FFF2-40B4-BE49-F238E27FC236}">
                <a16:creationId xmlns:a16="http://schemas.microsoft.com/office/drawing/2014/main" id="{E605D6F7-E9C2-4CBD-8456-25A9CD5CF98F}"/>
              </a:ext>
            </a:extLst>
          </p:cNvPr>
          <p:cNvGrpSpPr/>
          <p:nvPr/>
        </p:nvGrpSpPr>
        <p:grpSpPr>
          <a:xfrm>
            <a:off x="2817751" y="1988840"/>
            <a:ext cx="698448" cy="2609838"/>
            <a:chOff x="3246649" y="2424936"/>
            <a:chExt cx="698448" cy="2609838"/>
          </a:xfrm>
        </p:grpSpPr>
        <p:grpSp>
          <p:nvGrpSpPr>
            <p:cNvPr id="31" name="Group 33">
              <a:extLst>
                <a:ext uri="{FF2B5EF4-FFF2-40B4-BE49-F238E27FC236}">
                  <a16:creationId xmlns:a16="http://schemas.microsoft.com/office/drawing/2014/main" id="{A7F322B6-D61A-929F-4647-0C802F81AF25}"/>
                </a:ext>
              </a:extLst>
            </p:cNvPr>
            <p:cNvGrpSpPr/>
            <p:nvPr/>
          </p:nvGrpSpPr>
          <p:grpSpPr>
            <a:xfrm rot="10800000">
              <a:off x="3298842" y="2424936"/>
              <a:ext cx="594066" cy="2578055"/>
              <a:chOff x="2570677" y="3717032"/>
              <a:chExt cx="792088" cy="3437402"/>
            </a:xfrm>
          </p:grpSpPr>
          <p:cxnSp>
            <p:nvCxnSpPr>
              <p:cNvPr id="32" name="Straight Connector 34">
                <a:extLst>
                  <a:ext uri="{FF2B5EF4-FFF2-40B4-BE49-F238E27FC236}">
                    <a16:creationId xmlns:a16="http://schemas.microsoft.com/office/drawing/2014/main" id="{80910D2C-47ED-EB95-7B56-E2440F192C9A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 flipV="1">
                <a:off x="2966721" y="4238306"/>
                <a:ext cx="0" cy="2789967"/>
              </a:xfrm>
              <a:prstGeom prst="line">
                <a:avLst/>
              </a:prstGeom>
              <a:ln>
                <a:solidFill>
                  <a:srgbClr val="0070C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Oval 35">
                <a:extLst>
                  <a:ext uri="{FF2B5EF4-FFF2-40B4-BE49-F238E27FC236}">
                    <a16:creationId xmlns:a16="http://schemas.microsoft.com/office/drawing/2014/main" id="{8A1D8ADA-D39E-8597-BCB1-8E228306989A}"/>
                  </a:ext>
                </a:extLst>
              </p:cNvPr>
              <p:cNvSpPr/>
              <p:nvPr/>
            </p:nvSpPr>
            <p:spPr>
              <a:xfrm flipV="1">
                <a:off x="2913909" y="7041581"/>
                <a:ext cx="105627" cy="11285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350" dirty="0"/>
              </a:p>
            </p:txBody>
          </p:sp>
          <p:sp>
            <p:nvSpPr>
              <p:cNvPr id="34" name="Oval 36">
                <a:extLst>
                  <a:ext uri="{FF2B5EF4-FFF2-40B4-BE49-F238E27FC236}">
                    <a16:creationId xmlns:a16="http://schemas.microsoft.com/office/drawing/2014/main" id="{1A970F3D-A0B2-3696-408B-47B899F4F8DA}"/>
                  </a:ext>
                </a:extLst>
              </p:cNvPr>
              <p:cNvSpPr/>
              <p:nvPr/>
            </p:nvSpPr>
            <p:spPr>
              <a:xfrm>
                <a:off x="2570677" y="3717032"/>
                <a:ext cx="792088" cy="79208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3000" dirty="0">
                  <a:solidFill>
                    <a:srgbClr val="27AE61"/>
                  </a:solidFill>
                  <a:latin typeface="FontAwesome" pitchFamily="2" charset="0"/>
                </a:endParaRPr>
              </a:p>
            </p:txBody>
          </p:sp>
        </p:grpSp>
        <p:pic>
          <p:nvPicPr>
            <p:cNvPr id="38" name="Image 37" descr="Une image contenant jouet&#10;&#10;Description générée automatiquement">
              <a:extLst>
                <a:ext uri="{FF2B5EF4-FFF2-40B4-BE49-F238E27FC236}">
                  <a16:creationId xmlns:a16="http://schemas.microsoft.com/office/drawing/2014/main" id="{F2F8AEF2-77F0-9905-BBB1-F6CA64A647D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19" t="4893" r="16600" b="4476"/>
            <a:stretch/>
          </p:blipFill>
          <p:spPr>
            <a:xfrm>
              <a:off x="3246649" y="4377144"/>
              <a:ext cx="698448" cy="657630"/>
            </a:xfrm>
            <a:prstGeom prst="ellipse">
              <a:avLst/>
            </a:prstGeom>
          </p:spPr>
        </p:pic>
      </p:grpSp>
      <p:grpSp>
        <p:nvGrpSpPr>
          <p:cNvPr id="21" name="Groupe 20">
            <a:extLst>
              <a:ext uri="{FF2B5EF4-FFF2-40B4-BE49-F238E27FC236}">
                <a16:creationId xmlns:a16="http://schemas.microsoft.com/office/drawing/2014/main" id="{72F8D217-3FE0-425F-BA1E-7EDF62493D22}"/>
              </a:ext>
            </a:extLst>
          </p:cNvPr>
          <p:cNvGrpSpPr/>
          <p:nvPr/>
        </p:nvGrpSpPr>
        <p:grpSpPr>
          <a:xfrm>
            <a:off x="4158833" y="692696"/>
            <a:ext cx="998608" cy="874437"/>
            <a:chOff x="4359593" y="1293959"/>
            <a:chExt cx="998608" cy="874437"/>
          </a:xfrm>
        </p:grpSpPr>
        <p:pic>
          <p:nvPicPr>
            <p:cNvPr id="60" name="Image 59">
              <a:extLst>
                <a:ext uri="{FF2B5EF4-FFF2-40B4-BE49-F238E27FC236}">
                  <a16:creationId xmlns:a16="http://schemas.microsoft.com/office/drawing/2014/main" id="{5561EBF6-8A9D-18EF-D2D2-C61524451EB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1481"/>
            <a:stretch/>
          </p:blipFill>
          <p:spPr>
            <a:xfrm>
              <a:off x="4359593" y="1543943"/>
              <a:ext cx="568821" cy="529554"/>
            </a:xfrm>
            <a:prstGeom prst="rect">
              <a:avLst/>
            </a:prstGeom>
          </p:spPr>
        </p:pic>
        <p:pic>
          <p:nvPicPr>
            <p:cNvPr id="61" name="Image 60">
              <a:extLst>
                <a:ext uri="{FF2B5EF4-FFF2-40B4-BE49-F238E27FC236}">
                  <a16:creationId xmlns:a16="http://schemas.microsoft.com/office/drawing/2014/main" id="{4C879064-97E6-832D-F9FC-45CBEFDE413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1481"/>
            <a:stretch/>
          </p:blipFill>
          <p:spPr>
            <a:xfrm>
              <a:off x="4407266" y="1293959"/>
              <a:ext cx="495018" cy="460846"/>
            </a:xfrm>
            <a:prstGeom prst="rect">
              <a:avLst/>
            </a:prstGeom>
          </p:spPr>
        </p:pic>
        <p:sp>
          <p:nvSpPr>
            <p:cNvPr id="62" name="Flèche : courbe vers le bas 61">
              <a:extLst>
                <a:ext uri="{FF2B5EF4-FFF2-40B4-BE49-F238E27FC236}">
                  <a16:creationId xmlns:a16="http://schemas.microsoft.com/office/drawing/2014/main" id="{9D322E38-7284-CF4A-3A49-5A63F6096322}"/>
                </a:ext>
              </a:extLst>
            </p:cNvPr>
            <p:cNvSpPr/>
            <p:nvPr/>
          </p:nvSpPr>
          <p:spPr>
            <a:xfrm rot="2979794">
              <a:off x="4898300" y="1708494"/>
              <a:ext cx="698448" cy="221355"/>
            </a:xfrm>
            <a:prstGeom prst="curved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</p:grpSp>
      <p:grpSp>
        <p:nvGrpSpPr>
          <p:cNvPr id="22" name="Groupe 21">
            <a:extLst>
              <a:ext uri="{FF2B5EF4-FFF2-40B4-BE49-F238E27FC236}">
                <a16:creationId xmlns:a16="http://schemas.microsoft.com/office/drawing/2014/main" id="{4F6B39F7-5068-4F01-9A02-8BC1F7131DD9}"/>
              </a:ext>
            </a:extLst>
          </p:cNvPr>
          <p:cNvGrpSpPr/>
          <p:nvPr/>
        </p:nvGrpSpPr>
        <p:grpSpPr>
          <a:xfrm>
            <a:off x="1252440" y="980728"/>
            <a:ext cx="757719" cy="530537"/>
            <a:chOff x="1581486" y="1405002"/>
            <a:chExt cx="757719" cy="530537"/>
          </a:xfrm>
        </p:grpSpPr>
        <p:pic>
          <p:nvPicPr>
            <p:cNvPr id="65" name="Image 64">
              <a:extLst>
                <a:ext uri="{FF2B5EF4-FFF2-40B4-BE49-F238E27FC236}">
                  <a16:creationId xmlns:a16="http://schemas.microsoft.com/office/drawing/2014/main" id="{B0EFF4EB-920F-22C3-CEA3-3171E5A9318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1481"/>
            <a:stretch/>
          </p:blipFill>
          <p:spPr>
            <a:xfrm>
              <a:off x="1581486" y="1524382"/>
              <a:ext cx="218515" cy="203430"/>
            </a:xfrm>
            <a:prstGeom prst="rect">
              <a:avLst/>
            </a:prstGeom>
          </p:spPr>
        </p:pic>
        <p:pic>
          <p:nvPicPr>
            <p:cNvPr id="66" name="Image 65">
              <a:extLst>
                <a:ext uri="{FF2B5EF4-FFF2-40B4-BE49-F238E27FC236}">
                  <a16:creationId xmlns:a16="http://schemas.microsoft.com/office/drawing/2014/main" id="{D5749FE9-0D54-902C-BCBF-512B74593F2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1481"/>
            <a:stretch/>
          </p:blipFill>
          <p:spPr>
            <a:xfrm>
              <a:off x="1663188" y="1559511"/>
              <a:ext cx="382215" cy="355830"/>
            </a:xfrm>
            <a:prstGeom prst="rect">
              <a:avLst/>
            </a:prstGeom>
          </p:spPr>
        </p:pic>
        <p:sp>
          <p:nvSpPr>
            <p:cNvPr id="67" name="Flèche : courbe vers le bas 66">
              <a:extLst>
                <a:ext uri="{FF2B5EF4-FFF2-40B4-BE49-F238E27FC236}">
                  <a16:creationId xmlns:a16="http://schemas.microsoft.com/office/drawing/2014/main" id="{CAB93EE2-6679-50D5-68A6-BEF472A3FCA0}"/>
                </a:ext>
              </a:extLst>
            </p:cNvPr>
            <p:cNvSpPr/>
            <p:nvPr/>
          </p:nvSpPr>
          <p:spPr>
            <a:xfrm rot="2979794">
              <a:off x="1981725" y="1578059"/>
              <a:ext cx="530537" cy="184423"/>
            </a:xfrm>
            <a:prstGeom prst="curved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CFFAB3E6-E806-4D6B-ADE2-C5FE489DC060}"/>
              </a:ext>
            </a:extLst>
          </p:cNvPr>
          <p:cNvGrpSpPr/>
          <p:nvPr/>
        </p:nvGrpSpPr>
        <p:grpSpPr>
          <a:xfrm>
            <a:off x="5800756" y="908720"/>
            <a:ext cx="79220" cy="624701"/>
            <a:chOff x="5800756" y="1138306"/>
            <a:chExt cx="79220" cy="624701"/>
          </a:xfrm>
        </p:grpSpPr>
        <p:cxnSp>
          <p:nvCxnSpPr>
            <p:cNvPr id="63" name="Straight Connector 34">
              <a:extLst>
                <a:ext uri="{FF2B5EF4-FFF2-40B4-BE49-F238E27FC236}">
                  <a16:creationId xmlns:a16="http://schemas.microsoft.com/office/drawing/2014/main" id="{E2D071AD-0B08-49A5-DDF6-017997067767}"/>
                </a:ext>
              </a:extLst>
            </p:cNvPr>
            <p:cNvCxnSpPr/>
            <p:nvPr/>
          </p:nvCxnSpPr>
          <p:spPr>
            <a:xfrm>
              <a:off x="5843417" y="1138306"/>
              <a:ext cx="0" cy="540060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Oval 35">
              <a:extLst>
                <a:ext uri="{FF2B5EF4-FFF2-40B4-BE49-F238E27FC236}">
                  <a16:creationId xmlns:a16="http://schemas.microsoft.com/office/drawing/2014/main" id="{B8589A6F-C0D3-DECA-05D3-A20CA3CD5E58}"/>
                </a:ext>
              </a:extLst>
            </p:cNvPr>
            <p:cNvSpPr/>
            <p:nvPr/>
          </p:nvSpPr>
          <p:spPr>
            <a:xfrm rot="10800000" flipV="1">
              <a:off x="5800756" y="1678367"/>
              <a:ext cx="79220" cy="8464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0" dirty="0"/>
            </a:p>
          </p:txBody>
        </p:sp>
      </p:grpSp>
      <p:pic>
        <p:nvPicPr>
          <p:cNvPr id="64" name="Image 63" descr="Une image contenant texte, carte de visite&#10;&#10;Description générée automatiquement">
            <a:extLst>
              <a:ext uri="{FF2B5EF4-FFF2-40B4-BE49-F238E27FC236}">
                <a16:creationId xmlns:a16="http://schemas.microsoft.com/office/drawing/2014/main" id="{AB0A9755-6C3A-6E52-7991-B5E9AB999B17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4067" y="620688"/>
            <a:ext cx="692597" cy="692597"/>
          </a:xfrm>
          <a:prstGeom prst="flowChartConnector">
            <a:avLst/>
          </a:prstGeom>
        </p:spPr>
      </p:pic>
      <p:grpSp>
        <p:nvGrpSpPr>
          <p:cNvPr id="110" name="Groupe 109">
            <a:extLst>
              <a:ext uri="{FF2B5EF4-FFF2-40B4-BE49-F238E27FC236}">
                <a16:creationId xmlns:a16="http://schemas.microsoft.com/office/drawing/2014/main" id="{556C9033-19EF-4B12-B2AC-411FD6F8B70D}"/>
              </a:ext>
            </a:extLst>
          </p:cNvPr>
          <p:cNvGrpSpPr/>
          <p:nvPr/>
        </p:nvGrpSpPr>
        <p:grpSpPr>
          <a:xfrm>
            <a:off x="3479484" y="2306051"/>
            <a:ext cx="3135171" cy="2279139"/>
            <a:chOff x="3479484" y="2306051"/>
            <a:chExt cx="3135171" cy="2279139"/>
          </a:xfrm>
        </p:grpSpPr>
        <p:grpSp>
          <p:nvGrpSpPr>
            <p:cNvPr id="111" name="Groupe 110">
              <a:extLst>
                <a:ext uri="{FF2B5EF4-FFF2-40B4-BE49-F238E27FC236}">
                  <a16:creationId xmlns:a16="http://schemas.microsoft.com/office/drawing/2014/main" id="{C13DFF98-132E-48D7-BABD-CA2214F5332C}"/>
                </a:ext>
              </a:extLst>
            </p:cNvPr>
            <p:cNvGrpSpPr/>
            <p:nvPr/>
          </p:nvGrpSpPr>
          <p:grpSpPr>
            <a:xfrm>
              <a:off x="3479484" y="2474363"/>
              <a:ext cx="2971809" cy="1701575"/>
              <a:chOff x="-322587" y="378173"/>
              <a:chExt cx="2590206" cy="1434183"/>
            </a:xfrm>
          </p:grpSpPr>
          <p:sp>
            <p:nvSpPr>
              <p:cNvPr id="117" name="Ellipse 116">
                <a:extLst>
                  <a:ext uri="{FF2B5EF4-FFF2-40B4-BE49-F238E27FC236}">
                    <a16:creationId xmlns:a16="http://schemas.microsoft.com/office/drawing/2014/main" id="{8037534C-D7F7-4FA0-A25E-EE12F7FE4B2A}"/>
                  </a:ext>
                </a:extLst>
              </p:cNvPr>
              <p:cNvSpPr/>
              <p:nvPr/>
            </p:nvSpPr>
            <p:spPr>
              <a:xfrm>
                <a:off x="39644" y="501012"/>
                <a:ext cx="1524824" cy="1311344"/>
              </a:xfrm>
              <a:prstGeom prst="ellipse">
                <a:avLst/>
              </a:prstGeom>
              <a:solidFill>
                <a:srgbClr val="AECA0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fr-FR"/>
              </a:p>
            </p:txBody>
          </p:sp>
          <p:pic>
            <p:nvPicPr>
              <p:cNvPr id="118" name="Image 117">
                <a:extLst>
                  <a:ext uri="{FF2B5EF4-FFF2-40B4-BE49-F238E27FC236}">
                    <a16:creationId xmlns:a16="http://schemas.microsoft.com/office/drawing/2014/main" id="{4B8F39B9-D99C-4DD4-95B3-79259F0C9A5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7361" t="26250" r="25278" b="25555"/>
              <a:stretch/>
            </p:blipFill>
            <p:spPr>
              <a:xfrm>
                <a:off x="639954" y="1304179"/>
                <a:ext cx="208241" cy="366799"/>
              </a:xfrm>
              <a:prstGeom prst="rect">
                <a:avLst/>
              </a:prstGeom>
            </p:spPr>
          </p:pic>
          <p:pic>
            <p:nvPicPr>
              <p:cNvPr id="119" name="Image 118">
                <a:extLst>
                  <a:ext uri="{FF2B5EF4-FFF2-40B4-BE49-F238E27FC236}">
                    <a16:creationId xmlns:a16="http://schemas.microsoft.com/office/drawing/2014/main" id="{85397E00-9EF6-4256-BF3A-AF557458DF7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7361" t="26250" r="25278" b="25555"/>
              <a:stretch/>
            </p:blipFill>
            <p:spPr>
              <a:xfrm>
                <a:off x="891001" y="1180149"/>
                <a:ext cx="208241" cy="366799"/>
              </a:xfrm>
              <a:prstGeom prst="rect">
                <a:avLst/>
              </a:prstGeom>
            </p:spPr>
          </p:pic>
          <p:pic>
            <p:nvPicPr>
              <p:cNvPr id="120" name="Image 119">
                <a:extLst>
                  <a:ext uri="{FF2B5EF4-FFF2-40B4-BE49-F238E27FC236}">
                    <a16:creationId xmlns:a16="http://schemas.microsoft.com/office/drawing/2014/main" id="{2EF6FB24-1044-4BA0-98EC-855967605BC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7361" t="26250" r="25278" b="25555"/>
              <a:stretch/>
            </p:blipFill>
            <p:spPr>
              <a:xfrm>
                <a:off x="828239" y="1425564"/>
                <a:ext cx="208241" cy="366799"/>
              </a:xfrm>
              <a:prstGeom prst="rect">
                <a:avLst/>
              </a:prstGeom>
            </p:spPr>
          </p:pic>
          <p:sp>
            <p:nvSpPr>
              <p:cNvPr id="121" name="ZoneTexte 10">
                <a:extLst>
                  <a:ext uri="{FF2B5EF4-FFF2-40B4-BE49-F238E27FC236}">
                    <a16:creationId xmlns:a16="http://schemas.microsoft.com/office/drawing/2014/main" id="{B6085B4C-5A55-4DD8-82A2-C6CA4F18A9D9}"/>
                  </a:ext>
                </a:extLst>
              </p:cNvPr>
              <p:cNvSpPr txBox="1"/>
              <p:nvPr/>
            </p:nvSpPr>
            <p:spPr>
              <a:xfrm>
                <a:off x="-322587" y="378173"/>
                <a:ext cx="869525" cy="237188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fontAlgn="base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cs-CZ" sz="1400" kern="1200" dirty="0">
                    <a:solidFill>
                      <a:srgbClr val="004494"/>
                    </a:solidFill>
                    <a:effectLst/>
                    <a:latin typeface="Interstate"/>
                    <a:ea typeface="Calibri" panose="020F0502020204030204" pitchFamily="34" charset="0"/>
                    <a:cs typeface="Times New Roman" panose="02020603050405020304" pitchFamily="18" charset="0"/>
                  </a:rPr>
                  <a:t>Rodokmen</a:t>
                </a:r>
                <a:endParaRPr lang="fr-FR" sz="1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2" name="ZoneTexte 315">
                <a:extLst>
                  <a:ext uri="{FF2B5EF4-FFF2-40B4-BE49-F238E27FC236}">
                    <a16:creationId xmlns:a16="http://schemas.microsoft.com/office/drawing/2014/main" id="{B74EEEC6-39AB-4B43-AA3D-03FE52ED0BAA}"/>
                  </a:ext>
                </a:extLst>
              </p:cNvPr>
              <p:cNvSpPr txBox="1"/>
              <p:nvPr/>
            </p:nvSpPr>
            <p:spPr>
              <a:xfrm>
                <a:off x="1232947" y="1468995"/>
                <a:ext cx="1034672" cy="257658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fontAlgn="base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cs-CZ" sz="1400" kern="1200" dirty="0">
                    <a:solidFill>
                      <a:srgbClr val="004494"/>
                    </a:solidFill>
                    <a:effectLst/>
                    <a:latin typeface="Interstate"/>
                    <a:ea typeface="Calibri" panose="020F0502020204030204" pitchFamily="34" charset="0"/>
                    <a:cs typeface="Times New Roman" panose="02020603050405020304" pitchFamily="18" charset="0"/>
                  </a:rPr>
                  <a:t>Užitkovost</a:t>
                </a:r>
                <a:endParaRPr lang="fr-FR" sz="1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12" name="Arrondir un rectangle avec un coin diagonal 13">
              <a:extLst>
                <a:ext uri="{FF2B5EF4-FFF2-40B4-BE49-F238E27FC236}">
                  <a16:creationId xmlns:a16="http://schemas.microsoft.com/office/drawing/2014/main" id="{DCF93919-C17C-422A-8452-DD2FCC9757D3}"/>
                </a:ext>
              </a:extLst>
            </p:cNvPr>
            <p:cNvSpPr/>
            <p:nvPr/>
          </p:nvSpPr>
          <p:spPr>
            <a:xfrm>
              <a:off x="4188323" y="4221088"/>
              <a:ext cx="1936917" cy="364102"/>
            </a:xfrm>
            <a:prstGeom prst="round2DiagRect">
              <a:avLst/>
            </a:prstGeom>
            <a:solidFill>
              <a:srgbClr val="AECA0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sz="1600" dirty="0"/>
                <a:t>Polygenní PH a i</a:t>
              </a:r>
              <a:r>
                <a:rPr lang="fr-FR" sz="1600" dirty="0" err="1"/>
                <a:t>ndex</a:t>
              </a:r>
              <a:endParaRPr lang="fr-FR" sz="1600" dirty="0"/>
            </a:p>
          </p:txBody>
        </p:sp>
        <p:pic>
          <p:nvPicPr>
            <p:cNvPr id="113" name="Picture 2" descr="Une image contenant carte&#10;&#10;Description générée automatiquement">
              <a:extLst>
                <a:ext uri="{FF2B5EF4-FFF2-40B4-BE49-F238E27FC236}">
                  <a16:creationId xmlns:a16="http://schemas.microsoft.com/office/drawing/2014/main" id="{3A026FB0-B0E5-45A8-AF5A-CCE606547B99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 cstate="screen"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backgroundRemoval t="0" b="94872" l="2632" r="92105">
                          <a14:foregroundMark x1="3947" y1="24359" x2="7237" y2="28205"/>
                          <a14:foregroundMark x1="51974" y1="5128" x2="49342" y2="3846"/>
                          <a14:foregroundMark x1="92763" y1="86538" x2="92105" y2="87179"/>
                          <a14:foregroundMark x1="48684" y1="89103" x2="52632" y2="89103"/>
                          <a14:foregroundMark x1="92763" y1="94872" x2="91447" y2="92308"/>
                          <a14:foregroundMark x1="45395" y1="641" x2="53289" y2="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770632" y="2403956"/>
              <a:ext cx="844023" cy="865183"/>
            </a:xfrm>
            <a:prstGeom prst="rect">
              <a:avLst/>
            </a:prstGeom>
            <a:ln/>
          </p:spPr>
        </p:pic>
        <p:pic>
          <p:nvPicPr>
            <p:cNvPr id="114" name="Image 113" descr="Une image contenant texte, horloge&#10;&#10;Description générée automatiquement">
              <a:extLst>
                <a:ext uri="{FF2B5EF4-FFF2-40B4-BE49-F238E27FC236}">
                  <a16:creationId xmlns:a16="http://schemas.microsoft.com/office/drawing/2014/main" id="{7BBE3810-E9A0-4FF2-8EF1-76AE4E0B51E6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19865" y="2306051"/>
              <a:ext cx="556732" cy="474092"/>
            </a:xfrm>
            <a:prstGeom prst="rect">
              <a:avLst/>
            </a:prstGeom>
          </p:spPr>
        </p:pic>
        <p:sp>
          <p:nvSpPr>
            <p:cNvPr id="115" name="Flèche : droite rayée 114">
              <a:extLst>
                <a:ext uri="{FF2B5EF4-FFF2-40B4-BE49-F238E27FC236}">
                  <a16:creationId xmlns:a16="http://schemas.microsoft.com/office/drawing/2014/main" id="{247D344C-149B-4C0F-B101-B66675F1885E}"/>
                </a:ext>
              </a:extLst>
            </p:cNvPr>
            <p:cNvSpPr/>
            <p:nvPr/>
          </p:nvSpPr>
          <p:spPr>
            <a:xfrm rot="8596089">
              <a:off x="5508690" y="2926616"/>
              <a:ext cx="303628" cy="120036"/>
            </a:xfrm>
            <a:prstGeom prst="stripedRightArrow">
              <a:avLst>
                <a:gd name="adj1" fmla="val 53670"/>
                <a:gd name="adj2" fmla="val 53399"/>
              </a:avLst>
            </a:prstGeom>
            <a:solidFill>
              <a:schemeClr val="accent4">
                <a:lumMod val="50000"/>
              </a:schemeClr>
            </a:solidFill>
            <a:ln>
              <a:solidFill>
                <a:srgbClr val="9966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116" name="Image 115">
              <a:extLst>
                <a:ext uri="{FF2B5EF4-FFF2-40B4-BE49-F238E27FC236}">
                  <a16:creationId xmlns:a16="http://schemas.microsoft.com/office/drawing/2014/main" id="{2DEB6CF6-1D1E-49D7-85DE-C6CC54E937E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9"/>
            <a:srcRect l="11296" t="56389" r="76801" b="33611"/>
            <a:stretch/>
          </p:blipFill>
          <p:spPr>
            <a:xfrm>
              <a:off x="4216419" y="2769921"/>
              <a:ext cx="782234" cy="586304"/>
            </a:xfrm>
            <a:prstGeom prst="rect">
              <a:avLst/>
            </a:prstGeom>
          </p:spPr>
        </p:pic>
      </p:grpSp>
      <p:grpSp>
        <p:nvGrpSpPr>
          <p:cNvPr id="123" name="Groupe 122">
            <a:extLst>
              <a:ext uri="{FF2B5EF4-FFF2-40B4-BE49-F238E27FC236}">
                <a16:creationId xmlns:a16="http://schemas.microsoft.com/office/drawing/2014/main" id="{D35F0F9E-3AF4-4F15-8397-65E8FFD3C9F5}"/>
              </a:ext>
            </a:extLst>
          </p:cNvPr>
          <p:cNvGrpSpPr/>
          <p:nvPr/>
        </p:nvGrpSpPr>
        <p:grpSpPr>
          <a:xfrm>
            <a:off x="2762522" y="4652784"/>
            <a:ext cx="3980676" cy="2019732"/>
            <a:chOff x="2762522" y="4652784"/>
            <a:chExt cx="3980676" cy="2019732"/>
          </a:xfrm>
        </p:grpSpPr>
        <p:grpSp>
          <p:nvGrpSpPr>
            <p:cNvPr id="124" name="Groupe 123">
              <a:extLst>
                <a:ext uri="{FF2B5EF4-FFF2-40B4-BE49-F238E27FC236}">
                  <a16:creationId xmlns:a16="http://schemas.microsoft.com/office/drawing/2014/main" id="{0D9EE83D-ED58-4921-BA03-55688D49A1E7}"/>
                </a:ext>
              </a:extLst>
            </p:cNvPr>
            <p:cNvGrpSpPr/>
            <p:nvPr/>
          </p:nvGrpSpPr>
          <p:grpSpPr>
            <a:xfrm>
              <a:off x="2762522" y="5085516"/>
              <a:ext cx="3980676" cy="1150071"/>
              <a:chOff x="3992372" y="5112634"/>
              <a:chExt cx="3980676" cy="1150071"/>
            </a:xfrm>
          </p:grpSpPr>
          <p:grpSp>
            <p:nvGrpSpPr>
              <p:cNvPr id="128" name="Groupe 127">
                <a:extLst>
                  <a:ext uri="{FF2B5EF4-FFF2-40B4-BE49-F238E27FC236}">
                    <a16:creationId xmlns:a16="http://schemas.microsoft.com/office/drawing/2014/main" id="{E7F9E3CB-2E1A-412D-9597-F2584B5168CE}"/>
                  </a:ext>
                </a:extLst>
              </p:cNvPr>
              <p:cNvGrpSpPr/>
              <p:nvPr/>
            </p:nvGrpSpPr>
            <p:grpSpPr>
              <a:xfrm>
                <a:off x="3992372" y="5112634"/>
                <a:ext cx="3980676" cy="1150071"/>
                <a:chOff x="-1376461" y="108775"/>
                <a:chExt cx="4496133" cy="1272730"/>
              </a:xfrm>
            </p:grpSpPr>
            <p:grpSp>
              <p:nvGrpSpPr>
                <p:cNvPr id="132" name="Groupe 131">
                  <a:extLst>
                    <a:ext uri="{FF2B5EF4-FFF2-40B4-BE49-F238E27FC236}">
                      <a16:creationId xmlns:a16="http://schemas.microsoft.com/office/drawing/2014/main" id="{72180BAC-F913-48DF-925B-903997B7BBD5}"/>
                    </a:ext>
                  </a:extLst>
                </p:cNvPr>
                <p:cNvGrpSpPr/>
                <p:nvPr/>
              </p:nvGrpSpPr>
              <p:grpSpPr>
                <a:xfrm>
                  <a:off x="-1376461" y="108775"/>
                  <a:ext cx="4496133" cy="1272730"/>
                  <a:chOff x="-1376461" y="108775"/>
                  <a:chExt cx="4496133" cy="1272730"/>
                </a:xfrm>
              </p:grpSpPr>
              <p:sp>
                <p:nvSpPr>
                  <p:cNvPr id="134" name="Ellipse 133">
                    <a:extLst>
                      <a:ext uri="{FF2B5EF4-FFF2-40B4-BE49-F238E27FC236}">
                        <a16:creationId xmlns:a16="http://schemas.microsoft.com/office/drawing/2014/main" id="{C104372B-6054-40F3-BFD6-01D58864E51B}"/>
                      </a:ext>
                    </a:extLst>
                  </p:cNvPr>
                  <p:cNvSpPr/>
                  <p:nvPr/>
                </p:nvSpPr>
                <p:spPr>
                  <a:xfrm>
                    <a:off x="366391" y="108775"/>
                    <a:ext cx="1679380" cy="1272730"/>
                  </a:xfrm>
                  <a:prstGeom prst="ellipse">
                    <a:avLst/>
                  </a:prstGeom>
                  <a:solidFill>
                    <a:srgbClr val="44A35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endParaRPr lang="fr-FR"/>
                  </a:p>
                </p:txBody>
              </p:sp>
              <p:sp>
                <p:nvSpPr>
                  <p:cNvPr id="135" name="ZoneTexte 325">
                    <a:extLst>
                      <a:ext uri="{FF2B5EF4-FFF2-40B4-BE49-F238E27FC236}">
                        <a16:creationId xmlns:a16="http://schemas.microsoft.com/office/drawing/2014/main" id="{BE50D50E-1C6B-4F0B-BF7C-21EF7DE77258}"/>
                      </a:ext>
                    </a:extLst>
                  </p:cNvPr>
                  <p:cNvSpPr txBox="1"/>
                  <p:nvPr/>
                </p:nvSpPr>
                <p:spPr>
                  <a:xfrm>
                    <a:off x="1135412" y="653160"/>
                    <a:ext cx="631824" cy="72834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lstStyle/>
                  <a:p>
                    <a:pPr fontAlgn="base">
                      <a:lnSpc>
                        <a:spcPct val="107000"/>
                      </a:lnSpc>
                      <a:spcAft>
                        <a:spcPts val="800"/>
                      </a:spcAft>
                    </a:pPr>
                    <a:r>
                      <a:rPr lang="fr-FR" sz="3200" b="1" kern="1200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+</a:t>
                    </a:r>
                    <a:endParaRPr lang="fr-FR" sz="1100" dirty="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136" name="ZoneTexte 326">
                    <a:extLst>
                      <a:ext uri="{FF2B5EF4-FFF2-40B4-BE49-F238E27FC236}">
                        <a16:creationId xmlns:a16="http://schemas.microsoft.com/office/drawing/2014/main" id="{015FB832-494A-4436-92B7-DDAB531B1F13}"/>
                      </a:ext>
                    </a:extLst>
                  </p:cNvPr>
                  <p:cNvSpPr txBox="1"/>
                  <p:nvPr/>
                </p:nvSpPr>
                <p:spPr>
                  <a:xfrm>
                    <a:off x="1901661" y="211725"/>
                    <a:ext cx="1218011" cy="33124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lstStyle/>
                  <a:p>
                    <a:pPr fontAlgn="base">
                      <a:lnSpc>
                        <a:spcPct val="107000"/>
                      </a:lnSpc>
                      <a:spcAft>
                        <a:spcPts val="800"/>
                      </a:spcAft>
                    </a:pPr>
                    <a:r>
                      <a:rPr lang="cs-CZ" sz="1400" kern="1200" dirty="0">
                        <a:solidFill>
                          <a:srgbClr val="004494"/>
                        </a:solidFill>
                        <a:effectLst/>
                        <a:latin typeface="Interstate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Genotypy</a:t>
                    </a:r>
                    <a:endParaRPr lang="fr-FR" sz="1200" dirty="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137" name="ZoneTexte 327">
                    <a:extLst>
                      <a:ext uri="{FF2B5EF4-FFF2-40B4-BE49-F238E27FC236}">
                        <a16:creationId xmlns:a16="http://schemas.microsoft.com/office/drawing/2014/main" id="{C1E6783D-A1A7-4988-B263-F21F15E8A737}"/>
                      </a:ext>
                    </a:extLst>
                  </p:cNvPr>
                  <p:cNvSpPr txBox="1"/>
                  <p:nvPr/>
                </p:nvSpPr>
                <p:spPr>
                  <a:xfrm>
                    <a:off x="-1376461" y="915656"/>
                    <a:ext cx="2187727" cy="33718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lstStyle/>
                  <a:p>
                    <a:pPr fontAlgn="base">
                      <a:lnSpc>
                        <a:spcPts val="1700"/>
                      </a:lnSpc>
                      <a:spcAft>
                        <a:spcPts val="800"/>
                      </a:spcAft>
                    </a:pPr>
                    <a:r>
                      <a:rPr lang="cs-CZ" sz="1400" dirty="0">
                        <a:solidFill>
                          <a:srgbClr val="004494"/>
                        </a:solidFill>
                        <a:latin typeface="Interstate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Upravená užitkovost</a:t>
                    </a:r>
                    <a:endParaRPr lang="fr-FR" sz="1400" dirty="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endParaRPr>
                  </a:p>
                </p:txBody>
              </p:sp>
            </p:grpSp>
            <p:pic>
              <p:nvPicPr>
                <p:cNvPr id="133" name="Image 132">
                  <a:extLst>
                    <a:ext uri="{FF2B5EF4-FFF2-40B4-BE49-F238E27FC236}">
                      <a16:creationId xmlns:a16="http://schemas.microsoft.com/office/drawing/2014/main" id="{789D1162-BA05-47CE-8B95-B2B42608F3B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0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duotone>
                    <a:schemeClr val="accent5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b="31481"/>
                <a:stretch/>
              </p:blipFill>
              <p:spPr>
                <a:xfrm rot="16789105">
                  <a:off x="1511720" y="421126"/>
                  <a:ext cx="535385" cy="489567"/>
                </a:xfrm>
                <a:prstGeom prst="rect">
                  <a:avLst/>
                </a:prstGeom>
              </p:spPr>
            </p:pic>
          </p:grpSp>
          <p:pic>
            <p:nvPicPr>
              <p:cNvPr id="129" name="Image 128">
                <a:extLst>
                  <a:ext uri="{FF2B5EF4-FFF2-40B4-BE49-F238E27FC236}">
                    <a16:creationId xmlns:a16="http://schemas.microsoft.com/office/drawing/2014/main" id="{128EACEF-8B1E-41E0-8863-D67D7C25B8A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7361" t="26250" r="25278" b="25555"/>
              <a:stretch/>
            </p:blipFill>
            <p:spPr>
              <a:xfrm>
                <a:off x="5867427" y="5483452"/>
                <a:ext cx="238920" cy="435186"/>
              </a:xfrm>
              <a:prstGeom prst="rect">
                <a:avLst/>
              </a:prstGeom>
            </p:spPr>
          </p:pic>
          <p:pic>
            <p:nvPicPr>
              <p:cNvPr id="130" name="Image 129">
                <a:extLst>
                  <a:ext uri="{FF2B5EF4-FFF2-40B4-BE49-F238E27FC236}">
                    <a16:creationId xmlns:a16="http://schemas.microsoft.com/office/drawing/2014/main" id="{0E7F8D24-129A-4445-B627-CE4827394D7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7361" t="26250" r="25278" b="25555"/>
              <a:stretch/>
            </p:blipFill>
            <p:spPr>
              <a:xfrm>
                <a:off x="6085105" y="5342551"/>
                <a:ext cx="238920" cy="435186"/>
              </a:xfrm>
              <a:prstGeom prst="rect">
                <a:avLst/>
              </a:prstGeom>
            </p:spPr>
          </p:pic>
          <p:pic>
            <p:nvPicPr>
              <p:cNvPr id="131" name="Image 130">
                <a:extLst>
                  <a:ext uri="{FF2B5EF4-FFF2-40B4-BE49-F238E27FC236}">
                    <a16:creationId xmlns:a16="http://schemas.microsoft.com/office/drawing/2014/main" id="{8A1D6B6C-963C-47C4-BEB7-39343E58E18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7361" t="26250" r="25278" b="25555"/>
              <a:stretch/>
            </p:blipFill>
            <p:spPr>
              <a:xfrm>
                <a:off x="6040652" y="5691004"/>
                <a:ext cx="238920" cy="435186"/>
              </a:xfrm>
              <a:prstGeom prst="rect">
                <a:avLst/>
              </a:prstGeom>
            </p:spPr>
          </p:pic>
        </p:grpSp>
        <p:pic>
          <p:nvPicPr>
            <p:cNvPr id="125" name="Image 124">
              <a:extLst>
                <a:ext uri="{FF2B5EF4-FFF2-40B4-BE49-F238E27FC236}">
                  <a16:creationId xmlns:a16="http://schemas.microsoft.com/office/drawing/2014/main" id="{F00F75DE-3D69-4912-A9D1-E2A7C87017A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1481"/>
            <a:stretch/>
          </p:blipFill>
          <p:spPr>
            <a:xfrm rot="16789105">
              <a:off x="5262384" y="5618815"/>
              <a:ext cx="384581" cy="344558"/>
            </a:xfrm>
            <a:prstGeom prst="rect">
              <a:avLst/>
            </a:prstGeom>
          </p:spPr>
        </p:pic>
        <p:sp>
          <p:nvSpPr>
            <p:cNvPr id="126" name="Flèche : bas 125">
              <a:extLst>
                <a:ext uri="{FF2B5EF4-FFF2-40B4-BE49-F238E27FC236}">
                  <a16:creationId xmlns:a16="http://schemas.microsoft.com/office/drawing/2014/main" id="{AA62FDA7-1E93-4EF3-9529-B36D0C16DE99}"/>
                </a:ext>
              </a:extLst>
            </p:cNvPr>
            <p:cNvSpPr/>
            <p:nvPr/>
          </p:nvSpPr>
          <p:spPr>
            <a:xfrm>
              <a:off x="4954572" y="4652784"/>
              <a:ext cx="181515" cy="348922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127" name="Arrondir un rectangle avec un coin diagonal 13">
              <a:extLst>
                <a:ext uri="{FF2B5EF4-FFF2-40B4-BE49-F238E27FC236}">
                  <a16:creationId xmlns:a16="http://schemas.microsoft.com/office/drawing/2014/main" id="{93541CEB-1C5F-4678-A383-B66902FFB23C}"/>
                </a:ext>
              </a:extLst>
            </p:cNvPr>
            <p:cNvSpPr/>
            <p:nvPr/>
          </p:nvSpPr>
          <p:spPr>
            <a:xfrm>
              <a:off x="4007768" y="6308414"/>
              <a:ext cx="2117471" cy="364102"/>
            </a:xfrm>
            <a:prstGeom prst="round2Diag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sz="1600" dirty="0" err="1"/>
                <a:t>Genomické</a:t>
              </a:r>
              <a:r>
                <a:rPr lang="cs-CZ" sz="1600" dirty="0"/>
                <a:t> PH a index</a:t>
              </a:r>
              <a:endParaRPr lang="fr-FR" sz="1600" dirty="0"/>
            </a:p>
          </p:txBody>
        </p:sp>
      </p:grpSp>
      <p:pic>
        <p:nvPicPr>
          <p:cNvPr id="164" name="Image 163">
            <a:extLst>
              <a:ext uri="{FF2B5EF4-FFF2-40B4-BE49-F238E27FC236}">
                <a16:creationId xmlns:a16="http://schemas.microsoft.com/office/drawing/2014/main" id="{322A641F-4D5F-4219-AFBC-3FA4BDDCE256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12990364" y="3681138"/>
            <a:ext cx="254568" cy="253436"/>
          </a:xfrm>
          <a:prstGeom prst="rect">
            <a:avLst/>
          </a:prstGeom>
        </p:spPr>
      </p:pic>
      <p:sp>
        <p:nvSpPr>
          <p:cNvPr id="178" name="ZoneTexte 177">
            <a:extLst>
              <a:ext uri="{FF2B5EF4-FFF2-40B4-BE49-F238E27FC236}">
                <a16:creationId xmlns:a16="http://schemas.microsoft.com/office/drawing/2014/main" id="{12F2BE42-D1AF-4F27-8ACD-3B0DE8B68838}"/>
              </a:ext>
            </a:extLst>
          </p:cNvPr>
          <p:cNvSpPr txBox="1"/>
          <p:nvPr/>
        </p:nvSpPr>
        <p:spPr>
          <a:xfrm>
            <a:off x="12999422" y="5007589"/>
            <a:ext cx="6039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rgbClr val="41546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+7</a:t>
            </a:r>
            <a:endParaRPr kumimoji="0" lang="en-GB" sz="3200" b="1" i="0" u="none" strike="noStrike" kern="1200" cap="none" spc="0" normalizeH="0" baseline="0" noProof="0" dirty="0">
              <a:ln>
                <a:noFill/>
              </a:ln>
              <a:solidFill>
                <a:srgbClr val="415463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F05DCFA7-3AAD-449A-83E4-8E9410DDD646}"/>
              </a:ext>
            </a:extLst>
          </p:cNvPr>
          <p:cNvGrpSpPr/>
          <p:nvPr/>
        </p:nvGrpSpPr>
        <p:grpSpPr>
          <a:xfrm>
            <a:off x="6684468" y="1842189"/>
            <a:ext cx="5344017" cy="3695040"/>
            <a:chOff x="6684468" y="1842189"/>
            <a:chExt cx="5344017" cy="3695040"/>
          </a:xfrm>
        </p:grpSpPr>
        <p:grpSp>
          <p:nvGrpSpPr>
            <p:cNvPr id="229" name="Groupe 228">
              <a:extLst>
                <a:ext uri="{FF2B5EF4-FFF2-40B4-BE49-F238E27FC236}">
                  <a16:creationId xmlns:a16="http://schemas.microsoft.com/office/drawing/2014/main" id="{BDBC5652-CE53-4C34-98DE-B3F54ADDABD5}"/>
                </a:ext>
              </a:extLst>
            </p:cNvPr>
            <p:cNvGrpSpPr/>
            <p:nvPr/>
          </p:nvGrpSpPr>
          <p:grpSpPr>
            <a:xfrm>
              <a:off x="11395834" y="4313872"/>
              <a:ext cx="632651" cy="1223357"/>
              <a:chOff x="6304513" y="3181795"/>
              <a:chExt cx="843534" cy="1631143"/>
            </a:xfrm>
          </p:grpSpPr>
          <p:grpSp>
            <p:nvGrpSpPr>
              <p:cNvPr id="231" name="Groupe 230">
                <a:extLst>
                  <a:ext uri="{FF2B5EF4-FFF2-40B4-BE49-F238E27FC236}">
                    <a16:creationId xmlns:a16="http://schemas.microsoft.com/office/drawing/2014/main" id="{B539B43F-E7DF-4F45-A4AD-553BBFD05A9A}"/>
                  </a:ext>
                </a:extLst>
              </p:cNvPr>
              <p:cNvGrpSpPr/>
              <p:nvPr/>
            </p:nvGrpSpPr>
            <p:grpSpPr>
              <a:xfrm>
                <a:off x="6304513" y="3181795"/>
                <a:ext cx="843534" cy="1631143"/>
                <a:chOff x="6172950" y="1628775"/>
                <a:chExt cx="886058" cy="1713372"/>
              </a:xfrm>
            </p:grpSpPr>
            <p:pic>
              <p:nvPicPr>
                <p:cNvPr id="233" name="Image 232">
                  <a:extLst>
                    <a:ext uri="{FF2B5EF4-FFF2-40B4-BE49-F238E27FC236}">
                      <a16:creationId xmlns:a16="http://schemas.microsoft.com/office/drawing/2014/main" id="{9663E75F-0F7A-465A-9D09-AB70EF1912A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6172950" y="1628775"/>
                  <a:ext cx="886058" cy="1713372"/>
                </a:xfrm>
                <a:prstGeom prst="rect">
                  <a:avLst/>
                </a:prstGeom>
              </p:spPr>
            </p:pic>
            <p:sp>
              <p:nvSpPr>
                <p:cNvPr id="234" name="Ellipse 233">
                  <a:extLst>
                    <a:ext uri="{FF2B5EF4-FFF2-40B4-BE49-F238E27FC236}">
                      <a16:creationId xmlns:a16="http://schemas.microsoft.com/office/drawing/2014/main" id="{F446E872-8702-4015-BAF6-1AB31E8E29F2}"/>
                    </a:ext>
                  </a:extLst>
                </p:cNvPr>
                <p:cNvSpPr/>
                <p:nvPr/>
              </p:nvSpPr>
              <p:spPr>
                <a:xfrm>
                  <a:off x="6385263" y="2397172"/>
                  <a:ext cx="470000" cy="745978"/>
                </a:xfrm>
                <a:prstGeom prst="ellipse">
                  <a:avLst/>
                </a:prstGeom>
                <a:solidFill>
                  <a:srgbClr val="F6F0E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232" name="Cylindre 231">
                <a:extLst>
                  <a:ext uri="{FF2B5EF4-FFF2-40B4-BE49-F238E27FC236}">
                    <a16:creationId xmlns:a16="http://schemas.microsoft.com/office/drawing/2014/main" id="{96002D7E-1C7C-4960-A92D-149644B2C7C9}"/>
                  </a:ext>
                </a:extLst>
              </p:cNvPr>
              <p:cNvSpPr/>
              <p:nvPr/>
            </p:nvSpPr>
            <p:spPr>
              <a:xfrm>
                <a:off x="6416553" y="3721295"/>
                <a:ext cx="616309" cy="1035435"/>
              </a:xfrm>
              <a:prstGeom prst="can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230" name="Cylindre 229">
              <a:extLst>
                <a:ext uri="{FF2B5EF4-FFF2-40B4-BE49-F238E27FC236}">
                  <a16:creationId xmlns:a16="http://schemas.microsoft.com/office/drawing/2014/main" id="{F381ED67-9B3F-4202-B2D2-97498F49ECE0}"/>
                </a:ext>
              </a:extLst>
            </p:cNvPr>
            <p:cNvSpPr/>
            <p:nvPr/>
          </p:nvSpPr>
          <p:spPr>
            <a:xfrm>
              <a:off x="11478909" y="4701399"/>
              <a:ext cx="462232" cy="835829"/>
            </a:xfrm>
            <a:prstGeom prst="can">
              <a:avLst/>
            </a:prstGeom>
            <a:solidFill>
              <a:srgbClr val="F6F0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142" name="Image 141">
              <a:extLst>
                <a:ext uri="{FF2B5EF4-FFF2-40B4-BE49-F238E27FC236}">
                  <a16:creationId xmlns:a16="http://schemas.microsoft.com/office/drawing/2014/main" id="{80BBB728-E27E-4121-B2ED-106E601816C5}"/>
                </a:ext>
              </a:extLst>
            </p:cNvPr>
            <p:cNvPicPr>
              <a:picLocks noChangeAspect="1"/>
            </p:cNvPicPr>
            <p:nvPr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47961" y="1842189"/>
              <a:ext cx="1505237" cy="1007712"/>
            </a:xfrm>
            <a:prstGeom prst="rect">
              <a:avLst/>
            </a:prstGeom>
          </p:spPr>
        </p:pic>
        <p:pic>
          <p:nvPicPr>
            <p:cNvPr id="143" name="Espace réservé du contenu 4">
              <a:extLst>
                <a:ext uri="{FF2B5EF4-FFF2-40B4-BE49-F238E27FC236}">
                  <a16:creationId xmlns:a16="http://schemas.microsoft.com/office/drawing/2014/main" id="{B5A0CF12-6D5D-40F7-B8E8-17C1D5690DA7}"/>
                </a:ext>
              </a:extLst>
            </p:cNvPr>
            <p:cNvPicPr>
              <a:picLocks noChangeAspect="1"/>
            </p:cNvPicPr>
            <p:nvPr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16978" y="1956794"/>
              <a:ext cx="1269014" cy="900222"/>
            </a:xfrm>
            <a:prstGeom prst="rect">
              <a:avLst/>
            </a:prstGeom>
          </p:spPr>
        </p:pic>
        <p:cxnSp>
          <p:nvCxnSpPr>
            <p:cNvPr id="144" name="Connecteur droit 143">
              <a:extLst>
                <a:ext uri="{FF2B5EF4-FFF2-40B4-BE49-F238E27FC236}">
                  <a16:creationId xmlns:a16="http://schemas.microsoft.com/office/drawing/2014/main" id="{4867E616-A109-4BCA-89C1-11469879237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67682" y="3462682"/>
              <a:ext cx="4883336" cy="1912"/>
            </a:xfrm>
            <a:prstGeom prst="line">
              <a:avLst/>
            </a:prstGeom>
            <a:ln w="19050">
              <a:solidFill>
                <a:srgbClr val="C5016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5" name="Image 144">
              <a:extLst>
                <a:ext uri="{FF2B5EF4-FFF2-40B4-BE49-F238E27FC236}">
                  <a16:creationId xmlns:a16="http://schemas.microsoft.com/office/drawing/2014/main" id="{F1A77DF4-7A59-4553-8C35-B057190E3B52}"/>
                </a:ext>
              </a:extLst>
            </p:cNvPr>
            <p:cNvPicPr>
              <a:picLocks noChangeAspect="1"/>
            </p:cNvPicPr>
            <p:nvPr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90405" y="3374469"/>
              <a:ext cx="1226480" cy="988199"/>
            </a:xfrm>
            <a:prstGeom prst="rect">
              <a:avLst/>
            </a:prstGeom>
          </p:spPr>
        </p:pic>
        <p:pic>
          <p:nvPicPr>
            <p:cNvPr id="147" name="Image 146">
              <a:extLst>
                <a:ext uri="{FF2B5EF4-FFF2-40B4-BE49-F238E27FC236}">
                  <a16:creationId xmlns:a16="http://schemas.microsoft.com/office/drawing/2014/main" id="{8E2C789C-E6F3-4029-82C2-07757459A739}"/>
                </a:ext>
              </a:extLst>
            </p:cNvPr>
            <p:cNvPicPr>
              <a:picLocks noChangeAspect="1"/>
            </p:cNvPicPr>
            <p:nvPr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70158" y="3369083"/>
              <a:ext cx="1242280" cy="1000929"/>
            </a:xfrm>
            <a:prstGeom prst="rect">
              <a:avLst/>
            </a:prstGeom>
          </p:spPr>
        </p:pic>
        <p:sp>
          <p:nvSpPr>
            <p:cNvPr id="148" name="ZoneTexte 147">
              <a:extLst>
                <a:ext uri="{FF2B5EF4-FFF2-40B4-BE49-F238E27FC236}">
                  <a16:creationId xmlns:a16="http://schemas.microsoft.com/office/drawing/2014/main" id="{056283D1-42EA-4520-B3CE-7F9F1C2EAFED}"/>
                </a:ext>
              </a:extLst>
            </p:cNvPr>
            <p:cNvSpPr txBox="1"/>
            <p:nvPr/>
          </p:nvSpPr>
          <p:spPr>
            <a:xfrm>
              <a:off x="7805618" y="2784324"/>
              <a:ext cx="54103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+600</a:t>
              </a:r>
            </a:p>
          </p:txBody>
        </p:sp>
        <p:sp>
          <p:nvSpPr>
            <p:cNvPr id="149" name="ZoneTexte 148">
              <a:extLst>
                <a:ext uri="{FF2B5EF4-FFF2-40B4-BE49-F238E27FC236}">
                  <a16:creationId xmlns:a16="http://schemas.microsoft.com/office/drawing/2014/main" id="{B29B7C94-7B44-4EE2-BDA0-0B299C67CE42}"/>
                </a:ext>
              </a:extLst>
            </p:cNvPr>
            <p:cNvSpPr txBox="1"/>
            <p:nvPr/>
          </p:nvSpPr>
          <p:spPr>
            <a:xfrm>
              <a:off x="9899470" y="2799240"/>
              <a:ext cx="62314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+400</a:t>
              </a:r>
            </a:p>
          </p:txBody>
        </p:sp>
        <p:pic>
          <p:nvPicPr>
            <p:cNvPr id="159" name="Image 158">
              <a:extLst>
                <a:ext uri="{FF2B5EF4-FFF2-40B4-BE49-F238E27FC236}">
                  <a16:creationId xmlns:a16="http://schemas.microsoft.com/office/drawing/2014/main" id="{A29B1C81-C623-4E9F-AD12-CE42F5364F3D}"/>
                </a:ext>
              </a:extLst>
            </p:cNvPr>
            <p:cNvPicPr>
              <a:picLocks noChangeAspect="1"/>
            </p:cNvPicPr>
            <p:nvPr/>
          </p:nvPicPr>
          <p:blipFill>
            <a:blip r:embed="rId27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 rot="2063369">
              <a:off x="7804717" y="2150717"/>
              <a:ext cx="286728" cy="287597"/>
            </a:xfrm>
            <a:prstGeom prst="rect">
              <a:avLst/>
            </a:prstGeom>
          </p:spPr>
        </p:pic>
        <p:grpSp>
          <p:nvGrpSpPr>
            <p:cNvPr id="210" name="Groupe 209">
              <a:extLst>
                <a:ext uri="{FF2B5EF4-FFF2-40B4-BE49-F238E27FC236}">
                  <a16:creationId xmlns:a16="http://schemas.microsoft.com/office/drawing/2014/main" id="{1D51274D-76CD-4659-9A92-90F806DB4E7D}"/>
                </a:ext>
              </a:extLst>
            </p:cNvPr>
            <p:cNvGrpSpPr/>
            <p:nvPr/>
          </p:nvGrpSpPr>
          <p:grpSpPr>
            <a:xfrm>
              <a:off x="7941135" y="3102782"/>
              <a:ext cx="2308715" cy="118946"/>
              <a:chOff x="8303323" y="2780998"/>
              <a:chExt cx="2053240" cy="226092"/>
            </a:xfrm>
          </p:grpSpPr>
          <p:cxnSp>
            <p:nvCxnSpPr>
              <p:cNvPr id="152" name="Connecteur droit 151">
                <a:extLst>
                  <a:ext uri="{FF2B5EF4-FFF2-40B4-BE49-F238E27FC236}">
                    <a16:creationId xmlns:a16="http://schemas.microsoft.com/office/drawing/2014/main" id="{28DB93AA-19E3-404A-A7D8-A3BD0C71E35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26947" y="2803882"/>
                <a:ext cx="3520" cy="203208"/>
              </a:xfrm>
              <a:prstGeom prst="line">
                <a:avLst/>
              </a:prstGeom>
              <a:ln w="19050">
                <a:solidFill>
                  <a:srgbClr val="C5016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9" name="Connecteur droit 178">
                <a:extLst>
                  <a:ext uri="{FF2B5EF4-FFF2-40B4-BE49-F238E27FC236}">
                    <a16:creationId xmlns:a16="http://schemas.microsoft.com/office/drawing/2014/main" id="{EAAB60E1-9E59-4CDC-9B6A-D29396E49B9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303323" y="2780998"/>
                <a:ext cx="2053240" cy="20835"/>
              </a:xfrm>
              <a:prstGeom prst="line">
                <a:avLst/>
              </a:prstGeom>
              <a:ln w="19050">
                <a:solidFill>
                  <a:srgbClr val="C5016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0" name="Groupe 219">
              <a:extLst>
                <a:ext uri="{FF2B5EF4-FFF2-40B4-BE49-F238E27FC236}">
                  <a16:creationId xmlns:a16="http://schemas.microsoft.com/office/drawing/2014/main" id="{33B30DC2-883C-427F-804F-09046ED8AA89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0062963" y="4347439"/>
              <a:ext cx="601092" cy="1162333"/>
              <a:chOff x="9975929" y="4202688"/>
              <a:chExt cx="843534" cy="1631143"/>
            </a:xfrm>
          </p:grpSpPr>
          <p:grpSp>
            <p:nvGrpSpPr>
              <p:cNvPr id="165" name="Groupe 164">
                <a:extLst>
                  <a:ext uri="{FF2B5EF4-FFF2-40B4-BE49-F238E27FC236}">
                    <a16:creationId xmlns:a16="http://schemas.microsoft.com/office/drawing/2014/main" id="{0F215673-49EC-4936-8880-71BFFB84ADCD}"/>
                  </a:ext>
                </a:extLst>
              </p:cNvPr>
              <p:cNvGrpSpPr/>
              <p:nvPr/>
            </p:nvGrpSpPr>
            <p:grpSpPr>
              <a:xfrm>
                <a:off x="9975929" y="4202688"/>
                <a:ext cx="843534" cy="1631143"/>
                <a:chOff x="6304513" y="3181795"/>
                <a:chExt cx="843534" cy="1631143"/>
              </a:xfrm>
            </p:grpSpPr>
            <p:grpSp>
              <p:nvGrpSpPr>
                <p:cNvPr id="166" name="Groupe 165">
                  <a:extLst>
                    <a:ext uri="{FF2B5EF4-FFF2-40B4-BE49-F238E27FC236}">
                      <a16:creationId xmlns:a16="http://schemas.microsoft.com/office/drawing/2014/main" id="{4C137DA9-B459-42BB-934E-56F56F8702F0}"/>
                    </a:ext>
                  </a:extLst>
                </p:cNvPr>
                <p:cNvGrpSpPr/>
                <p:nvPr/>
              </p:nvGrpSpPr>
              <p:grpSpPr>
                <a:xfrm>
                  <a:off x="6304513" y="3181795"/>
                  <a:ext cx="843534" cy="1631143"/>
                  <a:chOff x="6172950" y="1628775"/>
                  <a:chExt cx="886058" cy="1713372"/>
                </a:xfrm>
              </p:grpSpPr>
              <p:pic>
                <p:nvPicPr>
                  <p:cNvPr id="168" name="Image 167">
                    <a:extLst>
                      <a:ext uri="{FF2B5EF4-FFF2-40B4-BE49-F238E27FC236}">
                        <a16:creationId xmlns:a16="http://schemas.microsoft.com/office/drawing/2014/main" id="{AB85B432-6F0A-4596-8EAD-79FD8D95C32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3"/>
                  <a:stretch>
                    <a:fillRect/>
                  </a:stretch>
                </p:blipFill>
                <p:spPr>
                  <a:xfrm>
                    <a:off x="6172950" y="1628775"/>
                    <a:ext cx="886058" cy="1713372"/>
                  </a:xfrm>
                  <a:prstGeom prst="rect">
                    <a:avLst/>
                  </a:prstGeom>
                </p:spPr>
              </p:pic>
              <p:sp>
                <p:nvSpPr>
                  <p:cNvPr id="169" name="Ellipse 168">
                    <a:extLst>
                      <a:ext uri="{FF2B5EF4-FFF2-40B4-BE49-F238E27FC236}">
                        <a16:creationId xmlns:a16="http://schemas.microsoft.com/office/drawing/2014/main" id="{9BDAEC6E-27AD-492B-A17F-1AB717DEA737}"/>
                      </a:ext>
                    </a:extLst>
                  </p:cNvPr>
                  <p:cNvSpPr/>
                  <p:nvPr/>
                </p:nvSpPr>
                <p:spPr>
                  <a:xfrm>
                    <a:off x="6385263" y="2397172"/>
                    <a:ext cx="470000" cy="745978"/>
                  </a:xfrm>
                  <a:prstGeom prst="ellipse">
                    <a:avLst/>
                  </a:prstGeom>
                  <a:solidFill>
                    <a:srgbClr val="F6F0E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167" name="Cylindre 166">
                  <a:extLst>
                    <a:ext uri="{FF2B5EF4-FFF2-40B4-BE49-F238E27FC236}">
                      <a16:creationId xmlns:a16="http://schemas.microsoft.com/office/drawing/2014/main" id="{CB0B0B55-8C25-41B0-9C3D-717B1F30A886}"/>
                    </a:ext>
                  </a:extLst>
                </p:cNvPr>
                <p:cNvSpPr/>
                <p:nvPr/>
              </p:nvSpPr>
              <p:spPr>
                <a:xfrm>
                  <a:off x="6416553" y="3721295"/>
                  <a:ext cx="616309" cy="1035435"/>
                </a:xfrm>
                <a:prstGeom prst="can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201" name="Cylindre 200">
                <a:extLst>
                  <a:ext uri="{FF2B5EF4-FFF2-40B4-BE49-F238E27FC236}">
                    <a16:creationId xmlns:a16="http://schemas.microsoft.com/office/drawing/2014/main" id="{BF23A6CB-C217-4594-823A-54ED95E8A426}"/>
                  </a:ext>
                </a:extLst>
              </p:cNvPr>
              <p:cNvSpPr/>
              <p:nvPr/>
            </p:nvSpPr>
            <p:spPr>
              <a:xfrm>
                <a:off x="10086696" y="4719391"/>
                <a:ext cx="616309" cy="1114439"/>
              </a:xfrm>
              <a:prstGeom prst="can">
                <a:avLst/>
              </a:prstGeom>
              <a:solidFill>
                <a:srgbClr val="F6F0E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pic>
          <p:nvPicPr>
            <p:cNvPr id="212" name="Image 211">
              <a:extLst>
                <a:ext uri="{FF2B5EF4-FFF2-40B4-BE49-F238E27FC236}">
                  <a16:creationId xmlns:a16="http://schemas.microsoft.com/office/drawing/2014/main" id="{0099A39C-2E50-46DA-BB9E-53BEF30AE6A3}"/>
                </a:ext>
              </a:extLst>
            </p:cNvPr>
            <p:cNvPicPr>
              <a:picLocks noChangeAspect="1"/>
            </p:cNvPicPr>
            <p:nvPr/>
          </p:nvPicPr>
          <p:blipFill>
            <a:blip r:embed="rId27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 rot="2063369">
              <a:off x="10049673" y="2112138"/>
              <a:ext cx="286728" cy="287597"/>
            </a:xfrm>
            <a:prstGeom prst="rect">
              <a:avLst/>
            </a:prstGeom>
          </p:spPr>
        </p:pic>
        <p:grpSp>
          <p:nvGrpSpPr>
            <p:cNvPr id="214" name="Groupe 213">
              <a:extLst>
                <a:ext uri="{FF2B5EF4-FFF2-40B4-BE49-F238E27FC236}">
                  <a16:creationId xmlns:a16="http://schemas.microsoft.com/office/drawing/2014/main" id="{365DAA06-D398-46C5-913A-2F5654B4DEC8}"/>
                </a:ext>
              </a:extLst>
            </p:cNvPr>
            <p:cNvGrpSpPr/>
            <p:nvPr/>
          </p:nvGrpSpPr>
          <p:grpSpPr>
            <a:xfrm>
              <a:off x="6684468" y="3361136"/>
              <a:ext cx="1226480" cy="988199"/>
              <a:chOff x="6923625" y="3136360"/>
              <a:chExt cx="1226480" cy="988199"/>
            </a:xfrm>
          </p:grpSpPr>
          <p:pic>
            <p:nvPicPr>
              <p:cNvPr id="141" name="Image 140">
                <a:extLst>
                  <a:ext uri="{FF2B5EF4-FFF2-40B4-BE49-F238E27FC236}">
                    <a16:creationId xmlns:a16="http://schemas.microsoft.com/office/drawing/2014/main" id="{8D28107B-35ED-4B9A-AAE6-7F4CA312AD8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8" cstate="print">
                <a:extLst>
                  <a:ext uri="{BEBA8EAE-BF5A-486C-A8C5-ECC9F3942E4B}">
                    <a14:imgProps xmlns:a14="http://schemas.microsoft.com/office/drawing/2010/main">
                      <a14:imgLayer r:embed="rId29">
                        <a14:imgEffect>
                          <a14:colorTemperature colorTemp="88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923625" y="3136360"/>
                <a:ext cx="1226480" cy="988199"/>
              </a:xfrm>
              <a:prstGeom prst="rect">
                <a:avLst/>
              </a:prstGeom>
            </p:spPr>
          </p:pic>
          <p:pic>
            <p:nvPicPr>
              <p:cNvPr id="213" name="Image 212">
                <a:extLst>
                  <a:ext uri="{FF2B5EF4-FFF2-40B4-BE49-F238E27FC236}">
                    <a16:creationId xmlns:a16="http://schemas.microsoft.com/office/drawing/2014/main" id="{CFC279F4-4A7A-4882-A8BF-766801E14A9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7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p:blipFill>
            <p:spPr>
              <a:xfrm rot="2063369">
                <a:off x="7433708" y="3554205"/>
                <a:ext cx="286728" cy="287597"/>
              </a:xfrm>
              <a:prstGeom prst="rect">
                <a:avLst/>
              </a:prstGeom>
            </p:spPr>
          </p:pic>
        </p:grpSp>
        <p:grpSp>
          <p:nvGrpSpPr>
            <p:cNvPr id="215" name="Groupe 214">
              <a:extLst>
                <a:ext uri="{FF2B5EF4-FFF2-40B4-BE49-F238E27FC236}">
                  <a16:creationId xmlns:a16="http://schemas.microsoft.com/office/drawing/2014/main" id="{B1135109-CD59-40F3-A87F-0D7F87099CF5}"/>
                </a:ext>
              </a:extLst>
            </p:cNvPr>
            <p:cNvGrpSpPr/>
            <p:nvPr/>
          </p:nvGrpSpPr>
          <p:grpSpPr>
            <a:xfrm>
              <a:off x="10463848" y="3380624"/>
              <a:ext cx="1226480" cy="988199"/>
              <a:chOff x="6923625" y="3136360"/>
              <a:chExt cx="1226480" cy="988199"/>
            </a:xfrm>
          </p:grpSpPr>
          <p:pic>
            <p:nvPicPr>
              <p:cNvPr id="216" name="Image 215">
                <a:extLst>
                  <a:ext uri="{FF2B5EF4-FFF2-40B4-BE49-F238E27FC236}">
                    <a16:creationId xmlns:a16="http://schemas.microsoft.com/office/drawing/2014/main" id="{61989326-C29E-4AE1-BFD8-F7A4777DA0C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8" cstate="print">
                <a:extLst>
                  <a:ext uri="{BEBA8EAE-BF5A-486C-A8C5-ECC9F3942E4B}">
                    <a14:imgProps xmlns:a14="http://schemas.microsoft.com/office/drawing/2010/main">
                      <a14:imgLayer r:embed="rId29">
                        <a14:imgEffect>
                          <a14:colorTemperature colorTemp="88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923625" y="3136360"/>
                <a:ext cx="1226480" cy="988199"/>
              </a:xfrm>
              <a:prstGeom prst="rect">
                <a:avLst/>
              </a:prstGeom>
            </p:spPr>
          </p:pic>
          <p:pic>
            <p:nvPicPr>
              <p:cNvPr id="217" name="Image 216">
                <a:extLst>
                  <a:ext uri="{FF2B5EF4-FFF2-40B4-BE49-F238E27FC236}">
                    <a16:creationId xmlns:a16="http://schemas.microsoft.com/office/drawing/2014/main" id="{F6AA3D70-C98E-40BE-AF26-79D26CF522D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7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p:blipFill>
            <p:spPr>
              <a:xfrm rot="2063369">
                <a:off x="7433708" y="3554205"/>
                <a:ext cx="286728" cy="287597"/>
              </a:xfrm>
              <a:prstGeom prst="rect">
                <a:avLst/>
              </a:prstGeom>
            </p:spPr>
          </p:pic>
        </p:grpSp>
        <p:pic>
          <p:nvPicPr>
            <p:cNvPr id="218" name="Image 217">
              <a:extLst>
                <a:ext uri="{FF2B5EF4-FFF2-40B4-BE49-F238E27FC236}">
                  <a16:creationId xmlns:a16="http://schemas.microsoft.com/office/drawing/2014/main" id="{7A726BAD-E959-404A-86E1-2DAF47C34418}"/>
                </a:ext>
              </a:extLst>
            </p:cNvPr>
            <p:cNvPicPr>
              <a:picLocks noChangeAspect="1"/>
            </p:cNvPicPr>
            <p:nvPr/>
          </p:nvPicPr>
          <p:blipFill>
            <a:blip r:embed="rId27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 rot="2063369">
              <a:off x="8526211" y="3798009"/>
              <a:ext cx="286728" cy="287597"/>
            </a:xfrm>
            <a:prstGeom prst="rect">
              <a:avLst/>
            </a:prstGeom>
          </p:spPr>
        </p:pic>
        <p:pic>
          <p:nvPicPr>
            <p:cNvPr id="219" name="Image 218">
              <a:extLst>
                <a:ext uri="{FF2B5EF4-FFF2-40B4-BE49-F238E27FC236}">
                  <a16:creationId xmlns:a16="http://schemas.microsoft.com/office/drawing/2014/main" id="{0A572D9C-28D8-48B4-BEEC-3EA22EDC1CEB}"/>
                </a:ext>
              </a:extLst>
            </p:cNvPr>
            <p:cNvPicPr>
              <a:picLocks noChangeAspect="1"/>
            </p:cNvPicPr>
            <p:nvPr/>
          </p:nvPicPr>
          <p:blipFill>
            <a:blip r:embed="rId27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 rot="2063369">
              <a:off x="9703243" y="3798009"/>
              <a:ext cx="286728" cy="287597"/>
            </a:xfrm>
            <a:prstGeom prst="rect">
              <a:avLst/>
            </a:prstGeom>
          </p:spPr>
        </p:pic>
        <p:grpSp>
          <p:nvGrpSpPr>
            <p:cNvPr id="222" name="Groupe 221">
              <a:extLst>
                <a:ext uri="{FF2B5EF4-FFF2-40B4-BE49-F238E27FC236}">
                  <a16:creationId xmlns:a16="http://schemas.microsoft.com/office/drawing/2014/main" id="{4B35A125-80A7-4254-ABD1-39C3E2C69CCA}"/>
                </a:ext>
              </a:extLst>
            </p:cNvPr>
            <p:cNvGrpSpPr/>
            <p:nvPr/>
          </p:nvGrpSpPr>
          <p:grpSpPr>
            <a:xfrm>
              <a:off x="7643835" y="4359553"/>
              <a:ext cx="366078" cy="707886"/>
              <a:chOff x="6304513" y="3181795"/>
              <a:chExt cx="843534" cy="1631143"/>
            </a:xfrm>
          </p:grpSpPr>
          <p:grpSp>
            <p:nvGrpSpPr>
              <p:cNvPr id="224" name="Groupe 223">
                <a:extLst>
                  <a:ext uri="{FF2B5EF4-FFF2-40B4-BE49-F238E27FC236}">
                    <a16:creationId xmlns:a16="http://schemas.microsoft.com/office/drawing/2014/main" id="{CC3FD40A-7A46-4EBF-8E83-50CE25437A8A}"/>
                  </a:ext>
                </a:extLst>
              </p:cNvPr>
              <p:cNvGrpSpPr/>
              <p:nvPr/>
            </p:nvGrpSpPr>
            <p:grpSpPr>
              <a:xfrm>
                <a:off x="6304513" y="3181795"/>
                <a:ext cx="843534" cy="1631143"/>
                <a:chOff x="6172950" y="1628775"/>
                <a:chExt cx="886058" cy="1713372"/>
              </a:xfrm>
            </p:grpSpPr>
            <p:pic>
              <p:nvPicPr>
                <p:cNvPr id="226" name="Image 225">
                  <a:extLst>
                    <a:ext uri="{FF2B5EF4-FFF2-40B4-BE49-F238E27FC236}">
                      <a16:creationId xmlns:a16="http://schemas.microsoft.com/office/drawing/2014/main" id="{C5F4AB20-184B-4609-8C22-0BD5A016FDA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6172950" y="1628775"/>
                  <a:ext cx="886058" cy="1713372"/>
                </a:xfrm>
                <a:prstGeom prst="rect">
                  <a:avLst/>
                </a:prstGeom>
              </p:spPr>
            </p:pic>
            <p:sp>
              <p:nvSpPr>
                <p:cNvPr id="227" name="Ellipse 226">
                  <a:extLst>
                    <a:ext uri="{FF2B5EF4-FFF2-40B4-BE49-F238E27FC236}">
                      <a16:creationId xmlns:a16="http://schemas.microsoft.com/office/drawing/2014/main" id="{0921B181-D2F0-40CA-A2DB-979CFEDB2E56}"/>
                    </a:ext>
                  </a:extLst>
                </p:cNvPr>
                <p:cNvSpPr/>
                <p:nvPr/>
              </p:nvSpPr>
              <p:spPr>
                <a:xfrm>
                  <a:off x="6385263" y="2397172"/>
                  <a:ext cx="470000" cy="745978"/>
                </a:xfrm>
                <a:prstGeom prst="ellipse">
                  <a:avLst/>
                </a:prstGeom>
                <a:solidFill>
                  <a:srgbClr val="F6F0E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225" name="Cylindre 224">
                <a:extLst>
                  <a:ext uri="{FF2B5EF4-FFF2-40B4-BE49-F238E27FC236}">
                    <a16:creationId xmlns:a16="http://schemas.microsoft.com/office/drawing/2014/main" id="{9C3A4DF1-E15D-428A-988B-68B19F0AE94B}"/>
                  </a:ext>
                </a:extLst>
              </p:cNvPr>
              <p:cNvSpPr/>
              <p:nvPr/>
            </p:nvSpPr>
            <p:spPr>
              <a:xfrm>
                <a:off x="6416553" y="3721295"/>
                <a:ext cx="616309" cy="1035435"/>
              </a:xfrm>
              <a:prstGeom prst="can">
                <a:avLst/>
              </a:prstGeom>
              <a:solidFill>
                <a:srgbClr val="C4E1F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242" name="Groupe 241">
              <a:extLst>
                <a:ext uri="{FF2B5EF4-FFF2-40B4-BE49-F238E27FC236}">
                  <a16:creationId xmlns:a16="http://schemas.microsoft.com/office/drawing/2014/main" id="{1185BF83-7EF1-45C1-8555-CB9C3F5C26CF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831842" y="4343476"/>
              <a:ext cx="546447" cy="1056666"/>
              <a:chOff x="9975929" y="4202688"/>
              <a:chExt cx="843534" cy="1631143"/>
            </a:xfrm>
          </p:grpSpPr>
          <p:grpSp>
            <p:nvGrpSpPr>
              <p:cNvPr id="243" name="Groupe 242">
                <a:extLst>
                  <a:ext uri="{FF2B5EF4-FFF2-40B4-BE49-F238E27FC236}">
                    <a16:creationId xmlns:a16="http://schemas.microsoft.com/office/drawing/2014/main" id="{F6737845-B5F9-425B-B1AB-DD52CCA9A864}"/>
                  </a:ext>
                </a:extLst>
              </p:cNvPr>
              <p:cNvGrpSpPr/>
              <p:nvPr/>
            </p:nvGrpSpPr>
            <p:grpSpPr>
              <a:xfrm>
                <a:off x="9975929" y="4202688"/>
                <a:ext cx="843534" cy="1631143"/>
                <a:chOff x="6304513" y="3181795"/>
                <a:chExt cx="843534" cy="1631143"/>
              </a:xfrm>
            </p:grpSpPr>
            <p:grpSp>
              <p:nvGrpSpPr>
                <p:cNvPr id="245" name="Groupe 244">
                  <a:extLst>
                    <a:ext uri="{FF2B5EF4-FFF2-40B4-BE49-F238E27FC236}">
                      <a16:creationId xmlns:a16="http://schemas.microsoft.com/office/drawing/2014/main" id="{53B8B0DC-6390-495F-A2BE-71719E5EF8E4}"/>
                    </a:ext>
                  </a:extLst>
                </p:cNvPr>
                <p:cNvGrpSpPr/>
                <p:nvPr/>
              </p:nvGrpSpPr>
              <p:grpSpPr>
                <a:xfrm>
                  <a:off x="6304513" y="3181795"/>
                  <a:ext cx="843534" cy="1631143"/>
                  <a:chOff x="6172950" y="1628775"/>
                  <a:chExt cx="886058" cy="1713372"/>
                </a:xfrm>
              </p:grpSpPr>
              <p:pic>
                <p:nvPicPr>
                  <p:cNvPr id="247" name="Image 246">
                    <a:extLst>
                      <a:ext uri="{FF2B5EF4-FFF2-40B4-BE49-F238E27FC236}">
                        <a16:creationId xmlns:a16="http://schemas.microsoft.com/office/drawing/2014/main" id="{8D8615C0-8D22-4BCD-B06B-114604A56F2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3"/>
                  <a:stretch>
                    <a:fillRect/>
                  </a:stretch>
                </p:blipFill>
                <p:spPr>
                  <a:xfrm>
                    <a:off x="6172950" y="1628775"/>
                    <a:ext cx="886058" cy="1713372"/>
                  </a:xfrm>
                  <a:prstGeom prst="rect">
                    <a:avLst/>
                  </a:prstGeom>
                </p:spPr>
              </p:pic>
              <p:sp>
                <p:nvSpPr>
                  <p:cNvPr id="248" name="Ellipse 247">
                    <a:extLst>
                      <a:ext uri="{FF2B5EF4-FFF2-40B4-BE49-F238E27FC236}">
                        <a16:creationId xmlns:a16="http://schemas.microsoft.com/office/drawing/2014/main" id="{B6F2DD64-3C59-4E20-9DB6-82C0FBD20443}"/>
                      </a:ext>
                    </a:extLst>
                  </p:cNvPr>
                  <p:cNvSpPr/>
                  <p:nvPr/>
                </p:nvSpPr>
                <p:spPr>
                  <a:xfrm>
                    <a:off x="6385263" y="2397172"/>
                    <a:ext cx="470000" cy="745978"/>
                  </a:xfrm>
                  <a:prstGeom prst="ellipse">
                    <a:avLst/>
                  </a:prstGeom>
                  <a:solidFill>
                    <a:srgbClr val="F6F0E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246" name="Cylindre 245">
                  <a:extLst>
                    <a:ext uri="{FF2B5EF4-FFF2-40B4-BE49-F238E27FC236}">
                      <a16:creationId xmlns:a16="http://schemas.microsoft.com/office/drawing/2014/main" id="{E10A38E2-17E2-4398-B897-BD28FE327DF6}"/>
                    </a:ext>
                  </a:extLst>
                </p:cNvPr>
                <p:cNvSpPr/>
                <p:nvPr/>
              </p:nvSpPr>
              <p:spPr>
                <a:xfrm>
                  <a:off x="6416553" y="3721295"/>
                  <a:ext cx="616309" cy="1035435"/>
                </a:xfrm>
                <a:prstGeom prst="can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244" name="Cylindre 243">
                <a:extLst>
                  <a:ext uri="{FF2B5EF4-FFF2-40B4-BE49-F238E27FC236}">
                    <a16:creationId xmlns:a16="http://schemas.microsoft.com/office/drawing/2014/main" id="{C9ED1EDC-2978-4F03-A47C-9CCAEB508C0D}"/>
                  </a:ext>
                </a:extLst>
              </p:cNvPr>
              <p:cNvSpPr/>
              <p:nvPr/>
            </p:nvSpPr>
            <p:spPr>
              <a:xfrm>
                <a:off x="10086696" y="4719391"/>
                <a:ext cx="616309" cy="1114439"/>
              </a:xfrm>
              <a:prstGeom prst="can">
                <a:avLst/>
              </a:prstGeom>
              <a:solidFill>
                <a:srgbClr val="F6F0E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249" name="ZoneTexte 248">
              <a:extLst>
                <a:ext uri="{FF2B5EF4-FFF2-40B4-BE49-F238E27FC236}">
                  <a16:creationId xmlns:a16="http://schemas.microsoft.com/office/drawing/2014/main" id="{E701DC0E-AFB1-4393-A80A-76E2830B0E7C}"/>
                </a:ext>
              </a:extLst>
            </p:cNvPr>
            <p:cNvSpPr txBox="1"/>
            <p:nvPr/>
          </p:nvSpPr>
          <p:spPr>
            <a:xfrm>
              <a:off x="7555672" y="4718442"/>
              <a:ext cx="54103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+</a:t>
              </a:r>
              <a:r>
                <a:rPr lang="fr-FR" sz="1200" b="1" dirty="0">
                  <a:solidFill>
                    <a:srgbClr val="000000"/>
                  </a:solidFill>
                  <a:latin typeface="Calibri" panose="020F0502020204030204"/>
                </a:rPr>
                <a:t>2</a:t>
              </a:r>
              <a:r>
                <a:rPr kumimoji="0" lang="fr-FR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00</a:t>
              </a:r>
            </a:p>
          </p:txBody>
        </p:sp>
        <p:sp>
          <p:nvSpPr>
            <p:cNvPr id="250" name="ZoneTexte 249">
              <a:extLst>
                <a:ext uri="{FF2B5EF4-FFF2-40B4-BE49-F238E27FC236}">
                  <a16:creationId xmlns:a16="http://schemas.microsoft.com/office/drawing/2014/main" id="{12398720-084B-45B7-9D51-2D8FF0920BF3}"/>
                </a:ext>
              </a:extLst>
            </p:cNvPr>
            <p:cNvSpPr txBox="1"/>
            <p:nvPr/>
          </p:nvSpPr>
          <p:spPr>
            <a:xfrm>
              <a:off x="8860837" y="4939140"/>
              <a:ext cx="54103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+</a:t>
              </a:r>
              <a:r>
                <a:rPr lang="fr-FR" sz="1200" b="1" noProof="0" dirty="0">
                  <a:solidFill>
                    <a:srgbClr val="000000"/>
                  </a:solidFill>
                  <a:latin typeface="Calibri" panose="020F0502020204030204"/>
                </a:rPr>
                <a:t>5</a:t>
              </a:r>
              <a:r>
                <a:rPr kumimoji="0" lang="fr-FR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00</a:t>
              </a:r>
            </a:p>
          </p:txBody>
        </p:sp>
        <p:sp>
          <p:nvSpPr>
            <p:cNvPr id="251" name="ZoneTexte 250">
              <a:extLst>
                <a:ext uri="{FF2B5EF4-FFF2-40B4-BE49-F238E27FC236}">
                  <a16:creationId xmlns:a16="http://schemas.microsoft.com/office/drawing/2014/main" id="{585503A9-41B1-48A5-B634-7AE367AFA48A}"/>
                </a:ext>
              </a:extLst>
            </p:cNvPr>
            <p:cNvSpPr txBox="1"/>
            <p:nvPr/>
          </p:nvSpPr>
          <p:spPr>
            <a:xfrm>
              <a:off x="10098654" y="4995441"/>
              <a:ext cx="54103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+</a:t>
              </a:r>
              <a:r>
                <a:rPr lang="fr-FR" sz="1200" b="1" dirty="0">
                  <a:solidFill>
                    <a:srgbClr val="000000"/>
                  </a:solidFill>
                  <a:latin typeface="Calibri" panose="020F0502020204030204"/>
                </a:rPr>
                <a:t>6</a:t>
              </a:r>
              <a:r>
                <a:rPr kumimoji="0" lang="fr-FR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00</a:t>
              </a:r>
            </a:p>
          </p:txBody>
        </p:sp>
        <p:pic>
          <p:nvPicPr>
            <p:cNvPr id="146" name="Image 145">
              <a:extLst>
                <a:ext uri="{FF2B5EF4-FFF2-40B4-BE49-F238E27FC236}">
                  <a16:creationId xmlns:a16="http://schemas.microsoft.com/office/drawing/2014/main" id="{E4FE3CDA-3C69-4CBB-A2BB-CD5670B89C52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/>
            <a:stretch>
              <a:fillRect/>
            </a:stretch>
          </p:blipFill>
          <p:spPr>
            <a:xfrm>
              <a:off x="11512713" y="3497077"/>
              <a:ext cx="317869" cy="316456"/>
            </a:xfrm>
            <a:prstGeom prst="rect">
              <a:avLst/>
            </a:prstGeom>
          </p:spPr>
        </p:pic>
        <p:sp>
          <p:nvSpPr>
            <p:cNvPr id="252" name="ZoneTexte 251">
              <a:extLst>
                <a:ext uri="{FF2B5EF4-FFF2-40B4-BE49-F238E27FC236}">
                  <a16:creationId xmlns:a16="http://schemas.microsoft.com/office/drawing/2014/main" id="{28B402A7-0F3C-4BDA-8DCA-C7FCC4FEBE8B}"/>
                </a:ext>
              </a:extLst>
            </p:cNvPr>
            <p:cNvSpPr txBox="1"/>
            <p:nvPr/>
          </p:nvSpPr>
          <p:spPr>
            <a:xfrm>
              <a:off x="11427453" y="5161476"/>
              <a:ext cx="54103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+700</a:t>
              </a:r>
            </a:p>
          </p:txBody>
        </p:sp>
      </p:grpSp>
      <p:grpSp>
        <p:nvGrpSpPr>
          <p:cNvPr id="2" name="Group 60">
            <a:extLst>
              <a:ext uri="{FF2B5EF4-FFF2-40B4-BE49-F238E27FC236}">
                <a16:creationId xmlns:a16="http://schemas.microsoft.com/office/drawing/2014/main" id="{1A2FCCD3-9B9A-52B1-9A05-5BC901AD4DAC}"/>
              </a:ext>
            </a:extLst>
          </p:cNvPr>
          <p:cNvGrpSpPr/>
          <p:nvPr/>
        </p:nvGrpSpPr>
        <p:grpSpPr>
          <a:xfrm>
            <a:off x="1199456" y="4581128"/>
            <a:ext cx="2611312" cy="1062570"/>
            <a:chOff x="1071319" y="5111713"/>
            <a:chExt cx="3091088" cy="725212"/>
          </a:xfrm>
        </p:grpSpPr>
        <p:sp>
          <p:nvSpPr>
            <p:cNvPr id="3" name="TextBox 61">
              <a:extLst>
                <a:ext uri="{FF2B5EF4-FFF2-40B4-BE49-F238E27FC236}">
                  <a16:creationId xmlns:a16="http://schemas.microsoft.com/office/drawing/2014/main" id="{400F62C7-1B64-8E93-A4D6-280E0FB3D637}"/>
                </a:ext>
              </a:extLst>
            </p:cNvPr>
            <p:cNvSpPr txBox="1"/>
            <p:nvPr/>
          </p:nvSpPr>
          <p:spPr>
            <a:xfrm>
              <a:off x="1071320" y="5111713"/>
              <a:ext cx="2913912" cy="2310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sz="1600" b="1" dirty="0" err="1">
                  <a:solidFill>
                    <a:srgbClr val="00B05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Genomické</a:t>
              </a:r>
              <a:r>
                <a:rPr lang="cs-CZ" sz="1600" b="1" dirty="0">
                  <a:solidFill>
                    <a:srgbClr val="00B05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hodnocení</a:t>
              </a:r>
              <a:endParaRPr lang="en-US" sz="1600" b="1" dirty="0">
                <a:solidFill>
                  <a:srgbClr val="00B05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" name="TextBox 62">
              <a:extLst>
                <a:ext uri="{FF2B5EF4-FFF2-40B4-BE49-F238E27FC236}">
                  <a16:creationId xmlns:a16="http://schemas.microsoft.com/office/drawing/2014/main" id="{639F4216-6F6D-CC4C-1D73-69DC01E6AF02}"/>
                </a:ext>
              </a:extLst>
            </p:cNvPr>
            <p:cNvSpPr txBox="1"/>
            <p:nvPr/>
          </p:nvSpPr>
          <p:spPr>
            <a:xfrm>
              <a:off x="1071319" y="5332781"/>
              <a:ext cx="3091088" cy="5041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Zohlednění genomu zvířete při hodnocení jeho genetické hodnoty</a:t>
              </a:r>
              <a:endParaRPr lang="en-US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6" name="Group 47">
            <a:extLst>
              <a:ext uri="{FF2B5EF4-FFF2-40B4-BE49-F238E27FC236}">
                <a16:creationId xmlns:a16="http://schemas.microsoft.com/office/drawing/2014/main" id="{BBB8B7B7-3E04-12A8-5E16-114656977A3A}"/>
              </a:ext>
            </a:extLst>
          </p:cNvPr>
          <p:cNvGrpSpPr/>
          <p:nvPr/>
        </p:nvGrpSpPr>
        <p:grpSpPr>
          <a:xfrm>
            <a:off x="138953" y="3068960"/>
            <a:ext cx="2778290" cy="1075087"/>
            <a:chOff x="1071319" y="5111713"/>
            <a:chExt cx="1960904" cy="606771"/>
          </a:xfrm>
        </p:grpSpPr>
        <p:sp>
          <p:nvSpPr>
            <p:cNvPr id="7" name="TextBox 45">
              <a:extLst>
                <a:ext uri="{FF2B5EF4-FFF2-40B4-BE49-F238E27FC236}">
                  <a16:creationId xmlns:a16="http://schemas.microsoft.com/office/drawing/2014/main" id="{E49AC276-9B28-FB30-329C-FA9DBE87F8DF}"/>
                </a:ext>
              </a:extLst>
            </p:cNvPr>
            <p:cNvSpPr txBox="1"/>
            <p:nvPr/>
          </p:nvSpPr>
          <p:spPr>
            <a:xfrm>
              <a:off x="1071320" y="5111713"/>
              <a:ext cx="1888710" cy="1910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600" b="1" dirty="0">
                  <a:solidFill>
                    <a:srgbClr val="92D05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Polygenní hodnocení</a:t>
              </a:r>
              <a:endParaRPr lang="en-US" sz="1600" b="1" dirty="0">
                <a:solidFill>
                  <a:srgbClr val="92D05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" name="TextBox 46">
              <a:extLst>
                <a:ext uri="{FF2B5EF4-FFF2-40B4-BE49-F238E27FC236}">
                  <a16:creationId xmlns:a16="http://schemas.microsoft.com/office/drawing/2014/main" id="{EA3CC111-278E-22CC-3123-35A137862EEC}"/>
                </a:ext>
              </a:extLst>
            </p:cNvPr>
            <p:cNvSpPr txBox="1"/>
            <p:nvPr/>
          </p:nvSpPr>
          <p:spPr>
            <a:xfrm>
              <a:off x="1071319" y="5301588"/>
              <a:ext cx="1960904" cy="4168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Odhad plemenných hodnot zvířat prostřednictvím jejich užitkovosti v chovu (fenotyp)</a:t>
              </a:r>
              <a:endParaRPr lang="en-US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4" name="Group 60">
            <a:extLst>
              <a:ext uri="{FF2B5EF4-FFF2-40B4-BE49-F238E27FC236}">
                <a16:creationId xmlns:a16="http://schemas.microsoft.com/office/drawing/2014/main" id="{49B8F662-F8BA-72AB-178F-9A8C7B5AC136}"/>
              </a:ext>
            </a:extLst>
          </p:cNvPr>
          <p:cNvGrpSpPr/>
          <p:nvPr/>
        </p:nvGrpSpPr>
        <p:grpSpPr>
          <a:xfrm>
            <a:off x="6875995" y="551886"/>
            <a:ext cx="4943931" cy="1062570"/>
            <a:chOff x="1071318" y="5111713"/>
            <a:chExt cx="5852279" cy="725212"/>
          </a:xfrm>
        </p:grpSpPr>
        <p:sp>
          <p:nvSpPr>
            <p:cNvPr id="15" name="TextBox 61">
              <a:extLst>
                <a:ext uri="{FF2B5EF4-FFF2-40B4-BE49-F238E27FC236}">
                  <a16:creationId xmlns:a16="http://schemas.microsoft.com/office/drawing/2014/main" id="{804D8781-0965-A9BF-117B-16DD48420FA1}"/>
                </a:ext>
              </a:extLst>
            </p:cNvPr>
            <p:cNvSpPr txBox="1"/>
            <p:nvPr/>
          </p:nvSpPr>
          <p:spPr>
            <a:xfrm>
              <a:off x="1071320" y="5111713"/>
              <a:ext cx="4174702" cy="2310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sz="1600" b="1" dirty="0">
                  <a:solidFill>
                    <a:srgbClr val="00B05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Zkreslení v důsledku předvýběru</a:t>
              </a:r>
              <a:endParaRPr lang="en-US" sz="1600" b="1" dirty="0">
                <a:solidFill>
                  <a:srgbClr val="00B05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6" name="TextBox 62">
              <a:extLst>
                <a:ext uri="{FF2B5EF4-FFF2-40B4-BE49-F238E27FC236}">
                  <a16:creationId xmlns:a16="http://schemas.microsoft.com/office/drawing/2014/main" id="{E8E538B1-1A17-A2B8-16C6-D5C716D89C75}"/>
                </a:ext>
              </a:extLst>
            </p:cNvPr>
            <p:cNvSpPr txBox="1"/>
            <p:nvPr/>
          </p:nvSpPr>
          <p:spPr>
            <a:xfrm>
              <a:off x="1071318" y="5332781"/>
              <a:ext cx="5852279" cy="5041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Nezohlednění užitkovosti </a:t>
              </a:r>
              <a:r>
                <a:rPr lang="fr-FR" sz="1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vy</a:t>
              </a:r>
              <a:r>
                <a:rPr lang="cs-CZ" sz="1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loučených zvířat a</a:t>
              </a:r>
              <a:r>
                <a:rPr lang="en-US" sz="1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cs-CZ" sz="1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zkreslení vnesené do</a:t>
              </a:r>
              <a:r>
                <a:rPr lang="en-US" sz="1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m</a:t>
              </a:r>
              <a:r>
                <a:rPr lang="cs-CZ" sz="1400" dirty="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etody</a:t>
              </a:r>
              <a:r>
                <a:rPr lang="en-US" sz="1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BLUP</a:t>
              </a:r>
              <a:r>
                <a:rPr lang="cs-CZ" sz="1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tím, že je</a:t>
              </a:r>
              <a:r>
                <a:rPr lang="en-US" sz="1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cs-CZ" sz="1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přičtena vyšší genetická významnost (nadřazenost) efektu prostředí</a:t>
              </a:r>
              <a:endParaRPr lang="en-US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22259679"/>
      </p:ext>
    </p:extLst>
  </p:cSld>
  <p:clrMapOvr>
    <a:masterClrMapping/>
  </p:clrMapOvr>
</p:sld>
</file>

<file path=ppt/theme/theme1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39502</TotalTime>
  <Words>4551</Words>
  <Application>Microsoft Office PowerPoint</Application>
  <PresentationFormat>Widescreen</PresentationFormat>
  <Paragraphs>864</Paragraphs>
  <Slides>60</Slides>
  <Notes>19</Notes>
  <HiddenSlides>0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60</vt:i4>
      </vt:variant>
    </vt:vector>
  </HeadingPairs>
  <TitlesOfParts>
    <vt:vector size="74" baseType="lpstr">
      <vt:lpstr>Abadi</vt:lpstr>
      <vt:lpstr>Arial</vt:lpstr>
      <vt:lpstr>Calibri</vt:lpstr>
      <vt:lpstr>FontAwesome</vt:lpstr>
      <vt:lpstr>Interstate</vt:lpstr>
      <vt:lpstr>Open Sans</vt:lpstr>
      <vt:lpstr>Segoe UI Emoji</vt:lpstr>
      <vt:lpstr>Segoe UI Light</vt:lpstr>
      <vt:lpstr>Source Sans Pro</vt:lpstr>
      <vt:lpstr>Symbol</vt:lpstr>
      <vt:lpstr>Wingdings</vt:lpstr>
      <vt:lpstr>Conception personnalisée</vt:lpstr>
      <vt:lpstr>1_Conception personnalisée</vt:lpstr>
      <vt:lpstr>Acrobat Document</vt:lpstr>
      <vt:lpstr>Inbreeding jako hrozba v éře genomiky u holštýnského plemene ve Francii</vt:lpstr>
      <vt:lpstr>PowerPoint Presentation</vt:lpstr>
      <vt:lpstr>Genomika a inbreeding u Prim’Holstein ve Francii</vt:lpstr>
      <vt:lpstr>Populace Prim’Holstein ve Francii</vt:lpstr>
      <vt:lpstr>Populace Prim’Holstein ve Francii</vt:lpstr>
      <vt:lpstr>Vývoj genomiky ve Francii</vt:lpstr>
      <vt:lpstr>Vývoj genomiky ve Francii</vt:lpstr>
      <vt:lpstr>Vývoj genomiky ve Francii</vt:lpstr>
      <vt:lpstr>Vývoj genomiky ve Francii</vt:lpstr>
      <vt:lpstr>Vývoj genomiky ve Francii</vt:lpstr>
      <vt:lpstr>Vývoj genomiky ve Francii</vt:lpstr>
      <vt:lpstr>Využití a dopad genomiky</vt:lpstr>
      <vt:lpstr>Využití a dopad genomiky</vt:lpstr>
      <vt:lpstr>Využití a dopad genomiky</vt:lpstr>
      <vt:lpstr>Využití a dopad genomiky</vt:lpstr>
      <vt:lpstr>Využití a dopad genomiky</vt:lpstr>
      <vt:lpstr>Využití a dopad genomiky</vt:lpstr>
      <vt:lpstr>Využití a dopad genomiky</vt:lpstr>
      <vt:lpstr>Aktuální stav v inbreedingu u holštýnského plemene ve Francii</vt:lpstr>
      <vt:lpstr>Aktuální stav v inbreedingu u holštýnského plemene ve Francii</vt:lpstr>
      <vt:lpstr>Aktuální stav v inbreedingu u holštýnského plemene ve Francii</vt:lpstr>
      <vt:lpstr>Aktuální stav v inbreedingu u holštýnského plemene ve Francii</vt:lpstr>
      <vt:lpstr>Aktuální stav v inbreedingu u holštýnského plemene ve Francii</vt:lpstr>
      <vt:lpstr>Aktuální stav v inbreedingu u holštýnského plemene ve Francii</vt:lpstr>
      <vt:lpstr>Aktuální stav v inbreedingu u holštýnského plemene ve Francii</vt:lpstr>
      <vt:lpstr>Aktuální stav v inbreedingu u holštýnského plemene ve Francii</vt:lpstr>
      <vt:lpstr>Aktuální stav v inbreedingu u holštýnského plemene ve Francii</vt:lpstr>
      <vt:lpstr>Aktuální stav v inbreedingu u holštýnského plemene ve Francii</vt:lpstr>
      <vt:lpstr>Kontrola inbreedingu ve šlechtitelském programu plemene ve Francii</vt:lpstr>
      <vt:lpstr>Kontrola inbreedingu ve šlechtitelském programu plemene ve Francii</vt:lpstr>
      <vt:lpstr>Kontrola inbreedingu ve šlechtitelském programu plemene ve Francii</vt:lpstr>
      <vt:lpstr>Kontrola inbreedingu ve šlechtitelském programu plemene ve Francii</vt:lpstr>
      <vt:lpstr>Kontrola inbreedingu ve šlechtitelském programu plemene ve Francii</vt:lpstr>
      <vt:lpstr>Kontrola inbreedingu ve šlechtitelském programu plemene ve Francii</vt:lpstr>
      <vt:lpstr>Kontrola inbreedingu ve šlechtitelském programu plemene ve Francii</vt:lpstr>
      <vt:lpstr>Kontrola inbreedingu ve šlechtitelském programu plemene ve Francii</vt:lpstr>
      <vt:lpstr>Kontrola inbreedingu ve šlechtitelském programu plemene ve Francii</vt:lpstr>
      <vt:lpstr>Kontrola inbreedingu ve šlechtitelském programu plemene ve Francii</vt:lpstr>
      <vt:lpstr>Kontrola inbreedingu ve šlechtitelském programu plemene ve Francii</vt:lpstr>
      <vt:lpstr>Závěry</vt:lpstr>
      <vt:lpstr>Závěry</vt:lpstr>
      <vt:lpstr>Závěry</vt:lpstr>
      <vt:lpstr>PowerPoint Presentation</vt:lpstr>
      <vt:lpstr>Gestion de la consanguinité de la race en France via le PS</vt:lpstr>
      <vt:lpstr>Kontrola inbreedingu ve šlechtitelském programu plemene ve Francii</vt:lpstr>
      <vt:lpstr>Kontrola inbreedingu ve šlechtitelském programu plemene ve Francii</vt:lpstr>
      <vt:lpstr>Kontrola inbreedingu ve šlechtitelském programu plemene ve Francii</vt:lpstr>
      <vt:lpstr>Kontrola inbreedingu ve šlechtitelském programu plemene ve Francii</vt:lpstr>
      <vt:lpstr>Kontrola inbreedingu ve šlechtitelském programu plemene ve Francii</vt:lpstr>
      <vt:lpstr>Kontrola inbreedingu ve šlechtitelském programu plemene ve Francii</vt:lpstr>
      <vt:lpstr>Kontrola inbreedingu ve šlechtitelském programu plemene ve Francii</vt:lpstr>
      <vt:lpstr>Kontrola inbreedingu ve šlechtitelském programu plemene ve Francii</vt:lpstr>
      <vt:lpstr>Kontrola inbreedingu ve šlechtitelském programu plemene ve Francii</vt:lpstr>
      <vt:lpstr>Kontrola inbreedingu ve šlechtitelském programu plemene ve Francii</vt:lpstr>
      <vt:lpstr>Gestion de la consanguinité de la race en France via le PS</vt:lpstr>
      <vt:lpstr>Kontrola inbreedingu ve šlechtitelském programu plemene ve Francii</vt:lpstr>
      <vt:lpstr>Gestion de la consanguinité de la race en France via le PS</vt:lpstr>
      <vt:lpstr>Kontrola inbreedingu ve šlechtitelském programu plemene ve Francii</vt:lpstr>
      <vt:lpstr>Kontrola inbreedingu ve šlechtitelském programu plemene ve Francii</vt:lpstr>
      <vt:lpstr>Kontrola de la consanguinité de la race en France via le PS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Pierre-Alexandre LEVEQUE</dc:creator>
  <cp:lastModifiedBy>Stanislav Jaš</cp:lastModifiedBy>
  <cp:revision>688</cp:revision>
  <cp:lastPrinted>2024-12-03T12:55:36Z</cp:lastPrinted>
  <dcterms:created xsi:type="dcterms:W3CDTF">2018-12-10T10:03:21Z</dcterms:created>
  <dcterms:modified xsi:type="dcterms:W3CDTF">2024-12-04T09:15:56Z</dcterms:modified>
</cp:coreProperties>
</file>