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2" r:id="rId3"/>
    <p:sldId id="271" r:id="rId4"/>
    <p:sldId id="263" r:id="rId5"/>
    <p:sldId id="265" r:id="rId6"/>
    <p:sldId id="262" r:id="rId7"/>
    <p:sldId id="261" r:id="rId8"/>
    <p:sldId id="274" r:id="rId9"/>
    <p:sldId id="273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Střední styl 3 – zvýraznění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9154" autoAdjust="0"/>
  </p:normalViewPr>
  <p:slideViewPr>
    <p:cSldViewPr snapToGrid="0">
      <p:cViewPr varScale="1">
        <p:scale>
          <a:sx n="60" d="100"/>
          <a:sy n="60" d="100"/>
        </p:scale>
        <p:origin x="1550" y="3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3E2E6D-B8EE-48A1-85B6-CCF780FCDFD7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86111B-CD9B-45A1-95FD-41C4A14B1C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9375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Dobrý den, děkuji za slovo a hlavně za možnost vystoupit na tomto chovatelském setkání. Jak</a:t>
            </a:r>
            <a:r>
              <a:rPr lang="cs-CZ" baseline="0" dirty="0" smtClean="0"/>
              <a:t> již bylo řečeno, pracuji na VÚŽV v Praze Uhříněvsi, na oddělení genetiky a šlechtění hospodářských zvířat. Pracuji zde 11 let a předtím jsem pracovala na podobném výzkumáku na Slovensku. Hned na začátku bych se vám chtěla omluvit za moji češtinu, bude to možná někdy taková </a:t>
            </a:r>
            <a:r>
              <a:rPr lang="cs-CZ" baseline="0" dirty="0" err="1" smtClean="0"/>
              <a:t>českoslovenčina</a:t>
            </a:r>
            <a:r>
              <a:rPr lang="cs-CZ" baseline="0" dirty="0" smtClean="0"/>
              <a:t>, protože pusa je někdy rychlejší jako hlava. Název prezentace je tedy: …. Respektive začlenění IZ do souhrnného indexu SIH. Hlavními tématy je SI SIH - …, podobně charakteristika IZ a vlastní rozšíření </a:t>
            </a:r>
            <a:r>
              <a:rPr lang="cs-CZ" baseline="0" dirty="0" err="1" smtClean="0"/>
              <a:t>SIHu</a:t>
            </a:r>
            <a:r>
              <a:rPr lang="cs-CZ" baseline="0" dirty="0" smtClean="0"/>
              <a:t> o IZ. Na závěr pak bude krátký pohled do budoucna, kam by se šlechtění a selekce mohli posunout dál.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6111B-CD9B-45A1-95FD-41C4A14B1CA3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44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6111B-CD9B-45A1-95FD-41C4A14B1CA3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3655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6111B-CD9B-45A1-95FD-41C4A14B1CA3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5923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Cílem je definovat a následně </a:t>
            </a:r>
            <a:r>
              <a:rPr lang="cs-CZ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genomickými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postupy vyhodnotit nové fenotypy dojeného skotu s využitím moderních technologií jako je infračervená spektroskopie mléka (MIR-FT) a velkých dat, která vznikají při:</a:t>
            </a: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kontrole užitkovosti, užití robotických systémů, digitálním sběru dat o poruchách zdraví krav, telat a mladého skotu, vedení databází týkajících se reprodukce a exteriéru dojnic, doplněných daty ze speciálních sledování k získání údajů o tělesné kondici, či hmotnosti dojnic. Výsledkem budou </a:t>
            </a:r>
            <a:r>
              <a:rPr lang="cs-CZ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genomické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plemenné hodnoty a selekční indexy, které integrací informací z genetiky, výživy, fyziologie a zdraví umožní šlechtění odolnějších a plodných populací dojeného skotu na vyšší efektivitu využití krmné dávky s nižší produkcí metanu pro dlouhodobě udržitelný chov skotu a produkci potravin.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6111B-CD9B-45A1-95FD-41C4A14B1CA3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1405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 úvod krátký pohled do zahraničí na zahraniční selekční indexy H skotu. Předem se omlouvám, pokud zde nebude uveden některý z vámi preferovaných indexů. Cílem nebylo udělat jejich přehled, spíš nastínit jejich variabilitu co se týče začlenění zdraví. Každý index je totiž specifický, má jiné zaměření a to se odráží i v jeho konstrukci. Jako první jsem si vybrala NTM index, kde je zastoupeno zdraví vemene, obecné zdraví a zdraví paznehtů s celkovým podílem 20 %. Podobně je na tom anglický PLI index…. A DWP index, který je už více cílený na zdraví v podobě </a:t>
            </a:r>
            <a:r>
              <a:rPr lang="cs-CZ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subindexů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welnes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krav a telat s celkovým podílem kolem 30 %. Jen na </a:t>
            </a:r>
            <a:r>
              <a:rPr lang="cs-CZ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ilustrac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variabily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indexů je zde uveden TPI index s podílem zdraví kolem 2 % a podobně je na tom i </a:t>
            </a:r>
            <a:r>
              <a:rPr lang="cs-CZ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NetMerit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index s podílem zdraví cca 7 %. Z uvedeného vyplývá, že selekce na zdraví je možná, jsou však k tomu zapotřebí lokální data (v našem případě z KU a neocenitelným zdrojem informací jsou záznamy z Deníku….). Vzhledem k tomu, že se jedná </a:t>
            </a:r>
            <a:r>
              <a:rPr lang="cs-CZ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….</a:t>
            </a:r>
            <a:endParaRPr lang="cs-CZ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TPI (TOTAL PERFORMANCE INDEX)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Production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46%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(Fat, Protein, Body Weight Composite, and Feed Efficiency)</a:t>
            </a:r>
            <a:r>
              <a:rPr lang="en-US" dirty="0" smtClean="0"/>
              <a:t> </a:t>
            </a:r>
            <a:endParaRPr lang="cs-CZ" dirty="0" smtClean="0"/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Health &amp; Fertility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28%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(SCS, PL, HT, LIV, FI, DCE and DSB)</a:t>
            </a:r>
            <a:r>
              <a:rPr lang="en-US" dirty="0" smtClean="0"/>
              <a:t> </a:t>
            </a:r>
            <a:endParaRPr lang="cs-CZ" dirty="0" smtClean="0"/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Conformation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26%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(PTAT, UDC and FLC)</a:t>
            </a:r>
            <a:r>
              <a:rPr lang="en-US" dirty="0" smtClean="0"/>
              <a:t> </a:t>
            </a:r>
            <a:endParaRPr lang="cs-CZ" dirty="0" smtClean="0"/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NM$ (LIFETIME NET MERIT DOLARS)</a:t>
            </a:r>
            <a:r>
              <a:rPr lang="en-US" sz="105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https://usacattlegenetics.com/national-genetic-evaluations/net-merit-indices/</a:t>
            </a:r>
            <a:r>
              <a:rPr lang="cs-CZ" sz="105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https://www.ars.usda.gov/ARSUserFiles/80420530/Publications/ARR/nmcalc-2021_ARR-NM8.pdf</a:t>
            </a:r>
            <a:endParaRPr lang="cs-CZ" sz="1200" b="0" i="1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Livability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(4.3%), </a:t>
            </a:r>
            <a:r>
              <a:rPr lang="cs-CZ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health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(1.7%), </a:t>
            </a:r>
            <a:r>
              <a:rPr lang="cs-CZ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heifer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livability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(0,8%) = 7%</a:t>
            </a:r>
            <a:endParaRPr lang="cs-CZ" b="0" dirty="0" smtClean="0"/>
          </a:p>
          <a:p>
            <a:r>
              <a:rPr lang="cs-CZ" b="1" dirty="0" smtClean="0"/>
              <a:t>DWP = </a:t>
            </a:r>
            <a:r>
              <a:rPr lang="cs-CZ" b="1" dirty="0" err="1" smtClean="0"/>
              <a:t>dairy</a:t>
            </a:r>
            <a:r>
              <a:rPr lang="cs-CZ" b="1" dirty="0" smtClean="0"/>
              <a:t> </a:t>
            </a:r>
            <a:r>
              <a:rPr lang="cs-CZ" b="1" dirty="0" err="1" smtClean="0"/>
              <a:t>wellness</a:t>
            </a:r>
            <a:r>
              <a:rPr lang="cs-CZ" b="1" dirty="0" smtClean="0"/>
              <a:t> profit index:</a:t>
            </a:r>
          </a:p>
          <a:p>
            <a:r>
              <a:rPr lang="cs-CZ" dirty="0" err="1" smtClean="0"/>
              <a:t>Calf</a:t>
            </a:r>
            <a:r>
              <a:rPr lang="cs-CZ" dirty="0" smtClean="0"/>
              <a:t> </a:t>
            </a:r>
            <a:r>
              <a:rPr lang="cs-CZ" dirty="0" err="1" smtClean="0"/>
              <a:t>wellness</a:t>
            </a:r>
            <a:r>
              <a:rPr lang="cs-CZ" dirty="0" smtClean="0"/>
              <a:t> (</a:t>
            </a:r>
            <a:r>
              <a:rPr lang="cs-CZ" dirty="0" err="1" smtClean="0"/>
              <a:t>livability</a:t>
            </a:r>
            <a:r>
              <a:rPr lang="cs-CZ" dirty="0" smtClean="0"/>
              <a:t>, </a:t>
            </a:r>
            <a:r>
              <a:rPr lang="cs-CZ" dirty="0" err="1" smtClean="0"/>
              <a:t>respiratory</a:t>
            </a:r>
            <a:r>
              <a:rPr lang="cs-CZ" dirty="0" smtClean="0"/>
              <a:t> </a:t>
            </a:r>
            <a:r>
              <a:rPr lang="cs-CZ" dirty="0" err="1" smtClean="0"/>
              <a:t>diseases</a:t>
            </a:r>
            <a:r>
              <a:rPr lang="cs-CZ" dirty="0" smtClean="0"/>
              <a:t>,</a:t>
            </a:r>
            <a:r>
              <a:rPr lang="cs-CZ" baseline="0" dirty="0" smtClean="0"/>
              <a:t> </a:t>
            </a:r>
            <a:r>
              <a:rPr lang="cs-CZ" baseline="0" dirty="0" err="1" smtClean="0"/>
              <a:t>scours</a:t>
            </a:r>
            <a:r>
              <a:rPr lang="cs-CZ" baseline="0" dirty="0" smtClean="0"/>
              <a:t>=průjem)</a:t>
            </a:r>
          </a:p>
          <a:p>
            <a:r>
              <a:rPr lang="cs-CZ" baseline="0" dirty="0" err="1" smtClean="0"/>
              <a:t>Cow</a:t>
            </a:r>
            <a:r>
              <a:rPr lang="cs-CZ" baseline="0" dirty="0" smtClean="0"/>
              <a:t> </a:t>
            </a:r>
            <a:r>
              <a:rPr lang="cs-CZ" baseline="0" dirty="0" err="1" smtClean="0"/>
              <a:t>wellness</a:t>
            </a:r>
            <a:r>
              <a:rPr lang="cs-CZ" baseline="0" dirty="0" smtClean="0"/>
              <a:t> (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6111B-CD9B-45A1-95FD-41C4A14B1CA3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45790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Clinical mastitis incidence, cases/cow-year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-3245.01</a:t>
            </a:r>
            <a:r>
              <a:rPr lang="en-US" dirty="0" smtClean="0"/>
              <a:t> </a:t>
            </a:r>
            <a:endParaRPr lang="cs-CZ" dirty="0" smtClean="0"/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Claw disease incidence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-3165.58</a:t>
            </a:r>
            <a:r>
              <a:rPr lang="en-US" dirty="0" smtClean="0"/>
              <a:t> </a:t>
            </a:r>
            <a:endParaRPr lang="cs-CZ" dirty="0" smtClean="0"/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Retained placenta incidence (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casess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/cow-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yr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-1279.85</a:t>
            </a:r>
            <a:r>
              <a:rPr lang="en-US" dirty="0" smtClean="0"/>
              <a:t> </a:t>
            </a:r>
            <a:endParaRPr lang="cs-CZ" dirty="0" smtClean="0"/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Metritis incidence (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casess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/cow-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yr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-1976.91</a:t>
            </a:r>
            <a:r>
              <a:rPr lang="en-US" dirty="0" smtClean="0"/>
              <a:t> </a:t>
            </a:r>
            <a:endParaRPr lang="cs-CZ" dirty="0" smtClean="0"/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Cystic ovarian disease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incid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(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casess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/cow-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yr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-396.88</a:t>
            </a:r>
            <a:r>
              <a:rPr lang="en-US" dirty="0" smtClean="0"/>
              <a:t>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6111B-CD9B-45A1-95FD-41C4A14B1CA3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747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91DC3-23D7-45FB-95E3-F5518DD119D0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2F19-90BC-489E-874B-A3793066A6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4970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91DC3-23D7-45FB-95E3-F5518DD119D0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2F19-90BC-489E-874B-A3793066A6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0509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91DC3-23D7-45FB-95E3-F5518DD119D0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2F19-90BC-489E-874B-A3793066A6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9333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91DC3-23D7-45FB-95E3-F5518DD119D0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2F19-90BC-489E-874B-A3793066A6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486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91DC3-23D7-45FB-95E3-F5518DD119D0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2F19-90BC-489E-874B-A3793066A6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244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91DC3-23D7-45FB-95E3-F5518DD119D0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2F19-90BC-489E-874B-A3793066A6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1941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91DC3-23D7-45FB-95E3-F5518DD119D0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2F19-90BC-489E-874B-A3793066A6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3326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91DC3-23D7-45FB-95E3-F5518DD119D0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2F19-90BC-489E-874B-A3793066A6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7298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91DC3-23D7-45FB-95E3-F5518DD119D0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2F19-90BC-489E-874B-A3793066A6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7329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91DC3-23D7-45FB-95E3-F5518DD119D0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2F19-90BC-489E-874B-A3793066A6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8677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91DC3-23D7-45FB-95E3-F5518DD119D0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2F19-90BC-489E-874B-A3793066A6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796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91DC3-23D7-45FB-95E3-F5518DD119D0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02F19-90BC-489E-874B-A3793066A6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163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9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12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0.png"/><Relationship Id="rId5" Type="http://schemas.openxmlformats.org/officeDocument/2006/relationships/image" Target="../media/image16.gif"/><Relationship Id="rId10" Type="http://schemas.openxmlformats.org/officeDocument/2006/relationships/image" Target="../media/image19.png"/><Relationship Id="rId4" Type="http://schemas.openxmlformats.org/officeDocument/2006/relationships/image" Target="../media/image15.pn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32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hyperlink" Target="mailto:krupova.zuzana@vuzv.cz" TargetMode="External"/><Relationship Id="rId5" Type="http://schemas.openxmlformats.org/officeDocument/2006/relationships/image" Target="../media/image28.png"/><Relationship Id="rId15" Type="http://schemas.openxmlformats.org/officeDocument/2006/relationships/image" Target="../media/image33.png"/><Relationship Id="rId10" Type="http://schemas.openxmlformats.org/officeDocument/2006/relationships/image" Target="../media/image3.png"/><Relationship Id="rId4" Type="http://schemas.openxmlformats.org/officeDocument/2006/relationships/image" Target="../media/image27.png"/><Relationship Id="rId9" Type="http://schemas.openxmlformats.org/officeDocument/2006/relationships/image" Target="../media/image5.png"/><Relationship Id="rId1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gif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gif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5" y="2006364"/>
            <a:ext cx="3104864" cy="4349717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425925" y="619474"/>
            <a:ext cx="7583647" cy="179123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normAutofit/>
          </a:bodyPr>
          <a:lstStyle/>
          <a:p>
            <a:r>
              <a:rPr lang="cs-CZ" sz="4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Index zdraví </a:t>
            </a:r>
            <a:r>
              <a:rPr lang="cs-CZ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holštýnského skotu</a:t>
            </a:r>
            <a:endParaRPr lang="cs-CZ" sz="4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51862" y="1908544"/>
            <a:ext cx="9144000" cy="660276"/>
          </a:xfrm>
        </p:spPr>
        <p:txBody>
          <a:bodyPr>
            <a:noAutofit/>
          </a:bodyPr>
          <a:lstStyle/>
          <a:p>
            <a:r>
              <a:rPr lang="cs-CZ" sz="1800" i="1" dirty="0" smtClean="0"/>
              <a:t>Zuzana </a:t>
            </a:r>
            <a:r>
              <a:rPr lang="cs-CZ" sz="1800" i="1" dirty="0"/>
              <a:t>Krupová, </a:t>
            </a:r>
            <a:r>
              <a:rPr lang="cs-CZ" sz="1800" i="1" dirty="0" smtClean="0"/>
              <a:t>Ludmila Zavadilová, Emil Krupa, </a:t>
            </a:r>
          </a:p>
          <a:p>
            <a:r>
              <a:rPr lang="cs-CZ" sz="1800" i="1" dirty="0" smtClean="0"/>
              <a:t>Eva </a:t>
            </a:r>
            <a:r>
              <a:rPr lang="cs-CZ" sz="1800" i="1" dirty="0" err="1" smtClean="0"/>
              <a:t>Kašná</a:t>
            </a:r>
            <a:r>
              <a:rPr lang="cs-CZ" sz="1800" i="1" dirty="0" smtClean="0"/>
              <a:t>, Josef Přibyl, Marie Wolfová</a:t>
            </a:r>
            <a:endParaRPr lang="cs-CZ" sz="1800" i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2921972" y="47992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Chovatelské setkání na Seči, Svaz chovatelů holštýnského </a:t>
            </a:r>
            <a:r>
              <a:rPr lang="cs-CZ" sz="1400" dirty="0" smtClean="0"/>
              <a:t>skotu, </a:t>
            </a:r>
            <a:r>
              <a:rPr lang="cs-CZ" sz="1400" dirty="0" err="1" smtClean="0"/>
              <a:t>z.s</a:t>
            </a:r>
            <a:r>
              <a:rPr lang="cs-CZ" sz="1400" dirty="0" smtClean="0"/>
              <a:t>.</a:t>
            </a:r>
            <a:endParaRPr lang="cs-CZ" sz="1400" dirty="0"/>
          </a:p>
          <a:p>
            <a:pPr algn="ctr"/>
            <a:r>
              <a:rPr lang="cs-CZ" sz="1400" dirty="0"/>
              <a:t>4.–5.12.2024, Hotel Jezerka, Seč - Ústupky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5043640" y="2649821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Odd. genetiky a šlechtění HZ</a:t>
            </a:r>
            <a:endParaRPr lang="cs-CZ" sz="16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5" name="Obrázek 14"/>
          <p:cNvPicPr>
            <a:picLocks noChangeAspect="1"/>
          </p:cNvPicPr>
          <p:nvPr/>
        </p:nvPicPr>
        <p:blipFill rotWithShape="1">
          <a:blip r:embed="rId4"/>
          <a:srcRect l="16920" t="10357" r="13086"/>
          <a:stretch/>
        </p:blipFill>
        <p:spPr>
          <a:xfrm>
            <a:off x="8779112" y="2161174"/>
            <a:ext cx="3363776" cy="2854801"/>
          </a:xfrm>
          <a:prstGeom prst="rect">
            <a:avLst/>
          </a:prstGeom>
        </p:spPr>
      </p:pic>
      <p:sp>
        <p:nvSpPr>
          <p:cNvPr id="12" name="Obdélník 11"/>
          <p:cNvSpPr/>
          <p:nvPr/>
        </p:nvSpPr>
        <p:spPr>
          <a:xfrm>
            <a:off x="3857070" y="6564222"/>
            <a:ext cx="547361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i="1" dirty="0" smtClean="0"/>
              <a:t>Finančně podpořeno </a:t>
            </a:r>
            <a:r>
              <a:rPr lang="cs-CZ" sz="1200" i="1" dirty="0" err="1" smtClean="0"/>
              <a:t>MZe</a:t>
            </a:r>
            <a:r>
              <a:rPr lang="cs-CZ" sz="1200" i="1" dirty="0" smtClean="0"/>
              <a:t> ČR - </a:t>
            </a:r>
            <a:r>
              <a:rPr lang="en-US" sz="1200" i="1" dirty="0" err="1" smtClean="0"/>
              <a:t>proje</a:t>
            </a:r>
            <a:r>
              <a:rPr lang="cs-CZ" sz="1200" i="1" dirty="0" err="1" smtClean="0"/>
              <a:t>kt</a:t>
            </a:r>
            <a:r>
              <a:rPr lang="en-US" sz="1200" i="1" dirty="0" smtClean="0"/>
              <a:t> MZ</a:t>
            </a:r>
            <a:r>
              <a:rPr lang="cs-CZ" sz="1200" i="1" dirty="0" smtClean="0"/>
              <a:t>e-</a:t>
            </a:r>
            <a:r>
              <a:rPr lang="en-US" sz="1200" i="1" dirty="0" smtClean="0"/>
              <a:t>RO07</a:t>
            </a:r>
            <a:r>
              <a:rPr lang="cs-CZ" sz="1200" i="1" dirty="0" smtClean="0"/>
              <a:t>23 – </a:t>
            </a:r>
            <a:r>
              <a:rPr lang="cs-CZ" sz="1200" i="1" dirty="0"/>
              <a:t>V02 a </a:t>
            </a:r>
            <a:r>
              <a:rPr lang="cs-CZ" sz="1200" i="1" dirty="0" smtClean="0"/>
              <a:t>QK24010350</a:t>
            </a:r>
            <a:endParaRPr lang="en-US" sz="1200" i="1" dirty="0"/>
          </a:p>
        </p:txBody>
      </p:sp>
      <p:sp>
        <p:nvSpPr>
          <p:cNvPr id="13" name="Nadpis 1"/>
          <p:cNvSpPr txBox="1">
            <a:spLocks/>
          </p:cNvSpPr>
          <p:nvPr/>
        </p:nvSpPr>
        <p:spPr>
          <a:xfrm>
            <a:off x="3710731" y="4007714"/>
            <a:ext cx="4831195" cy="432000"/>
          </a:xfrm>
          <a:prstGeom prst="rect">
            <a:avLst/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 hangingPunct="0">
              <a:spcBef>
                <a:spcPts val="600"/>
              </a:spcBef>
              <a:spcAft>
                <a:spcPts val="600"/>
              </a:spcAft>
            </a:pPr>
            <a:r>
              <a:rPr lang="cs-CZ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Témata</a:t>
            </a: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3710731" y="4439714"/>
            <a:ext cx="4831196" cy="14420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ts val="2160"/>
              </a:lnSpc>
              <a:spcBef>
                <a:spcPts val="600"/>
              </a:spcBef>
            </a:pPr>
            <a:r>
              <a:rPr lang="cs-CZ" sz="1600" b="1" i="1" dirty="0" smtClean="0"/>
              <a:t>Selekční index SIH</a:t>
            </a:r>
            <a:r>
              <a:rPr lang="cs-CZ" sz="1600" i="1" dirty="0" smtClean="0"/>
              <a:t> – </a:t>
            </a:r>
            <a:r>
              <a:rPr lang="cs-CZ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složení, cíl, charakteristika, …</a:t>
            </a:r>
          </a:p>
          <a:p>
            <a:pPr algn="ctr">
              <a:lnSpc>
                <a:spcPts val="2160"/>
              </a:lnSpc>
              <a:spcBef>
                <a:spcPts val="600"/>
              </a:spcBef>
            </a:pPr>
            <a:r>
              <a:rPr lang="cs-CZ" sz="1600" b="1" i="1" dirty="0" smtClean="0"/>
              <a:t>Index zdraví (IZ) </a:t>
            </a:r>
            <a:r>
              <a:rPr lang="cs-CZ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– vznik, složení, výpočet, …</a:t>
            </a:r>
            <a:endParaRPr lang="cs-CZ" sz="16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2160"/>
              </a:lnSpc>
              <a:spcBef>
                <a:spcPts val="600"/>
              </a:spcBef>
            </a:pPr>
            <a:r>
              <a:rPr lang="cs-CZ" sz="1600" b="1" i="1" dirty="0" smtClean="0"/>
              <a:t>Rozšíření </a:t>
            </a:r>
            <a:r>
              <a:rPr lang="cs-CZ" sz="1600" b="1" i="1" dirty="0" err="1" smtClean="0"/>
              <a:t>SIHu</a:t>
            </a:r>
            <a:r>
              <a:rPr lang="cs-CZ" sz="1600" b="1" i="1" dirty="0" smtClean="0"/>
              <a:t> o zdraví</a:t>
            </a:r>
          </a:p>
          <a:p>
            <a:pPr algn="ctr">
              <a:lnSpc>
                <a:spcPts val="2160"/>
              </a:lnSpc>
              <a:spcBef>
                <a:spcPts val="600"/>
              </a:spcBef>
            </a:pPr>
            <a:r>
              <a:rPr lang="cs-CZ" sz="1600" b="1" i="1" dirty="0" smtClean="0"/>
              <a:t>Co dál…</a:t>
            </a:r>
            <a:endParaRPr lang="cs-CZ" sz="1600" i="1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Obrázek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5660" y="6057311"/>
            <a:ext cx="1134214" cy="488844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10209239" y="1815722"/>
            <a:ext cx="9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SIH</a:t>
            </a:r>
            <a:endParaRPr lang="cs-CZ" b="1" dirty="0"/>
          </a:p>
        </p:txBody>
      </p:sp>
      <p:pic>
        <p:nvPicPr>
          <p:cNvPr id="17" name="Obrázek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7800" y="290922"/>
            <a:ext cx="1698911" cy="454719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93668" y="915808"/>
            <a:ext cx="2267174" cy="35057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640" y="3078208"/>
            <a:ext cx="2496914" cy="68400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9"/>
          <a:srcRect l="34340"/>
          <a:stretch/>
        </p:blipFill>
        <p:spPr>
          <a:xfrm>
            <a:off x="9028002" y="5136253"/>
            <a:ext cx="2865995" cy="1406495"/>
          </a:xfrm>
          <a:prstGeom prst="rect">
            <a:avLst/>
          </a:prstGeom>
        </p:spPr>
      </p:pic>
      <p:sp>
        <p:nvSpPr>
          <p:cNvPr id="19" name="Obdélník 18"/>
          <p:cNvSpPr/>
          <p:nvPr/>
        </p:nvSpPr>
        <p:spPr>
          <a:xfrm>
            <a:off x="10042279" y="6518527"/>
            <a:ext cx="13680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9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www.holstein.cz</a:t>
            </a:r>
            <a:endParaRPr lang="en-US" sz="9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0" name="Obrázek 5" descr="Holstein_CZ_transparent.gif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8786" y="264440"/>
            <a:ext cx="1324685" cy="15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115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363093" y="262754"/>
            <a:ext cx="5148000" cy="432000"/>
          </a:xfrm>
          <a:prstGeom prst="rect">
            <a:avLst/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 hangingPunct="0"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SIH </a:t>
            </a:r>
            <a:r>
              <a:rPr lang="cs-CZ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selekční index holštýnského skotu</a:t>
            </a:r>
            <a:endParaRPr lang="cs-CZ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363090" y="766276"/>
            <a:ext cx="11734175" cy="604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b="1" i="1" dirty="0" smtClean="0"/>
              <a:t>6 </a:t>
            </a:r>
            <a:r>
              <a:rPr lang="cs-CZ" i="1" dirty="0" smtClean="0"/>
              <a:t>dílčích selekčních indexů (DSI)</a:t>
            </a:r>
          </a:p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b="1" i="1" dirty="0" smtClean="0"/>
              <a:t>17 selekčních kritérií</a:t>
            </a:r>
          </a:p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b="1" i="1" dirty="0">
                <a:solidFill>
                  <a:srgbClr val="00B050"/>
                </a:solidFill>
              </a:rPr>
              <a:t>kontinuita </a:t>
            </a:r>
            <a:r>
              <a:rPr lang="cs-CZ" i="1" dirty="0"/>
              <a:t>– </a:t>
            </a:r>
            <a:r>
              <a:rPr lang="cs-CZ" b="1" i="1" dirty="0"/>
              <a:t>vznik</a:t>
            </a:r>
            <a:r>
              <a:rPr lang="cs-CZ" i="1" dirty="0"/>
              <a:t> 2004</a:t>
            </a:r>
          </a:p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b="1" i="1" dirty="0" smtClean="0">
                <a:solidFill>
                  <a:srgbClr val="00B050"/>
                </a:solidFill>
              </a:rPr>
              <a:t>komplexní</a:t>
            </a:r>
            <a:endParaRPr lang="cs-CZ" i="1" dirty="0" smtClean="0"/>
          </a:p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i="1" dirty="0" smtClean="0"/>
              <a:t>	</a:t>
            </a:r>
            <a:r>
              <a:rPr lang="cs-CZ" b="1" i="1" dirty="0" smtClean="0">
                <a:solidFill>
                  <a:srgbClr val="00B050"/>
                </a:solidFill>
              </a:rPr>
              <a:t>udržitelnost</a:t>
            </a:r>
            <a:r>
              <a:rPr lang="cs-CZ" i="1" dirty="0" smtClean="0"/>
              <a:t> chovu a produkce</a:t>
            </a:r>
          </a:p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b="1" i="1" dirty="0" smtClean="0">
                <a:solidFill>
                  <a:srgbClr val="00B050"/>
                </a:solidFill>
              </a:rPr>
              <a:t>univerzální</a:t>
            </a:r>
            <a:r>
              <a:rPr lang="cs-CZ" i="1" dirty="0" smtClean="0"/>
              <a:t> metodika výpočtu </a:t>
            </a:r>
            <a:r>
              <a:rPr lang="cs-CZ" sz="1600" i="1" dirty="0" smtClean="0"/>
              <a:t>(Přibyl a kol., 2004) </a:t>
            </a:r>
            <a:endParaRPr lang="cs-CZ" i="1" dirty="0" smtClean="0"/>
          </a:p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i="1" dirty="0"/>
              <a:t>	</a:t>
            </a:r>
            <a:r>
              <a:rPr lang="cs-CZ" b="1" i="1" dirty="0" smtClean="0">
                <a:solidFill>
                  <a:srgbClr val="00B050"/>
                </a:solidFill>
              </a:rPr>
              <a:t>genetické</a:t>
            </a:r>
            <a:r>
              <a:rPr lang="cs-CZ" i="1" dirty="0" smtClean="0"/>
              <a:t> &amp; </a:t>
            </a:r>
            <a:r>
              <a:rPr lang="cs-CZ" b="1" i="1" dirty="0" smtClean="0">
                <a:solidFill>
                  <a:srgbClr val="00B050"/>
                </a:solidFill>
              </a:rPr>
              <a:t>ekonomické</a:t>
            </a:r>
            <a:r>
              <a:rPr lang="cs-CZ" i="1" dirty="0" smtClean="0"/>
              <a:t> parametry</a:t>
            </a:r>
          </a:p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i="1" dirty="0"/>
              <a:t>	</a:t>
            </a:r>
            <a:r>
              <a:rPr lang="cs-CZ" b="1" i="1" dirty="0" smtClean="0"/>
              <a:t>spolehlivost selekce, selekční odezva</a:t>
            </a:r>
            <a:r>
              <a:rPr lang="cs-CZ" i="1" dirty="0" smtClean="0"/>
              <a:t> (G+E)</a:t>
            </a:r>
            <a:r>
              <a:rPr lang="cs-CZ" b="1" i="1" dirty="0" smtClean="0"/>
              <a:t>, optimalizace</a:t>
            </a:r>
          </a:p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b="1" i="1" dirty="0" smtClean="0">
                <a:solidFill>
                  <a:srgbClr val="00B050"/>
                </a:solidFill>
              </a:rPr>
              <a:t>variabilita</a:t>
            </a:r>
            <a:r>
              <a:rPr lang="cs-CZ" i="1" dirty="0" smtClean="0"/>
              <a:t> – přizpůsobení chovatelům, ekonomice, trendům </a:t>
            </a:r>
          </a:p>
          <a:p>
            <a:pPr>
              <a:defRPr/>
            </a:pPr>
            <a:r>
              <a:rPr lang="cs-CZ" i="1" dirty="0" smtClean="0"/>
              <a:t>	 2018: 	</a:t>
            </a:r>
            <a:r>
              <a:rPr lang="cs-CZ" dirty="0" smtClean="0"/>
              <a:t>plodnost             </a:t>
            </a:r>
            <a:r>
              <a:rPr lang="cs-CZ" sz="1400" dirty="0"/>
              <a:t>12 % → 15 %</a:t>
            </a:r>
          </a:p>
          <a:p>
            <a:pPr>
              <a:defRPr/>
            </a:pPr>
            <a:r>
              <a:rPr lang="cs-CZ" dirty="0"/>
              <a:t>       	</a:t>
            </a:r>
            <a:r>
              <a:rPr lang="cs-CZ" dirty="0" smtClean="0"/>
              <a:t>      	dlouhověkost     </a:t>
            </a:r>
            <a:r>
              <a:rPr lang="cs-CZ" sz="1400" dirty="0"/>
              <a:t>7 % →   5 %</a:t>
            </a:r>
            <a:r>
              <a:rPr lang="cs-CZ" dirty="0"/>
              <a:t> </a:t>
            </a:r>
          </a:p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sz="9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cs-CZ" i="1" dirty="0"/>
              <a:t> 2020: 	</a:t>
            </a:r>
          </a:p>
          <a:p>
            <a:pPr>
              <a:lnSpc>
                <a:spcPts val="2160"/>
              </a:lnSpc>
              <a:spcBef>
                <a:spcPts val="600"/>
              </a:spcBef>
            </a:pPr>
            <a:endParaRPr lang="cs-CZ" i="1" dirty="0" smtClean="0"/>
          </a:p>
          <a:p>
            <a:pPr>
              <a:lnSpc>
                <a:spcPts val="2160"/>
              </a:lnSpc>
              <a:spcBef>
                <a:spcPts val="1200"/>
              </a:spcBef>
            </a:pPr>
            <a:endParaRPr lang="cs-CZ" b="1" i="1" dirty="0">
              <a:solidFill>
                <a:srgbClr val="00B050"/>
              </a:solidFill>
            </a:endParaRPr>
          </a:p>
          <a:p>
            <a:pPr>
              <a:lnSpc>
                <a:spcPts val="2160"/>
              </a:lnSpc>
              <a:spcBef>
                <a:spcPts val="1200"/>
              </a:spcBef>
            </a:pPr>
            <a:r>
              <a:rPr lang="cs-CZ" b="1" i="1" dirty="0" smtClean="0">
                <a:solidFill>
                  <a:srgbClr val="00B050"/>
                </a:solidFill>
              </a:rPr>
              <a:t>zdraví</a:t>
            </a:r>
            <a:r>
              <a:rPr lang="cs-CZ" i="1" dirty="0" smtClean="0"/>
              <a:t> – </a:t>
            </a:r>
            <a:r>
              <a:rPr lang="cs-CZ" b="1" i="1" dirty="0" smtClean="0"/>
              <a:t>nepřímé</a:t>
            </a:r>
            <a:r>
              <a:rPr lang="cs-CZ" i="1" dirty="0" smtClean="0"/>
              <a:t> šlechtění</a:t>
            </a:r>
            <a:endParaRPr lang="cs-CZ" sz="1400" i="1" dirty="0"/>
          </a:p>
          <a:p>
            <a:pPr>
              <a:lnSpc>
                <a:spcPts val="2160"/>
              </a:lnSpc>
              <a:spcBef>
                <a:spcPts val="1200"/>
              </a:spcBef>
            </a:pPr>
            <a:r>
              <a:rPr lang="cs-CZ" b="1" i="1" dirty="0" smtClean="0">
                <a:solidFill>
                  <a:srgbClr val="00B050"/>
                </a:solidFill>
              </a:rPr>
              <a:t>otevřenost</a:t>
            </a:r>
            <a:r>
              <a:rPr lang="cs-CZ" i="1" dirty="0" smtClean="0"/>
              <a:t> </a:t>
            </a:r>
            <a:r>
              <a:rPr lang="cs-CZ" i="1" dirty="0"/>
              <a:t>novým znakům a vlastnostem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/>
          <a:srcRect l="16920" t="11695" r="13086"/>
          <a:stretch/>
        </p:blipFill>
        <p:spPr>
          <a:xfrm>
            <a:off x="8141304" y="2210639"/>
            <a:ext cx="3254190" cy="2718085"/>
          </a:xfrm>
          <a:prstGeom prst="ellipse">
            <a:avLst/>
          </a:prstGeom>
        </p:spPr>
      </p:pic>
      <p:sp>
        <p:nvSpPr>
          <p:cNvPr id="8" name="Zaoblený obdélníkový bublinový popisek 7"/>
          <p:cNvSpPr/>
          <p:nvPr/>
        </p:nvSpPr>
        <p:spPr>
          <a:xfrm>
            <a:off x="10409626" y="1947572"/>
            <a:ext cx="1419703" cy="839755"/>
          </a:xfrm>
          <a:prstGeom prst="wedgeRoundRectCallout">
            <a:avLst>
              <a:gd name="adj1" fmla="val -49131"/>
              <a:gd name="adj2" fmla="val 94722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graphicFrame>
        <p:nvGraphicFramePr>
          <p:cNvPr id="12" name="Tabulk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666720"/>
              </p:ext>
            </p:extLst>
          </p:nvPr>
        </p:nvGraphicFramePr>
        <p:xfrm>
          <a:off x="10449953" y="2014446"/>
          <a:ext cx="1219200" cy="7060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89394989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638448275"/>
                    </a:ext>
                  </a:extLst>
                </a:gridCol>
              </a:tblGrid>
              <a:tr h="12024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u="none" strike="noStrike">
                          <a:effectLst/>
                        </a:rPr>
                        <a:t>kgB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u="none" strike="noStrike" dirty="0" smtClean="0">
                          <a:effectLst/>
                        </a:rPr>
                        <a:t>28.0 %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7210737"/>
                  </a:ext>
                </a:extLst>
              </a:tr>
              <a:tr h="12024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u="none" strike="noStrike">
                          <a:effectLst/>
                        </a:rPr>
                        <a:t>kgT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u="none" strike="noStrike" dirty="0" smtClean="0">
                          <a:effectLst/>
                        </a:rPr>
                        <a:t>13.5</a:t>
                      </a:r>
                      <a:r>
                        <a:rPr lang="cs-CZ" sz="1100" b="1" u="none" strike="noStrike" baseline="0" dirty="0" smtClean="0">
                          <a:effectLst/>
                        </a:rPr>
                        <a:t> </a:t>
                      </a:r>
                      <a:r>
                        <a:rPr lang="cs-CZ" sz="1100" b="1" u="none" strike="noStrike" dirty="0" smtClean="0">
                          <a:effectLst/>
                        </a:rPr>
                        <a:t>%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67471"/>
                  </a:ext>
                </a:extLst>
              </a:tr>
              <a:tr h="180225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u="none" strike="noStrike">
                          <a:effectLst/>
                        </a:rPr>
                        <a:t>%B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u="none" strike="noStrike" dirty="0" smtClean="0">
                          <a:effectLst/>
                        </a:rPr>
                        <a:t>5.5</a:t>
                      </a:r>
                      <a:r>
                        <a:rPr lang="cs-CZ" sz="1100" b="1" u="none" strike="noStrike" baseline="0" dirty="0" smtClean="0">
                          <a:effectLst/>
                        </a:rPr>
                        <a:t> </a:t>
                      </a:r>
                      <a:r>
                        <a:rPr lang="cs-CZ" sz="1100" b="1" u="none" strike="noStrike" dirty="0" smtClean="0">
                          <a:effectLst/>
                        </a:rPr>
                        <a:t>%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2701036"/>
                  </a:ext>
                </a:extLst>
              </a:tr>
              <a:tr h="135262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u="none" strike="noStrike">
                          <a:effectLst/>
                        </a:rPr>
                        <a:t>%T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u="none" strike="noStrike" dirty="0" smtClean="0">
                          <a:effectLst/>
                        </a:rPr>
                        <a:t>2.0</a:t>
                      </a:r>
                      <a:r>
                        <a:rPr lang="cs-CZ" sz="1100" b="1" u="none" strike="noStrike" baseline="0" dirty="0" smtClean="0">
                          <a:effectLst/>
                        </a:rPr>
                        <a:t> </a:t>
                      </a:r>
                      <a:r>
                        <a:rPr lang="cs-CZ" sz="1100" b="1" u="none" strike="noStrike" dirty="0" smtClean="0">
                          <a:effectLst/>
                        </a:rPr>
                        <a:t>%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6909292"/>
                  </a:ext>
                </a:extLst>
              </a:tr>
            </a:tbl>
          </a:graphicData>
        </a:graphic>
      </p:graphicFrame>
      <p:sp>
        <p:nvSpPr>
          <p:cNvPr id="15" name="Zaoblený obdélníkový bublinový popisek 14"/>
          <p:cNvSpPr/>
          <p:nvPr/>
        </p:nvSpPr>
        <p:spPr>
          <a:xfrm>
            <a:off x="6985765" y="983050"/>
            <a:ext cx="1516899" cy="1176916"/>
          </a:xfrm>
          <a:prstGeom prst="wedgeRoundRectCallout">
            <a:avLst>
              <a:gd name="adj1" fmla="val 83677"/>
              <a:gd name="adj2" fmla="val 90117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graphicFrame>
        <p:nvGraphicFramePr>
          <p:cNvPr id="16" name="Tabulk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9505328"/>
              </p:ext>
            </p:extLst>
          </p:nvPr>
        </p:nvGraphicFramePr>
        <p:xfrm>
          <a:off x="7097341" y="1051394"/>
          <a:ext cx="1303342" cy="1051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1671">
                  <a:extLst>
                    <a:ext uri="{9D8B030D-6E8A-4147-A177-3AD203B41FA5}">
                      <a16:colId xmlns:a16="http://schemas.microsoft.com/office/drawing/2014/main" val="1432093631"/>
                    </a:ext>
                  </a:extLst>
                </a:gridCol>
                <a:gridCol w="651671">
                  <a:extLst>
                    <a:ext uri="{9D8B030D-6E8A-4147-A177-3AD203B41FA5}">
                      <a16:colId xmlns:a16="http://schemas.microsoft.com/office/drawing/2014/main" val="3866960916"/>
                    </a:ext>
                  </a:extLst>
                </a:gridCol>
              </a:tblGrid>
              <a:tr h="162173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u="none" strike="noStrike">
                          <a:effectLst/>
                        </a:rPr>
                        <a:t>PRUPVEM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u="none" strike="noStrike" dirty="0" smtClean="0">
                          <a:effectLst/>
                        </a:rPr>
                        <a:t>2.50 %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8333776"/>
                  </a:ext>
                </a:extLst>
              </a:tr>
              <a:tr h="162173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u="none" strike="noStrike">
                          <a:effectLst/>
                        </a:rPr>
                        <a:t>ROZZASTR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u="none" strike="noStrike" dirty="0" smtClean="0">
                          <a:effectLst/>
                        </a:rPr>
                        <a:t>1.25</a:t>
                      </a:r>
                      <a:r>
                        <a:rPr lang="cs-CZ" sz="1100" b="1" u="none" strike="noStrike" baseline="0" dirty="0" smtClean="0">
                          <a:effectLst/>
                        </a:rPr>
                        <a:t> </a:t>
                      </a:r>
                      <a:r>
                        <a:rPr lang="cs-CZ" sz="1100" b="1" u="none" strike="noStrike" dirty="0" smtClean="0">
                          <a:effectLst/>
                        </a:rPr>
                        <a:t>%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5937384"/>
                  </a:ext>
                </a:extLst>
              </a:tr>
              <a:tr h="162173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u="none" strike="noStrike" dirty="0">
                          <a:effectLst/>
                        </a:rPr>
                        <a:t>DELSTR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u="none" strike="noStrike" dirty="0" smtClean="0">
                          <a:effectLst/>
                        </a:rPr>
                        <a:t>1.625 %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6163287"/>
                  </a:ext>
                </a:extLst>
              </a:tr>
              <a:tr h="162173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u="none" strike="noStrike">
                          <a:effectLst/>
                        </a:rPr>
                        <a:t>HLVEM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u="none" strike="noStrike" dirty="0" smtClean="0">
                          <a:effectLst/>
                        </a:rPr>
                        <a:t>3.75</a:t>
                      </a:r>
                      <a:r>
                        <a:rPr lang="cs-CZ" sz="1100" b="1" u="none" strike="noStrike" baseline="0" dirty="0" smtClean="0">
                          <a:effectLst/>
                        </a:rPr>
                        <a:t> </a:t>
                      </a:r>
                      <a:r>
                        <a:rPr lang="cs-CZ" sz="1100" b="1" u="none" strike="noStrike" dirty="0" smtClean="0">
                          <a:effectLst/>
                        </a:rPr>
                        <a:t>%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2985416"/>
                  </a:ext>
                </a:extLst>
              </a:tr>
              <a:tr h="162173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u="none" strike="noStrike">
                          <a:effectLst/>
                        </a:rPr>
                        <a:t>VYSZAUPN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u="none" strike="noStrike" dirty="0" smtClean="0">
                          <a:effectLst/>
                        </a:rPr>
                        <a:t>1.625 %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2818599"/>
                  </a:ext>
                </a:extLst>
              </a:tr>
              <a:tr h="162173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u="none" strike="noStrike">
                          <a:effectLst/>
                        </a:rPr>
                        <a:t>ZAVVAZ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u="none" strike="noStrike" dirty="0" smtClean="0">
                          <a:effectLst/>
                        </a:rPr>
                        <a:t>2.25</a:t>
                      </a:r>
                      <a:r>
                        <a:rPr lang="cs-CZ" sz="1100" b="1" u="none" strike="noStrike" baseline="0" dirty="0" smtClean="0">
                          <a:effectLst/>
                        </a:rPr>
                        <a:t> </a:t>
                      </a:r>
                      <a:r>
                        <a:rPr lang="cs-CZ" sz="1100" b="1" u="none" strike="noStrike" dirty="0" smtClean="0">
                          <a:effectLst/>
                        </a:rPr>
                        <a:t>%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7389690"/>
                  </a:ext>
                </a:extLst>
              </a:tr>
            </a:tbl>
          </a:graphicData>
        </a:graphic>
      </p:graphicFrame>
      <p:sp>
        <p:nvSpPr>
          <p:cNvPr id="13" name="Zaoblený obdélníkový bublinový popisek 12"/>
          <p:cNvSpPr/>
          <p:nvPr/>
        </p:nvSpPr>
        <p:spPr>
          <a:xfrm>
            <a:off x="6403551" y="2439476"/>
            <a:ext cx="1539551" cy="839755"/>
          </a:xfrm>
          <a:prstGeom prst="wedgeRoundRectCallout">
            <a:avLst>
              <a:gd name="adj1" fmla="val 88491"/>
              <a:gd name="adj2" fmla="val 38483"/>
              <a:gd name="adj3" fmla="val 16667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graphicFrame>
        <p:nvGraphicFramePr>
          <p:cNvPr id="14" name="Tabulk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386151"/>
              </p:ext>
            </p:extLst>
          </p:nvPr>
        </p:nvGraphicFramePr>
        <p:xfrm>
          <a:off x="6563726" y="2506350"/>
          <a:ext cx="1219200" cy="7060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89394989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638448275"/>
                    </a:ext>
                  </a:extLst>
                </a:gridCol>
              </a:tblGrid>
              <a:tr h="12024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ZKZAD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1.0 %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7210737"/>
                  </a:ext>
                </a:extLst>
              </a:tr>
              <a:tr h="12024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UHELPAZ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2.25 %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67471"/>
                  </a:ext>
                </a:extLst>
              </a:tr>
              <a:tr h="180225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CHOD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1.75 %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2701036"/>
                  </a:ext>
                </a:extLst>
              </a:tr>
              <a:tr h="135262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KONC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6.0 %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6909292"/>
                  </a:ext>
                </a:extLst>
              </a:tr>
            </a:tbl>
          </a:graphicData>
        </a:graphic>
      </p:graphicFrame>
      <p:sp>
        <p:nvSpPr>
          <p:cNvPr id="23" name="TextovéPole 22"/>
          <p:cNvSpPr txBox="1"/>
          <p:nvPr/>
        </p:nvSpPr>
        <p:spPr>
          <a:xfrm>
            <a:off x="9480216" y="1831565"/>
            <a:ext cx="691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SIH</a:t>
            </a:r>
            <a:endParaRPr lang="cs-CZ" b="1" dirty="0"/>
          </a:p>
        </p:txBody>
      </p:sp>
      <p:graphicFrame>
        <p:nvGraphicFramePr>
          <p:cNvPr id="24" name="Tabulka 23">
            <a:extLst>
              <a:ext uri="{FF2B5EF4-FFF2-40B4-BE49-F238E27FC236}">
                <a16:creationId xmlns:a16="http://schemas.microsoft.com/office/drawing/2014/main" id="{736DD333-C0C3-412E-B307-5724B24C92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022065"/>
              </p:ext>
            </p:extLst>
          </p:nvPr>
        </p:nvGraphicFramePr>
        <p:xfrm>
          <a:off x="2214490" y="4550778"/>
          <a:ext cx="1771128" cy="1141690"/>
        </p:xfrm>
        <a:graphic>
          <a:graphicData uri="http://schemas.openxmlformats.org/drawingml/2006/table">
            <a:tbl>
              <a:tblPr firstRow="1" firstCol="1">
                <a:tableStyleId>{93296810-A885-4BE3-A3E7-6D5BEEA58F35}</a:tableStyleId>
              </a:tblPr>
              <a:tblGrid>
                <a:gridCol w="575913">
                  <a:extLst>
                    <a:ext uri="{9D8B030D-6E8A-4147-A177-3AD203B41FA5}">
                      <a16:colId xmlns:a16="http://schemas.microsoft.com/office/drawing/2014/main" val="1908576203"/>
                    </a:ext>
                  </a:extLst>
                </a:gridCol>
                <a:gridCol w="462224">
                  <a:extLst>
                    <a:ext uri="{9D8B030D-6E8A-4147-A177-3AD203B41FA5}">
                      <a16:colId xmlns:a16="http://schemas.microsoft.com/office/drawing/2014/main" val="3399844150"/>
                    </a:ext>
                  </a:extLst>
                </a:gridCol>
                <a:gridCol w="732991">
                  <a:extLst>
                    <a:ext uri="{9D8B030D-6E8A-4147-A177-3AD203B41FA5}">
                      <a16:colId xmlns:a16="http://schemas.microsoft.com/office/drawing/2014/main" val="77693879"/>
                    </a:ext>
                  </a:extLst>
                </a:gridCol>
              </a:tblGrid>
              <a:tr h="257866"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Znak</a:t>
                      </a:r>
                      <a:endParaRPr lang="cs-CZ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18" marR="7618" marT="75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cs-CZ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18" marR="7618" marT="75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změna na:</a:t>
                      </a:r>
                      <a:endParaRPr lang="cs-CZ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18" marR="7618" marT="7596" marB="0" anchor="ctr"/>
                </a:tc>
                <a:extLst>
                  <a:ext uri="{0D108BD9-81ED-4DB2-BD59-A6C34878D82A}">
                    <a16:rowId xmlns:a16="http://schemas.microsoft.com/office/drawing/2014/main" val="1514491118"/>
                  </a:ext>
                </a:extLst>
              </a:tr>
              <a:tr h="220887">
                <a:tc>
                  <a:txBody>
                    <a:bodyPr/>
                    <a:lstStyle/>
                    <a:p>
                      <a:pPr algn="ctr" fontAlgn="t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kg B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18" marR="7618" marT="75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cs-CZ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22.5</a:t>
                      </a:r>
                      <a:endParaRPr kumimoji="0" lang="cs-CZ" sz="140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18" marR="7618" marT="75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cs-CZ" sz="1400" b="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kumimoji="0" lang="cs-CZ" sz="1400" b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18" marR="7618" marT="7596" marB="0" anchor="ctr"/>
                </a:tc>
                <a:extLst>
                  <a:ext uri="{0D108BD9-81ED-4DB2-BD59-A6C34878D82A}">
                    <a16:rowId xmlns:a16="http://schemas.microsoft.com/office/drawing/2014/main" val="4294507072"/>
                  </a:ext>
                </a:extLst>
              </a:tr>
              <a:tr h="220887">
                <a:tc>
                  <a:txBody>
                    <a:bodyPr/>
                    <a:lstStyle/>
                    <a:p>
                      <a:pPr algn="ctr" fontAlgn="t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kg T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18" marR="7618" marT="75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cs-CZ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11.5</a:t>
                      </a:r>
                      <a:endParaRPr kumimoji="0" lang="cs-CZ" sz="140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18" marR="7618" marT="75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cs-CZ" sz="1400" b="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13.5</a:t>
                      </a:r>
                      <a:endParaRPr kumimoji="0" lang="cs-CZ" sz="1400" b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18" marR="7618" marT="7596" marB="0" anchor="ctr"/>
                </a:tc>
                <a:extLst>
                  <a:ext uri="{0D108BD9-81ED-4DB2-BD59-A6C34878D82A}">
                    <a16:rowId xmlns:a16="http://schemas.microsoft.com/office/drawing/2014/main" val="3086612030"/>
                  </a:ext>
                </a:extLst>
              </a:tr>
              <a:tr h="220887">
                <a:tc>
                  <a:txBody>
                    <a:bodyPr/>
                    <a:lstStyle/>
                    <a:p>
                      <a:pPr algn="ctr" fontAlgn="t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% B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18" marR="7618" marT="75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cs-CZ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kumimoji="0" lang="cs-CZ" sz="140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18" marR="7618" marT="75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cs-CZ" sz="1400" b="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5.5</a:t>
                      </a:r>
                      <a:endParaRPr kumimoji="0" lang="cs-CZ" sz="1400" b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18" marR="7618" marT="7596" marB="0" anchor="ctr"/>
                </a:tc>
                <a:extLst>
                  <a:ext uri="{0D108BD9-81ED-4DB2-BD59-A6C34878D82A}">
                    <a16:rowId xmlns:a16="http://schemas.microsoft.com/office/drawing/2014/main" val="3754433726"/>
                  </a:ext>
                </a:extLst>
              </a:tr>
              <a:tr h="220887">
                <a:tc>
                  <a:txBody>
                    <a:bodyPr/>
                    <a:lstStyle/>
                    <a:p>
                      <a:pPr algn="ctr" fontAlgn="t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% T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18" marR="7618" marT="75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cs-CZ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kumimoji="0" lang="cs-CZ" sz="140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18" marR="7618" marT="75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cs-CZ" sz="1400" b="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kumimoji="0" lang="cs-CZ" sz="1400" b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18" marR="7618" marT="7596" marB="0" anchor="ctr"/>
                </a:tc>
                <a:extLst>
                  <a:ext uri="{0D108BD9-81ED-4DB2-BD59-A6C34878D82A}">
                    <a16:rowId xmlns:a16="http://schemas.microsoft.com/office/drawing/2014/main" val="517512750"/>
                  </a:ext>
                </a:extLst>
              </a:tr>
            </a:tbl>
          </a:graphicData>
        </a:graphic>
      </p:graphicFrame>
      <p:pic>
        <p:nvPicPr>
          <p:cNvPr id="26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378" y="4674180"/>
            <a:ext cx="3876564" cy="19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8" name="Přímá spojnice se šipkou 27"/>
          <p:cNvCxnSpPr/>
          <p:nvPr/>
        </p:nvCxnSpPr>
        <p:spPr>
          <a:xfrm flipH="1">
            <a:off x="3969569" y="5121623"/>
            <a:ext cx="709435" cy="150725"/>
          </a:xfrm>
          <a:prstGeom prst="straightConnector1">
            <a:avLst/>
          </a:prstGeom>
          <a:ln w="412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Obrázek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9296" y="4985424"/>
            <a:ext cx="3363121" cy="174197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2" name="Vývojový diagram: alternativní postup 31"/>
          <p:cNvSpPr/>
          <p:nvPr/>
        </p:nvSpPr>
        <p:spPr>
          <a:xfrm>
            <a:off x="8141303" y="2220974"/>
            <a:ext cx="1792003" cy="2526513"/>
          </a:xfrm>
          <a:prstGeom prst="flowChartAlternateProcess">
            <a:avLst/>
          </a:prstGeom>
          <a:noFill/>
          <a:ln w="41275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6" name="Šipka doprava 35"/>
          <p:cNvSpPr/>
          <p:nvPr/>
        </p:nvSpPr>
        <p:spPr>
          <a:xfrm>
            <a:off x="864098" y="2293230"/>
            <a:ext cx="396000" cy="18000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2736" y="1051394"/>
            <a:ext cx="1730261" cy="1020972"/>
          </a:xfrm>
          <a:prstGeom prst="rect">
            <a:avLst/>
          </a:prstGeom>
        </p:spPr>
      </p:pic>
      <p:pic>
        <p:nvPicPr>
          <p:cNvPr id="25" name="Obrázek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796" y="172663"/>
            <a:ext cx="1708416" cy="468000"/>
          </a:xfrm>
          <a:prstGeom prst="rect">
            <a:avLst/>
          </a:prstGeom>
        </p:spPr>
      </p:pic>
      <p:pic>
        <p:nvPicPr>
          <p:cNvPr id="27" name="Obrázek 26"/>
          <p:cNvPicPr>
            <a:picLocks noChangeAspect="1"/>
          </p:cNvPicPr>
          <p:nvPr/>
        </p:nvPicPr>
        <p:blipFill rotWithShape="1">
          <a:blip r:embed="rId7"/>
          <a:srcRect l="34340"/>
          <a:stretch/>
        </p:blipFill>
        <p:spPr>
          <a:xfrm>
            <a:off x="8976628" y="164894"/>
            <a:ext cx="2865995" cy="1406495"/>
          </a:xfrm>
          <a:prstGeom prst="rect">
            <a:avLst/>
          </a:prstGeom>
        </p:spPr>
      </p:pic>
      <p:pic>
        <p:nvPicPr>
          <p:cNvPr id="22" name="Obrázek 5" descr="Holstein_CZ_transparent.gi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82926" y="60266"/>
            <a:ext cx="523711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3296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/>
          <p:cNvSpPr/>
          <p:nvPr/>
        </p:nvSpPr>
        <p:spPr>
          <a:xfrm>
            <a:off x="327610" y="798820"/>
            <a:ext cx="11684886" cy="59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b="1" i="1" dirty="0" smtClean="0"/>
              <a:t>4 </a:t>
            </a:r>
            <a:r>
              <a:rPr lang="cs-CZ" i="1" dirty="0" smtClean="0"/>
              <a:t>selekční kritéria		</a:t>
            </a:r>
          </a:p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b="1" i="1" dirty="0" smtClean="0"/>
              <a:t>zdraví </a:t>
            </a:r>
            <a:r>
              <a:rPr lang="cs-CZ" i="1" dirty="0" smtClean="0"/>
              <a:t>vemene a paznehtů</a:t>
            </a:r>
          </a:p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b="1" i="1" dirty="0" smtClean="0"/>
              <a:t>vznik  </a:t>
            </a:r>
            <a:r>
              <a:rPr lang="cs-CZ" i="1" dirty="0" smtClean="0"/>
              <a:t>2017</a:t>
            </a:r>
          </a:p>
          <a:p>
            <a:pPr>
              <a:lnSpc>
                <a:spcPts val="2160"/>
              </a:lnSpc>
              <a:spcBef>
                <a:spcPts val="600"/>
              </a:spcBef>
            </a:pPr>
            <a:endParaRPr lang="cs-CZ" i="1" dirty="0"/>
          </a:p>
          <a:p>
            <a:pPr>
              <a:lnSpc>
                <a:spcPts val="2160"/>
              </a:lnSpc>
              <a:spcBef>
                <a:spcPts val="600"/>
              </a:spcBef>
            </a:pPr>
            <a:endParaRPr lang="cs-CZ" i="1" dirty="0" smtClean="0"/>
          </a:p>
          <a:p>
            <a:pPr>
              <a:lnSpc>
                <a:spcPts val="2160"/>
              </a:lnSpc>
              <a:spcBef>
                <a:spcPts val="600"/>
              </a:spcBef>
            </a:pPr>
            <a:endParaRPr lang="cs-CZ" i="1" dirty="0" smtClean="0"/>
          </a:p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b="1" i="1" dirty="0"/>
              <a:t>k</a:t>
            </a:r>
            <a:r>
              <a:rPr lang="cs-CZ" b="1" i="1" dirty="0" smtClean="0"/>
              <a:t>ompatibilita</a:t>
            </a:r>
            <a:r>
              <a:rPr lang="cs-CZ" i="1" dirty="0" smtClean="0"/>
              <a:t> se SIH </a:t>
            </a:r>
            <a:r>
              <a:rPr lang="cs-CZ" sz="1600" i="1" dirty="0" smtClean="0"/>
              <a:t>(metodika, složení, optimalizace, variabilita, …)</a:t>
            </a:r>
          </a:p>
          <a:p>
            <a:pPr>
              <a:defRPr/>
            </a:pPr>
            <a:r>
              <a:rPr lang="cs-CZ" i="1" dirty="0" smtClean="0"/>
              <a:t>	         </a:t>
            </a:r>
            <a:r>
              <a:rPr lang="cs-CZ" b="1" i="1" dirty="0" smtClean="0">
                <a:solidFill>
                  <a:srgbClr val="00B050"/>
                </a:solidFill>
              </a:rPr>
              <a:t>genetické</a:t>
            </a:r>
            <a:r>
              <a:rPr lang="cs-CZ" i="1" dirty="0" smtClean="0"/>
              <a:t> </a:t>
            </a:r>
            <a:r>
              <a:rPr lang="cs-CZ" i="1" dirty="0"/>
              <a:t>&amp; </a:t>
            </a:r>
            <a:r>
              <a:rPr lang="cs-CZ" b="1" i="1" dirty="0">
                <a:solidFill>
                  <a:srgbClr val="00B050"/>
                </a:solidFill>
              </a:rPr>
              <a:t>ekonomické</a:t>
            </a:r>
            <a:r>
              <a:rPr lang="cs-CZ" i="1" dirty="0"/>
              <a:t> parametry</a:t>
            </a:r>
            <a:endParaRPr lang="cs-CZ" i="1" dirty="0" smtClean="0"/>
          </a:p>
          <a:p>
            <a:pPr>
              <a:lnSpc>
                <a:spcPts val="2160"/>
              </a:lnSpc>
              <a:spcBef>
                <a:spcPts val="600"/>
              </a:spcBef>
            </a:pPr>
            <a:endParaRPr lang="cs-CZ" dirty="0" smtClean="0"/>
          </a:p>
          <a:p>
            <a:pPr>
              <a:lnSpc>
                <a:spcPts val="2160"/>
              </a:lnSpc>
              <a:spcBef>
                <a:spcPts val="600"/>
              </a:spcBef>
            </a:pPr>
            <a:endParaRPr lang="cs-CZ" dirty="0" smtClean="0"/>
          </a:p>
          <a:p>
            <a:pPr>
              <a:lnSpc>
                <a:spcPts val="2160"/>
              </a:lnSpc>
              <a:spcBef>
                <a:spcPts val="600"/>
              </a:spcBef>
            </a:pPr>
            <a:endParaRPr lang="cs-CZ" b="1" dirty="0">
              <a:solidFill>
                <a:srgbClr val="00B050"/>
              </a:solidFill>
            </a:endParaRPr>
          </a:p>
          <a:p>
            <a:pPr>
              <a:lnSpc>
                <a:spcPts val="2160"/>
              </a:lnSpc>
              <a:spcBef>
                <a:spcPts val="600"/>
              </a:spcBef>
            </a:pPr>
            <a:endParaRPr lang="cs-CZ" dirty="0"/>
          </a:p>
          <a:p>
            <a:pPr>
              <a:lnSpc>
                <a:spcPts val="2160"/>
              </a:lnSpc>
              <a:spcBef>
                <a:spcPts val="600"/>
              </a:spcBef>
            </a:pPr>
            <a:endParaRPr lang="cs-CZ" dirty="0" smtClean="0"/>
          </a:p>
          <a:p>
            <a:pPr>
              <a:lnSpc>
                <a:spcPts val="2160"/>
              </a:lnSpc>
              <a:spcBef>
                <a:spcPts val="600"/>
              </a:spcBef>
            </a:pPr>
            <a:endParaRPr lang="cs-CZ" dirty="0" smtClean="0"/>
          </a:p>
          <a:p>
            <a:pPr>
              <a:lnSpc>
                <a:spcPts val="2160"/>
              </a:lnSpc>
              <a:spcBef>
                <a:spcPts val="1200"/>
              </a:spcBef>
            </a:pPr>
            <a:r>
              <a:rPr lang="cs-CZ" dirty="0" smtClean="0"/>
              <a:t>do 4/2023 </a:t>
            </a:r>
            <a:r>
              <a:rPr lang="cs-CZ" b="1" dirty="0" smtClean="0">
                <a:solidFill>
                  <a:srgbClr val="00B050"/>
                </a:solidFill>
              </a:rPr>
              <a:t>výpočet na </a:t>
            </a:r>
            <a:r>
              <a:rPr lang="cs-CZ" b="1" dirty="0">
                <a:solidFill>
                  <a:srgbClr val="00B050"/>
                </a:solidFill>
              </a:rPr>
              <a:t>VÚŽV </a:t>
            </a:r>
            <a:r>
              <a:rPr lang="cs-CZ" b="1" dirty="0" smtClean="0">
                <a:solidFill>
                  <a:srgbClr val="00B050"/>
                </a:solidFill>
              </a:rPr>
              <a:t> </a:t>
            </a:r>
            <a:r>
              <a:rPr lang="cs-CZ" b="1" dirty="0" smtClean="0"/>
              <a:t>1</a:t>
            </a:r>
            <a:r>
              <a:rPr lang="cs-CZ" b="1" dirty="0"/>
              <a:t>. RPH </a:t>
            </a:r>
            <a:r>
              <a:rPr lang="cs-CZ" sz="1600" i="1" dirty="0"/>
              <a:t>(Zavadilová</a:t>
            </a:r>
            <a:r>
              <a:rPr lang="cs-CZ" sz="1600" i="1" dirty="0" smtClean="0"/>
              <a:t>)</a:t>
            </a:r>
            <a:r>
              <a:rPr lang="cs-CZ" i="1" dirty="0" smtClean="0"/>
              <a:t>				</a:t>
            </a:r>
            <a:endParaRPr lang="cs-CZ" sz="9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cs-CZ" b="1" dirty="0" smtClean="0"/>
              <a:t>        		                 </a:t>
            </a:r>
            <a:r>
              <a:rPr lang="cs-CZ" b="1" dirty="0"/>
              <a:t> </a:t>
            </a:r>
            <a:r>
              <a:rPr lang="cs-CZ" b="1" dirty="0" smtClean="0"/>
              <a:t>2. </a:t>
            </a:r>
            <a:r>
              <a:rPr lang="cs-CZ" b="1" dirty="0"/>
              <a:t>IZ</a:t>
            </a:r>
            <a:r>
              <a:rPr lang="cs-CZ" dirty="0"/>
              <a:t> </a:t>
            </a:r>
            <a:r>
              <a:rPr lang="cs-CZ" dirty="0" smtClean="0"/>
              <a:t>    </a:t>
            </a:r>
            <a:r>
              <a:rPr lang="cs-CZ" sz="1600" i="1" dirty="0" smtClean="0"/>
              <a:t>(</a:t>
            </a:r>
            <a:r>
              <a:rPr lang="cs-CZ" sz="1600" i="1" dirty="0"/>
              <a:t>Krupová</a:t>
            </a:r>
            <a:r>
              <a:rPr lang="cs-CZ" sz="1600" i="1" dirty="0" smtClean="0"/>
              <a:t>)</a:t>
            </a:r>
            <a:r>
              <a:rPr lang="cs-CZ" i="1" dirty="0" smtClean="0"/>
              <a:t>		</a:t>
            </a:r>
            <a:endParaRPr lang="en-GB" i="1" dirty="0"/>
          </a:p>
          <a:p>
            <a:pPr>
              <a:lnSpc>
                <a:spcPts val="2160"/>
              </a:lnSpc>
              <a:spcBef>
                <a:spcPts val="600"/>
              </a:spcBef>
            </a:pPr>
            <a:endParaRPr lang="cs-CZ" sz="9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1" b="33795"/>
          <a:stretch/>
        </p:blipFill>
        <p:spPr>
          <a:xfrm>
            <a:off x="2947139" y="801638"/>
            <a:ext cx="1754984" cy="1268579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7" r="6077" b="16623"/>
          <a:stretch/>
        </p:blipFill>
        <p:spPr>
          <a:xfrm>
            <a:off x="4490395" y="974895"/>
            <a:ext cx="1725186" cy="131502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Nadpis 1"/>
          <p:cNvSpPr txBox="1">
            <a:spLocks/>
          </p:cNvSpPr>
          <p:nvPr/>
        </p:nvSpPr>
        <p:spPr>
          <a:xfrm>
            <a:off x="373139" y="272802"/>
            <a:ext cx="5148000" cy="432000"/>
          </a:xfrm>
          <a:prstGeom prst="rect">
            <a:avLst/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 hangingPunct="0"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IZ </a:t>
            </a:r>
            <a:r>
              <a:rPr lang="cs-CZ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index zdraví holštýnského skotu</a:t>
            </a:r>
            <a:endParaRPr lang="cs-CZ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Obrázek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859" y="6014179"/>
            <a:ext cx="2194915" cy="587477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567" y="3536898"/>
            <a:ext cx="3341777" cy="21141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8848" y="3561908"/>
            <a:ext cx="1238499" cy="20641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Šrafovaná šipka doprava 20"/>
          <p:cNvSpPr/>
          <p:nvPr/>
        </p:nvSpPr>
        <p:spPr>
          <a:xfrm>
            <a:off x="9408242" y="3851990"/>
            <a:ext cx="2200589" cy="1083438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tx1"/>
                </a:solidFill>
              </a:rPr>
              <a:t>Začlenění IZ</a:t>
            </a:r>
          </a:p>
          <a:p>
            <a:pPr algn="ctr"/>
            <a:r>
              <a:rPr lang="cs-CZ" b="1" dirty="0" smtClean="0">
                <a:solidFill>
                  <a:schemeClr val="tx1"/>
                </a:solidFill>
              </a:rPr>
              <a:t>do </a:t>
            </a:r>
            <a:r>
              <a:rPr lang="cs-CZ" b="1" dirty="0" err="1" smtClean="0">
                <a:solidFill>
                  <a:schemeClr val="tx1"/>
                </a:solidFill>
              </a:rPr>
              <a:t>SIHu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73138" y="2367472"/>
            <a:ext cx="3603487" cy="374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b="1" i="1" dirty="0"/>
              <a:t>optimalizace </a:t>
            </a:r>
            <a:r>
              <a:rPr lang="cs-CZ" i="1" dirty="0"/>
              <a:t>genetického hodnocení</a:t>
            </a:r>
          </a:p>
        </p:txBody>
      </p:sp>
      <p:sp>
        <p:nvSpPr>
          <p:cNvPr id="4" name="Obdélník 3"/>
          <p:cNvSpPr/>
          <p:nvPr/>
        </p:nvSpPr>
        <p:spPr>
          <a:xfrm>
            <a:off x="5609387" y="4345956"/>
            <a:ext cx="1347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i="1" dirty="0"/>
              <a:t>→ </a:t>
            </a:r>
            <a:r>
              <a:rPr lang="cs-CZ" b="1" i="1" dirty="0">
                <a:solidFill>
                  <a:srgbClr val="00B050"/>
                </a:solidFill>
              </a:rPr>
              <a:t>metodika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5614076" y="5953223"/>
            <a:ext cx="1916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i="1" dirty="0"/>
              <a:t>→ </a:t>
            </a:r>
            <a:r>
              <a:rPr lang="cs-CZ" b="1" i="1" dirty="0">
                <a:solidFill>
                  <a:srgbClr val="00B050"/>
                </a:solidFill>
              </a:rPr>
              <a:t>rutinní</a:t>
            </a:r>
            <a:r>
              <a:rPr lang="cs-CZ" i="1" dirty="0"/>
              <a:t> výpočet 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0124977" y="5067565"/>
            <a:ext cx="1728000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aktuální </a:t>
            </a:r>
            <a:r>
              <a:rPr lang="cs-CZ" b="1" dirty="0" smtClean="0"/>
              <a:t>EV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0112363" y="5521601"/>
            <a:ext cx="1728000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gen</a:t>
            </a:r>
            <a:r>
              <a:rPr lang="cs-CZ" b="1" dirty="0"/>
              <a:t>. </a:t>
            </a:r>
            <a:r>
              <a:rPr lang="cs-CZ" b="1" dirty="0" smtClean="0"/>
              <a:t>parametry </a:t>
            </a:r>
          </a:p>
        </p:txBody>
      </p:sp>
      <p:pic>
        <p:nvPicPr>
          <p:cNvPr id="25" name="Obrázek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796" y="172663"/>
            <a:ext cx="1708416" cy="468000"/>
          </a:xfrm>
          <a:prstGeom prst="rect">
            <a:avLst/>
          </a:prstGeom>
        </p:spPr>
      </p:pic>
      <p:pic>
        <p:nvPicPr>
          <p:cNvPr id="27" name="Obrázek 26"/>
          <p:cNvPicPr>
            <a:picLocks noChangeAspect="1"/>
          </p:cNvPicPr>
          <p:nvPr/>
        </p:nvPicPr>
        <p:blipFill rotWithShape="1">
          <a:blip r:embed="rId8"/>
          <a:srcRect l="34340"/>
          <a:stretch/>
        </p:blipFill>
        <p:spPr>
          <a:xfrm>
            <a:off x="8976628" y="164894"/>
            <a:ext cx="2865995" cy="1406495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09408" y="880205"/>
            <a:ext cx="1548000" cy="23589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12481" y="1215797"/>
            <a:ext cx="1548000" cy="23684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0" t="3773" r="5541" b="14661"/>
          <a:stretch/>
        </p:blipFill>
        <p:spPr>
          <a:xfrm>
            <a:off x="6995781" y="3421319"/>
            <a:ext cx="1723324" cy="248489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Obrázek 5" descr="Holstein_CZ_transparent.gif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782926" y="60266"/>
            <a:ext cx="523711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46027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" grpId="0"/>
      <p:bldP spid="4" grpId="0"/>
      <p:bldP spid="5" grpId="0"/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3"/>
          <a:srcRect l="34340"/>
          <a:stretch/>
        </p:blipFill>
        <p:spPr>
          <a:xfrm>
            <a:off x="8976628" y="164894"/>
            <a:ext cx="2865995" cy="1406495"/>
          </a:xfrm>
          <a:prstGeom prst="rect">
            <a:avLst/>
          </a:prstGeom>
        </p:spPr>
      </p:pic>
      <p:graphicFrame>
        <p:nvGraphicFramePr>
          <p:cNvPr id="10" name="Tabulk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401345"/>
              </p:ext>
            </p:extLst>
          </p:nvPr>
        </p:nvGraphicFramePr>
        <p:xfrm>
          <a:off x="179825" y="671031"/>
          <a:ext cx="8101925" cy="3526179"/>
        </p:xfrm>
        <a:graphic>
          <a:graphicData uri="http://schemas.openxmlformats.org/drawingml/2006/table">
            <a:tbl>
              <a:tblPr firstRow="1" firstCol="1">
                <a:tableStyleId>{F5AB1C69-6EDB-4FF4-983F-18BD219EF322}</a:tableStyleId>
              </a:tblPr>
              <a:tblGrid>
                <a:gridCol w="3139377">
                  <a:extLst>
                    <a:ext uri="{9D8B030D-6E8A-4147-A177-3AD203B41FA5}">
                      <a16:colId xmlns:a16="http://schemas.microsoft.com/office/drawing/2014/main" val="3383567385"/>
                    </a:ext>
                  </a:extLst>
                </a:gridCol>
                <a:gridCol w="1016825">
                  <a:extLst>
                    <a:ext uri="{9D8B030D-6E8A-4147-A177-3AD203B41FA5}">
                      <a16:colId xmlns:a16="http://schemas.microsoft.com/office/drawing/2014/main" val="762998661"/>
                    </a:ext>
                  </a:extLst>
                </a:gridCol>
                <a:gridCol w="971708">
                  <a:extLst>
                    <a:ext uri="{9D8B030D-6E8A-4147-A177-3AD203B41FA5}">
                      <a16:colId xmlns:a16="http://schemas.microsoft.com/office/drawing/2014/main" val="956315351"/>
                    </a:ext>
                  </a:extLst>
                </a:gridCol>
                <a:gridCol w="1011143">
                  <a:extLst>
                    <a:ext uri="{9D8B030D-6E8A-4147-A177-3AD203B41FA5}">
                      <a16:colId xmlns:a16="http://schemas.microsoft.com/office/drawing/2014/main" val="3031753928"/>
                    </a:ext>
                  </a:extLst>
                </a:gridCol>
                <a:gridCol w="974720">
                  <a:extLst>
                    <a:ext uri="{9D8B030D-6E8A-4147-A177-3AD203B41FA5}">
                      <a16:colId xmlns:a16="http://schemas.microsoft.com/office/drawing/2014/main" val="18850240"/>
                    </a:ext>
                  </a:extLst>
                </a:gridCol>
                <a:gridCol w="988152">
                  <a:extLst>
                    <a:ext uri="{9D8B030D-6E8A-4147-A177-3AD203B41FA5}">
                      <a16:colId xmlns:a16="http://schemas.microsoft.com/office/drawing/2014/main" val="812616446"/>
                    </a:ext>
                  </a:extLst>
                </a:gridCol>
              </a:tblGrid>
              <a:tr h="3672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solidFill>
                            <a:schemeClr val="tx1"/>
                          </a:solidFill>
                          <a:effectLst/>
                        </a:rPr>
                        <a:t>Znak </a:t>
                      </a:r>
                      <a:r>
                        <a:rPr lang="cs-CZ" sz="1600" b="0" dirty="0" smtClean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cs-CZ" sz="1600" b="0" dirty="0" err="1" smtClean="0">
                          <a:solidFill>
                            <a:schemeClr val="tx1"/>
                          </a:solidFill>
                          <a:effectLst/>
                        </a:rPr>
                        <a:t>jedn</a:t>
                      </a:r>
                      <a:r>
                        <a:rPr lang="cs-CZ" sz="1600" b="0" dirty="0" smtClean="0">
                          <a:solidFill>
                            <a:schemeClr val="tx1"/>
                          </a:solidFill>
                          <a:effectLst/>
                        </a:rPr>
                        <a:t>./♀)</a:t>
                      </a:r>
                      <a:endParaRPr lang="cs-CZ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solidFill>
                            <a:schemeClr val="tx1"/>
                          </a:solidFill>
                          <a:effectLst/>
                        </a:rPr>
                        <a:t>jednotka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zkratka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průměr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solidFill>
                            <a:schemeClr val="tx1"/>
                          </a:solidFill>
                          <a:effectLst/>
                        </a:rPr>
                        <a:t>GSD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solidFill>
                            <a:schemeClr val="tx1"/>
                          </a:solidFill>
                          <a:effectLst/>
                        </a:rPr>
                        <a:t>EV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870283338"/>
                  </a:ext>
                </a:extLst>
              </a:tr>
              <a:tr h="287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Produkce mléka za 305 d laktace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kg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PM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</a:rPr>
                        <a:t>11 135</a:t>
                      </a:r>
                      <a:endParaRPr lang="cs-CZ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578.2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 smtClean="0">
                          <a:solidFill>
                            <a:schemeClr val="tx1"/>
                          </a:solidFill>
                          <a:effectLst/>
                        </a:rPr>
                        <a:t>6.58</a:t>
                      </a:r>
                      <a:endParaRPr lang="cs-CZ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4226685967"/>
                  </a:ext>
                </a:extLst>
              </a:tr>
              <a:tr h="287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Obsah tuku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T%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</a:rPr>
                        <a:t>3.81</a:t>
                      </a:r>
                      <a:endParaRPr lang="cs-CZ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0.217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</a:rPr>
                        <a:t>6 </a:t>
                      </a:r>
                      <a:r>
                        <a:rPr lang="cs-CZ" sz="1600" b="1" dirty="0" smtClean="0">
                          <a:solidFill>
                            <a:schemeClr val="tx1"/>
                          </a:solidFill>
                          <a:effectLst/>
                        </a:rPr>
                        <a:t>268</a:t>
                      </a:r>
                      <a:endParaRPr lang="cs-CZ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3921434114"/>
                  </a:ext>
                </a:extLst>
              </a:tr>
              <a:tr h="287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Obsah bílkovin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B%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</a:rPr>
                        <a:t>3.38</a:t>
                      </a:r>
                      <a:endParaRPr lang="cs-CZ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0.123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</a:rPr>
                        <a:t>12 </a:t>
                      </a:r>
                      <a:r>
                        <a:rPr lang="cs-CZ" sz="1600" b="1" dirty="0" smtClean="0">
                          <a:solidFill>
                            <a:schemeClr val="tx1"/>
                          </a:solidFill>
                          <a:effectLst/>
                        </a:rPr>
                        <a:t>775</a:t>
                      </a:r>
                      <a:endParaRPr lang="cs-CZ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2212105558"/>
                  </a:ext>
                </a:extLst>
              </a:tr>
              <a:tr h="287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Zabřezávání krav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Plod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</a:rPr>
                        <a:t>82.3</a:t>
                      </a:r>
                      <a:endParaRPr lang="cs-CZ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2.54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</a:rPr>
                        <a:t>170.65</a:t>
                      </a:r>
                      <a:endParaRPr lang="cs-CZ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1209332238"/>
                  </a:ext>
                </a:extLst>
              </a:tr>
              <a:tr h="287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Servis perioda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den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SP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</a:rPr>
                        <a:t>114</a:t>
                      </a:r>
                      <a:endParaRPr lang="cs-CZ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4.80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cs-CZ" sz="1600" b="1" dirty="0" smtClean="0">
                          <a:solidFill>
                            <a:schemeClr val="tx1"/>
                          </a:solidFill>
                          <a:effectLst/>
                        </a:rPr>
                        <a:t>0.576</a:t>
                      </a:r>
                      <a:endParaRPr lang="cs-CZ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599374660"/>
                  </a:ext>
                </a:extLst>
              </a:tr>
              <a:tr h="287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Ztráty telat v odchovu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CL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</a:rPr>
                        <a:t>2.08</a:t>
                      </a:r>
                      <a:endParaRPr lang="cs-CZ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0.68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cs-CZ" sz="1600" b="1" dirty="0" smtClean="0">
                          <a:solidFill>
                            <a:schemeClr val="tx1"/>
                          </a:solidFill>
                          <a:effectLst/>
                        </a:rPr>
                        <a:t>30.98</a:t>
                      </a:r>
                      <a:endParaRPr lang="cs-CZ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2895984843"/>
                  </a:ext>
                </a:extLst>
              </a:tr>
              <a:tr h="287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Věk při prvním otelení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den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VPO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</a:rPr>
                        <a:t>725</a:t>
                      </a:r>
                      <a:endParaRPr lang="cs-CZ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9.51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cs-CZ" sz="1600" b="1" dirty="0" smtClean="0">
                          <a:solidFill>
                            <a:schemeClr val="tx1"/>
                          </a:solidFill>
                          <a:effectLst/>
                        </a:rPr>
                        <a:t>3.99</a:t>
                      </a:r>
                      <a:endParaRPr lang="cs-CZ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2659842743"/>
                  </a:ext>
                </a:extLst>
              </a:tr>
              <a:tr h="287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Hmotnost krav v dospělosti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kg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Hmot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</a:rPr>
                        <a:t>700</a:t>
                      </a:r>
                      <a:endParaRPr lang="cs-CZ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18.07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cs-CZ" sz="1600" b="1" dirty="0" smtClean="0">
                          <a:solidFill>
                            <a:schemeClr val="tx1"/>
                          </a:solidFill>
                          <a:effectLst/>
                        </a:rPr>
                        <a:t>37.99</a:t>
                      </a:r>
                      <a:endParaRPr lang="cs-CZ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2220313964"/>
                  </a:ext>
                </a:extLst>
              </a:tr>
              <a:tr h="287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Dlouhověkost krav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err="1" smtClean="0">
                          <a:solidFill>
                            <a:schemeClr val="tx1"/>
                          </a:solidFill>
                          <a:effectLst/>
                        </a:rPr>
                        <a:t>lakt</a:t>
                      </a:r>
                      <a:r>
                        <a:rPr lang="cs-CZ" sz="160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err="1">
                          <a:solidFill>
                            <a:schemeClr val="tx1"/>
                          </a:solidFill>
                          <a:effectLst/>
                        </a:rPr>
                        <a:t>Dlh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</a:rPr>
                        <a:t>2.91</a:t>
                      </a:r>
                      <a:endParaRPr lang="cs-CZ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0.228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</a:rPr>
                        <a:t>3 </a:t>
                      </a:r>
                      <a:r>
                        <a:rPr lang="cs-CZ" sz="1600" b="1" dirty="0" smtClean="0">
                          <a:solidFill>
                            <a:schemeClr val="tx1"/>
                          </a:solidFill>
                          <a:effectLst/>
                        </a:rPr>
                        <a:t>422</a:t>
                      </a:r>
                      <a:endParaRPr lang="cs-CZ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293215020"/>
                  </a:ext>
                </a:extLst>
              </a:tr>
              <a:tr h="287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Klinická mastitida</a:t>
                      </a:r>
                      <a:endParaRPr lang="cs-CZ" sz="16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případ/rok</a:t>
                      </a:r>
                      <a:endParaRPr lang="cs-CZ" sz="16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Mast</a:t>
                      </a:r>
                      <a:endParaRPr lang="cs-CZ" sz="16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0.230</a:t>
                      </a:r>
                      <a:endParaRPr lang="cs-CZ" sz="16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0.050</a:t>
                      </a:r>
                      <a:endParaRPr lang="cs-CZ" sz="16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-3 </a:t>
                      </a:r>
                      <a:r>
                        <a:rPr lang="cs-CZ" sz="16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245</a:t>
                      </a:r>
                      <a:endParaRPr lang="cs-CZ" sz="16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3451610832"/>
                  </a:ext>
                </a:extLst>
              </a:tr>
              <a:tr h="287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Nemoci a poruchy paznehtů celkem</a:t>
                      </a:r>
                      <a:endParaRPr lang="cs-CZ" sz="16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případ/rok</a:t>
                      </a:r>
                      <a:endParaRPr lang="cs-CZ" sz="16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NPC</a:t>
                      </a:r>
                      <a:endParaRPr lang="cs-CZ" sz="16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0.255</a:t>
                      </a:r>
                      <a:endParaRPr lang="cs-CZ" sz="16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0.029</a:t>
                      </a:r>
                      <a:endParaRPr lang="cs-CZ" sz="16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-3 </a:t>
                      </a:r>
                      <a:r>
                        <a:rPr lang="cs-CZ" sz="16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166</a:t>
                      </a:r>
                      <a:endParaRPr lang="cs-CZ" sz="16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499000677"/>
                  </a:ext>
                </a:extLst>
              </a:tr>
            </a:tbl>
          </a:graphicData>
        </a:graphic>
      </p:graphicFrame>
      <p:sp>
        <p:nvSpPr>
          <p:cNvPr id="3" name="Nadpis 1"/>
          <p:cNvSpPr txBox="1">
            <a:spLocks/>
          </p:cNvSpPr>
          <p:nvPr/>
        </p:nvSpPr>
        <p:spPr>
          <a:xfrm>
            <a:off x="415157" y="207738"/>
            <a:ext cx="5256069" cy="432000"/>
          </a:xfrm>
          <a:prstGeom prst="rect">
            <a:avLst/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b="1" dirty="0" smtClean="0"/>
              <a:t>P + E + G ukazatele H plemene</a:t>
            </a:r>
            <a:endParaRPr lang="cs-CZ" sz="2800" b="1" dirty="0"/>
          </a:p>
        </p:txBody>
      </p:sp>
      <p:pic>
        <p:nvPicPr>
          <p:cNvPr id="9" name="Obrázek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02" y="809768"/>
            <a:ext cx="8518332" cy="41285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2" name="Tabulk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083395"/>
              </p:ext>
            </p:extLst>
          </p:nvPr>
        </p:nvGraphicFramePr>
        <p:xfrm>
          <a:off x="439649" y="996245"/>
          <a:ext cx="11572769" cy="5760155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437801">
                  <a:extLst>
                    <a:ext uri="{9D8B030D-6E8A-4147-A177-3AD203B41FA5}">
                      <a16:colId xmlns:a16="http://schemas.microsoft.com/office/drawing/2014/main" val="1580650050"/>
                    </a:ext>
                  </a:extLst>
                </a:gridCol>
                <a:gridCol w="491409">
                  <a:extLst>
                    <a:ext uri="{9D8B030D-6E8A-4147-A177-3AD203B41FA5}">
                      <a16:colId xmlns:a16="http://schemas.microsoft.com/office/drawing/2014/main" val="2090164234"/>
                    </a:ext>
                  </a:extLst>
                </a:gridCol>
                <a:gridCol w="491409">
                  <a:extLst>
                    <a:ext uri="{9D8B030D-6E8A-4147-A177-3AD203B41FA5}">
                      <a16:colId xmlns:a16="http://schemas.microsoft.com/office/drawing/2014/main" val="1634486481"/>
                    </a:ext>
                  </a:extLst>
                </a:gridCol>
                <a:gridCol w="545017">
                  <a:extLst>
                    <a:ext uri="{9D8B030D-6E8A-4147-A177-3AD203B41FA5}">
                      <a16:colId xmlns:a16="http://schemas.microsoft.com/office/drawing/2014/main" val="2134688043"/>
                    </a:ext>
                  </a:extLst>
                </a:gridCol>
                <a:gridCol w="545017">
                  <a:extLst>
                    <a:ext uri="{9D8B030D-6E8A-4147-A177-3AD203B41FA5}">
                      <a16:colId xmlns:a16="http://schemas.microsoft.com/office/drawing/2014/main" val="221186206"/>
                    </a:ext>
                  </a:extLst>
                </a:gridCol>
                <a:gridCol w="469265">
                  <a:extLst>
                    <a:ext uri="{9D8B030D-6E8A-4147-A177-3AD203B41FA5}">
                      <a16:colId xmlns:a16="http://schemas.microsoft.com/office/drawing/2014/main" val="3548042573"/>
                    </a:ext>
                  </a:extLst>
                </a:gridCol>
                <a:gridCol w="469265">
                  <a:extLst>
                    <a:ext uri="{9D8B030D-6E8A-4147-A177-3AD203B41FA5}">
                      <a16:colId xmlns:a16="http://schemas.microsoft.com/office/drawing/2014/main" val="1541959491"/>
                    </a:ext>
                  </a:extLst>
                </a:gridCol>
                <a:gridCol w="469265">
                  <a:extLst>
                    <a:ext uri="{9D8B030D-6E8A-4147-A177-3AD203B41FA5}">
                      <a16:colId xmlns:a16="http://schemas.microsoft.com/office/drawing/2014/main" val="304458129"/>
                    </a:ext>
                  </a:extLst>
                </a:gridCol>
                <a:gridCol w="469265">
                  <a:extLst>
                    <a:ext uri="{9D8B030D-6E8A-4147-A177-3AD203B41FA5}">
                      <a16:colId xmlns:a16="http://schemas.microsoft.com/office/drawing/2014/main" val="232465662"/>
                    </a:ext>
                  </a:extLst>
                </a:gridCol>
                <a:gridCol w="428867">
                  <a:extLst>
                    <a:ext uri="{9D8B030D-6E8A-4147-A177-3AD203B41FA5}">
                      <a16:colId xmlns:a16="http://schemas.microsoft.com/office/drawing/2014/main" val="364524293"/>
                    </a:ext>
                  </a:extLst>
                </a:gridCol>
                <a:gridCol w="469265">
                  <a:extLst>
                    <a:ext uri="{9D8B030D-6E8A-4147-A177-3AD203B41FA5}">
                      <a16:colId xmlns:a16="http://schemas.microsoft.com/office/drawing/2014/main" val="1090418426"/>
                    </a:ext>
                  </a:extLst>
                </a:gridCol>
                <a:gridCol w="469265">
                  <a:extLst>
                    <a:ext uri="{9D8B030D-6E8A-4147-A177-3AD203B41FA5}">
                      <a16:colId xmlns:a16="http://schemas.microsoft.com/office/drawing/2014/main" val="1636568519"/>
                    </a:ext>
                  </a:extLst>
                </a:gridCol>
                <a:gridCol w="469265">
                  <a:extLst>
                    <a:ext uri="{9D8B030D-6E8A-4147-A177-3AD203B41FA5}">
                      <a16:colId xmlns:a16="http://schemas.microsoft.com/office/drawing/2014/main" val="2223587235"/>
                    </a:ext>
                  </a:extLst>
                </a:gridCol>
                <a:gridCol w="428867">
                  <a:extLst>
                    <a:ext uri="{9D8B030D-6E8A-4147-A177-3AD203B41FA5}">
                      <a16:colId xmlns:a16="http://schemas.microsoft.com/office/drawing/2014/main" val="1235048209"/>
                    </a:ext>
                  </a:extLst>
                </a:gridCol>
                <a:gridCol w="469265">
                  <a:extLst>
                    <a:ext uri="{9D8B030D-6E8A-4147-A177-3AD203B41FA5}">
                      <a16:colId xmlns:a16="http://schemas.microsoft.com/office/drawing/2014/main" val="1094178069"/>
                    </a:ext>
                  </a:extLst>
                </a:gridCol>
                <a:gridCol w="469265">
                  <a:extLst>
                    <a:ext uri="{9D8B030D-6E8A-4147-A177-3AD203B41FA5}">
                      <a16:colId xmlns:a16="http://schemas.microsoft.com/office/drawing/2014/main" val="919100563"/>
                    </a:ext>
                  </a:extLst>
                </a:gridCol>
                <a:gridCol w="428867">
                  <a:extLst>
                    <a:ext uri="{9D8B030D-6E8A-4147-A177-3AD203B41FA5}">
                      <a16:colId xmlns:a16="http://schemas.microsoft.com/office/drawing/2014/main" val="3577583851"/>
                    </a:ext>
                  </a:extLst>
                </a:gridCol>
                <a:gridCol w="469265">
                  <a:extLst>
                    <a:ext uri="{9D8B030D-6E8A-4147-A177-3AD203B41FA5}">
                      <a16:colId xmlns:a16="http://schemas.microsoft.com/office/drawing/2014/main" val="1748936928"/>
                    </a:ext>
                  </a:extLst>
                </a:gridCol>
                <a:gridCol w="428867">
                  <a:extLst>
                    <a:ext uri="{9D8B030D-6E8A-4147-A177-3AD203B41FA5}">
                      <a16:colId xmlns:a16="http://schemas.microsoft.com/office/drawing/2014/main" val="4084946504"/>
                    </a:ext>
                  </a:extLst>
                </a:gridCol>
                <a:gridCol w="469265">
                  <a:extLst>
                    <a:ext uri="{9D8B030D-6E8A-4147-A177-3AD203B41FA5}">
                      <a16:colId xmlns:a16="http://schemas.microsoft.com/office/drawing/2014/main" val="3139370638"/>
                    </a:ext>
                  </a:extLst>
                </a:gridCol>
                <a:gridCol w="469265">
                  <a:extLst>
                    <a:ext uri="{9D8B030D-6E8A-4147-A177-3AD203B41FA5}">
                      <a16:colId xmlns:a16="http://schemas.microsoft.com/office/drawing/2014/main" val="1651137361"/>
                    </a:ext>
                  </a:extLst>
                </a:gridCol>
                <a:gridCol w="428867">
                  <a:extLst>
                    <a:ext uri="{9D8B030D-6E8A-4147-A177-3AD203B41FA5}">
                      <a16:colId xmlns:a16="http://schemas.microsoft.com/office/drawing/2014/main" val="2621114757"/>
                    </a:ext>
                  </a:extLst>
                </a:gridCol>
                <a:gridCol w="428867">
                  <a:extLst>
                    <a:ext uri="{9D8B030D-6E8A-4147-A177-3AD203B41FA5}">
                      <a16:colId xmlns:a16="http://schemas.microsoft.com/office/drawing/2014/main" val="2910771460"/>
                    </a:ext>
                  </a:extLst>
                </a:gridCol>
                <a:gridCol w="428867">
                  <a:extLst>
                    <a:ext uri="{9D8B030D-6E8A-4147-A177-3AD203B41FA5}">
                      <a16:colId xmlns:a16="http://schemas.microsoft.com/office/drawing/2014/main" val="3021473431"/>
                    </a:ext>
                  </a:extLst>
                </a:gridCol>
                <a:gridCol w="428867">
                  <a:extLst>
                    <a:ext uri="{9D8B030D-6E8A-4147-A177-3AD203B41FA5}">
                      <a16:colId xmlns:a16="http://schemas.microsoft.com/office/drawing/2014/main" val="1806477376"/>
                    </a:ext>
                  </a:extLst>
                </a:gridCol>
              </a:tblGrid>
              <a:tr h="31947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>
                          <a:effectLst/>
                        </a:rPr>
                        <a:t>Sel. </a:t>
                      </a:r>
                      <a:r>
                        <a:rPr lang="cs-CZ" sz="1200" b="1" u="none" strike="noStrike" dirty="0" err="1">
                          <a:effectLst/>
                        </a:rPr>
                        <a:t>krit</a:t>
                      </a:r>
                      <a:r>
                        <a:rPr lang="cs-CZ" sz="1200" b="1" u="none" strike="noStrike" dirty="0">
                          <a:effectLst/>
                        </a:rPr>
                        <a:t>.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>
                          <a:effectLst/>
                        </a:rPr>
                        <a:t>DSI</a:t>
                      </a:r>
                      <a:endParaRPr lang="cs-CZ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1" u="none" strike="noStrike" dirty="0">
                          <a:effectLst/>
                        </a:rPr>
                        <a:t>h</a:t>
                      </a:r>
                      <a:r>
                        <a:rPr lang="cs-CZ" sz="1200" b="1" i="1" u="none" strike="noStrike" baseline="30000" dirty="0">
                          <a:effectLst/>
                        </a:rPr>
                        <a:t>2</a:t>
                      </a:r>
                      <a:endParaRPr lang="cs-CZ" sz="1200" b="1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>
                          <a:effectLst/>
                        </a:rPr>
                        <a:t>T%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 err="1">
                          <a:effectLst/>
                        </a:rPr>
                        <a:t>Tkg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>
                          <a:effectLst/>
                        </a:rPr>
                        <a:t>B%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 err="1">
                          <a:effectLst/>
                        </a:rPr>
                        <a:t>Bkg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>
                          <a:effectLst/>
                        </a:rPr>
                        <a:t>SCS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>
                          <a:effectLst/>
                        </a:rPr>
                        <a:t>Plod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 err="1">
                          <a:effectLst/>
                        </a:rPr>
                        <a:t>Dlh</a:t>
                      </a:r>
                      <a:endParaRPr lang="cs-CZ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>
                          <a:effectLst/>
                        </a:rPr>
                        <a:t>PZZ</a:t>
                      </a:r>
                      <a:endParaRPr lang="cs-CZ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>
                          <a:effectLst/>
                        </a:rPr>
                        <a:t>Paz</a:t>
                      </a:r>
                      <a:endParaRPr lang="cs-CZ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 err="1">
                          <a:effectLst/>
                        </a:rPr>
                        <a:t>Cho</a:t>
                      </a:r>
                      <a:endParaRPr lang="cs-CZ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 err="1">
                          <a:effectLst/>
                        </a:rPr>
                        <a:t>Kon</a:t>
                      </a:r>
                      <a:endParaRPr lang="cs-CZ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>
                          <a:effectLst/>
                        </a:rPr>
                        <a:t>PUV</a:t>
                      </a:r>
                      <a:endParaRPr lang="cs-CZ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>
                          <a:effectLst/>
                        </a:rPr>
                        <a:t>RZS</a:t>
                      </a:r>
                      <a:endParaRPr lang="cs-CZ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>
                          <a:effectLst/>
                        </a:rPr>
                        <a:t>DS</a:t>
                      </a:r>
                      <a:endParaRPr lang="cs-CZ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>
                          <a:effectLst/>
                        </a:rPr>
                        <a:t>HV</a:t>
                      </a:r>
                      <a:endParaRPr lang="cs-CZ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>
                          <a:effectLst/>
                        </a:rPr>
                        <a:t>VZU</a:t>
                      </a:r>
                      <a:endParaRPr lang="cs-CZ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>
                          <a:effectLst/>
                        </a:rPr>
                        <a:t>ZV</a:t>
                      </a:r>
                      <a:endParaRPr lang="cs-CZ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Mast</a:t>
                      </a:r>
                      <a:endParaRPr lang="cs-CZ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NPC</a:t>
                      </a:r>
                      <a:endParaRPr lang="cs-CZ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 err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Inf</a:t>
                      </a:r>
                      <a:endParaRPr lang="cs-CZ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PRP</a:t>
                      </a:r>
                      <a:endParaRPr lang="cs-CZ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5938809"/>
                  </a:ext>
                </a:extLst>
              </a:tr>
              <a:tr h="124017">
                <a:tc rowSpan="17"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 smtClean="0">
                          <a:effectLst/>
                        </a:rPr>
                        <a:t>Stávající SIH</a:t>
                      </a:r>
                      <a:endParaRPr lang="cs-CZ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vert="vert27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effectLst/>
                        </a:rPr>
                        <a:t>T%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effectLst/>
                        </a:rPr>
                        <a:t>produkce</a:t>
                      </a:r>
                      <a:endParaRPr lang="cs-CZ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vert="vert27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i="1" u="none" strike="noStrike" dirty="0" smtClean="0">
                          <a:effectLst/>
                        </a:rPr>
                        <a:t>0.380</a:t>
                      </a:r>
                      <a:endParaRPr lang="cs-CZ" sz="105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b="1" u="none" strike="noStrike" dirty="0">
                          <a:effectLst/>
                        </a:rPr>
                        <a:t>0.913</a:t>
                      </a:r>
                      <a:endParaRPr lang="cs-CZ" sz="105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274554470"/>
                  </a:ext>
                </a:extLst>
              </a:tr>
              <a:tr h="1240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 err="1">
                          <a:effectLst/>
                        </a:rPr>
                        <a:t>Tkg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i="1" u="none" strike="noStrike" dirty="0" smtClean="0">
                          <a:effectLst/>
                        </a:rPr>
                        <a:t>0.380</a:t>
                      </a:r>
                      <a:endParaRPr lang="cs-CZ" sz="105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0.403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b="1" u="none" strike="noStrike" dirty="0">
                          <a:effectLst/>
                        </a:rPr>
                        <a:t>0.913</a:t>
                      </a:r>
                      <a:endParaRPr lang="cs-CZ" sz="105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310634112"/>
                  </a:ext>
                </a:extLst>
              </a:tr>
              <a:tr h="1240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effectLst/>
                        </a:rPr>
                        <a:t>B%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i="1" u="none" strike="noStrike" dirty="0" smtClean="0">
                          <a:effectLst/>
                        </a:rPr>
                        <a:t>0.370</a:t>
                      </a:r>
                      <a:endParaRPr lang="cs-CZ" sz="105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0.737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0.084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b="1" u="none" strike="noStrike" dirty="0">
                          <a:effectLst/>
                        </a:rPr>
                        <a:t>0.912</a:t>
                      </a:r>
                      <a:endParaRPr lang="cs-CZ" sz="105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36120215"/>
                  </a:ext>
                </a:extLst>
              </a:tr>
              <a:tr h="1240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 err="1">
                          <a:effectLst/>
                        </a:rPr>
                        <a:t>Bkg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i="1" u="none" strike="noStrike" dirty="0" smtClean="0">
                          <a:effectLst/>
                        </a:rPr>
                        <a:t>0.370</a:t>
                      </a:r>
                      <a:endParaRPr lang="cs-CZ" sz="105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-0.144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0.75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-0.031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b="1" u="none" strike="noStrike" dirty="0">
                          <a:effectLst/>
                        </a:rPr>
                        <a:t>0.912</a:t>
                      </a:r>
                      <a:endParaRPr lang="cs-CZ" sz="105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55593286"/>
                  </a:ext>
                </a:extLst>
              </a:tr>
              <a:tr h="1240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effectLst/>
                        </a:rPr>
                        <a:t>SCS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effectLst/>
                        </a:rPr>
                        <a:t>SCS</a:t>
                      </a:r>
                      <a:endParaRPr lang="cs-CZ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i="1" u="none" strike="noStrike" dirty="0" smtClean="0">
                          <a:effectLst/>
                        </a:rPr>
                        <a:t>0.301</a:t>
                      </a:r>
                      <a:endParaRPr lang="cs-CZ" sz="105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-0.027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effectLst/>
                        </a:rPr>
                        <a:t>0.079</a:t>
                      </a:r>
                      <a:endParaRPr lang="cs-CZ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-0.007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0.058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b="1" u="none" strike="noStrike" dirty="0">
                          <a:effectLst/>
                        </a:rPr>
                        <a:t>0.901</a:t>
                      </a:r>
                      <a:endParaRPr lang="cs-CZ" sz="105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809718739"/>
                  </a:ext>
                </a:extLst>
              </a:tr>
              <a:tr h="1240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effectLst/>
                        </a:rPr>
                        <a:t>Plod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effectLst/>
                        </a:rPr>
                        <a:t>plod.</a:t>
                      </a:r>
                      <a:endParaRPr lang="cs-CZ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i="1" u="none" strike="noStrike" dirty="0">
                          <a:effectLst/>
                        </a:rPr>
                        <a:t>0.044</a:t>
                      </a:r>
                      <a:endParaRPr lang="cs-CZ" sz="105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0.099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-0.125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0.075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-0.084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0.183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b="1" u="none" strike="noStrike" dirty="0">
                          <a:effectLst/>
                        </a:rPr>
                        <a:t>0.665</a:t>
                      </a:r>
                      <a:endParaRPr lang="cs-CZ" sz="105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001630358"/>
                  </a:ext>
                </a:extLst>
              </a:tr>
              <a:tr h="1240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 err="1">
                          <a:effectLst/>
                        </a:rPr>
                        <a:t>Dlh</a:t>
                      </a:r>
                      <a:endParaRPr lang="cs-CZ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 err="1">
                          <a:effectLst/>
                        </a:rPr>
                        <a:t>dlh</a:t>
                      </a:r>
                      <a:endParaRPr lang="cs-CZ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i="1" u="none" strike="noStrike" dirty="0">
                          <a:effectLst/>
                        </a:rPr>
                        <a:t>0.223</a:t>
                      </a:r>
                      <a:endParaRPr lang="cs-CZ" sz="105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0.124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0.384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0.112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0.377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0.356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0.517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b="1" u="none" strike="noStrike" dirty="0">
                          <a:effectLst/>
                        </a:rPr>
                        <a:t>0.843</a:t>
                      </a:r>
                      <a:endParaRPr lang="cs-CZ" sz="105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262148353"/>
                  </a:ext>
                </a:extLst>
              </a:tr>
              <a:tr h="1240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effectLst/>
                        </a:rPr>
                        <a:t>PZZ</a:t>
                      </a:r>
                      <a:endParaRPr lang="cs-CZ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 err="1" smtClean="0">
                          <a:effectLst/>
                        </a:rPr>
                        <a:t>ext_končetin</a:t>
                      </a:r>
                      <a:endParaRPr lang="cs-CZ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vert="vert27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i="1" u="none" strike="noStrike" dirty="0">
                          <a:effectLst/>
                        </a:rPr>
                        <a:t>0.161</a:t>
                      </a:r>
                      <a:endParaRPr lang="cs-CZ" sz="105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0.024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effectLst/>
                        </a:rPr>
                        <a:t>0.175</a:t>
                      </a:r>
                      <a:endParaRPr lang="cs-CZ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0.002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0.173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0.048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effectLst/>
                        </a:rPr>
                        <a:t>0.019</a:t>
                      </a:r>
                      <a:endParaRPr lang="cs-CZ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 smtClean="0">
                          <a:effectLst/>
                        </a:rPr>
                        <a:t>0.210</a:t>
                      </a:r>
                      <a:endParaRPr lang="cs-CZ" sz="105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b="1" u="none" strike="noStrike" dirty="0">
                          <a:effectLst/>
                        </a:rPr>
                        <a:t>0.732</a:t>
                      </a:r>
                      <a:endParaRPr lang="cs-CZ" sz="105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907135570"/>
                  </a:ext>
                </a:extLst>
              </a:tr>
              <a:tr h="1240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effectLst/>
                        </a:rPr>
                        <a:t>Paz</a:t>
                      </a:r>
                      <a:endParaRPr lang="cs-CZ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i="1" u="none" strike="noStrike" dirty="0">
                          <a:effectLst/>
                        </a:rPr>
                        <a:t>0.102</a:t>
                      </a:r>
                      <a:endParaRPr lang="cs-CZ" sz="105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-0.025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0.052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-0.025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0.069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0.077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0.051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0.092</a:t>
                      </a:r>
                      <a:endParaRPr lang="cs-CZ" sz="105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0.324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b="1" u="none" strike="noStrike" dirty="0">
                          <a:effectLst/>
                        </a:rPr>
                        <a:t>0.588</a:t>
                      </a:r>
                      <a:endParaRPr lang="cs-CZ" sz="105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552286471"/>
                  </a:ext>
                </a:extLst>
              </a:tr>
              <a:tr h="1240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 err="1">
                          <a:effectLst/>
                        </a:rPr>
                        <a:t>Cho</a:t>
                      </a:r>
                      <a:endParaRPr lang="cs-CZ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i="1" u="none" strike="noStrike" dirty="0" smtClean="0">
                          <a:effectLst/>
                        </a:rPr>
                        <a:t>0.070</a:t>
                      </a:r>
                      <a:endParaRPr lang="cs-CZ" sz="105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0.098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0.221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0.065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0.187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0.11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0.148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effectLst/>
                        </a:rPr>
                        <a:t>0.328</a:t>
                      </a:r>
                      <a:endParaRPr lang="cs-CZ" sz="105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0.637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effectLst/>
                        </a:rPr>
                        <a:t>0.304</a:t>
                      </a:r>
                      <a:endParaRPr lang="cs-CZ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b="1" u="none" strike="noStrike" dirty="0">
                          <a:effectLst/>
                        </a:rPr>
                        <a:t>0.533</a:t>
                      </a:r>
                      <a:endParaRPr lang="cs-CZ" sz="105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635166162"/>
                  </a:ext>
                </a:extLst>
              </a:tr>
              <a:tr h="1240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 err="1">
                          <a:effectLst/>
                        </a:rPr>
                        <a:t>Kon</a:t>
                      </a:r>
                      <a:endParaRPr lang="cs-CZ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i="1" u="none" strike="noStrike" dirty="0">
                          <a:effectLst/>
                        </a:rPr>
                        <a:t>0.121</a:t>
                      </a:r>
                      <a:endParaRPr lang="cs-CZ" sz="105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0.074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0.302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0.024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effectLst/>
                        </a:rPr>
                        <a:t>0.277</a:t>
                      </a:r>
                      <a:endParaRPr lang="cs-CZ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0.133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0.195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 smtClean="0">
                          <a:effectLst/>
                        </a:rPr>
                        <a:t>0.460</a:t>
                      </a:r>
                      <a:endParaRPr lang="cs-CZ" sz="105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0.703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0.564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effectLst/>
                        </a:rPr>
                        <a:t>0.806</a:t>
                      </a:r>
                      <a:endParaRPr lang="cs-CZ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b="1" u="none" strike="noStrike" dirty="0">
                          <a:effectLst/>
                        </a:rPr>
                        <a:t>0.609</a:t>
                      </a:r>
                      <a:endParaRPr lang="cs-CZ" sz="105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824080215"/>
                  </a:ext>
                </a:extLst>
              </a:tr>
              <a:tr h="1240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effectLst/>
                        </a:rPr>
                        <a:t>PUV</a:t>
                      </a:r>
                      <a:endParaRPr lang="cs-CZ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 err="1" smtClean="0">
                          <a:effectLst/>
                        </a:rPr>
                        <a:t>ext_vemene</a:t>
                      </a:r>
                      <a:endParaRPr lang="cs-CZ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vert="vert27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i="1" u="none" strike="noStrike" dirty="0">
                          <a:effectLst/>
                        </a:rPr>
                        <a:t>0.238</a:t>
                      </a:r>
                      <a:endParaRPr lang="cs-CZ" sz="105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0.101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0.233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0.048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0.185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0.249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0.273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effectLst/>
                        </a:rPr>
                        <a:t>0.521</a:t>
                      </a:r>
                      <a:endParaRPr lang="cs-CZ" sz="105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0.292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0.198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0.421</a:t>
                      </a:r>
                      <a:endParaRPr lang="cs-CZ" sz="105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0.502</a:t>
                      </a:r>
                      <a:endParaRPr lang="cs-CZ" sz="105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b="1" u="none" strike="noStrike" dirty="0">
                          <a:effectLst/>
                        </a:rPr>
                        <a:t>0.693</a:t>
                      </a:r>
                      <a:endParaRPr lang="cs-CZ" sz="105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053174589"/>
                  </a:ext>
                </a:extLst>
              </a:tr>
              <a:tr h="1240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effectLst/>
                        </a:rPr>
                        <a:t>RZS</a:t>
                      </a:r>
                      <a:endParaRPr lang="cs-CZ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i="1" u="none" strike="noStrike" dirty="0">
                          <a:effectLst/>
                        </a:rPr>
                        <a:t>0.271</a:t>
                      </a:r>
                      <a:endParaRPr lang="cs-CZ" sz="105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effectLst/>
                        </a:rPr>
                        <a:t>-</a:t>
                      </a:r>
                      <a:r>
                        <a:rPr lang="cs-CZ" sz="1050" u="none" strike="noStrike" dirty="0" smtClean="0">
                          <a:effectLst/>
                        </a:rPr>
                        <a:t>0.010</a:t>
                      </a:r>
                      <a:endParaRPr lang="cs-CZ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0.151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-0.081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0.125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-0.013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0.064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effectLst/>
                        </a:rPr>
                        <a:t>0.154</a:t>
                      </a:r>
                      <a:endParaRPr lang="cs-CZ" sz="105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0.104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0.043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0.272</a:t>
                      </a:r>
                      <a:endParaRPr lang="cs-CZ" sz="105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0.268</a:t>
                      </a:r>
                      <a:endParaRPr lang="cs-CZ" sz="105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0.315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b="1" u="none" strike="noStrike" dirty="0">
                          <a:effectLst/>
                        </a:rPr>
                        <a:t>0.708</a:t>
                      </a:r>
                      <a:endParaRPr lang="cs-CZ" sz="105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696514056"/>
                  </a:ext>
                </a:extLst>
              </a:tr>
              <a:tr h="1240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effectLst/>
                        </a:rPr>
                        <a:t>DS</a:t>
                      </a:r>
                      <a:endParaRPr lang="cs-CZ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i="1" u="none" strike="noStrike" dirty="0">
                          <a:effectLst/>
                        </a:rPr>
                        <a:t>0.324</a:t>
                      </a:r>
                      <a:endParaRPr lang="cs-CZ" sz="105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-0.093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effectLst/>
                        </a:rPr>
                        <a:t>-0.039</a:t>
                      </a:r>
                      <a:endParaRPr lang="cs-CZ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-0.07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0.013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0.06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0.057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effectLst/>
                        </a:rPr>
                        <a:t>-0.037</a:t>
                      </a:r>
                      <a:endParaRPr lang="cs-CZ" sz="105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-0.014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0.081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0.004</a:t>
                      </a:r>
                      <a:endParaRPr lang="cs-CZ" sz="105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0.021</a:t>
                      </a:r>
                      <a:endParaRPr lang="cs-CZ" sz="105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-0.049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-0.18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b="1" u="none" strike="noStrike" dirty="0">
                          <a:effectLst/>
                        </a:rPr>
                        <a:t>0.735</a:t>
                      </a:r>
                      <a:endParaRPr lang="cs-CZ" sz="105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888175465"/>
                  </a:ext>
                </a:extLst>
              </a:tr>
              <a:tr h="1240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effectLst/>
                        </a:rPr>
                        <a:t>HV</a:t>
                      </a:r>
                      <a:endParaRPr lang="cs-CZ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i="1" u="none" strike="noStrike" dirty="0">
                          <a:effectLst/>
                        </a:rPr>
                        <a:t>0.316</a:t>
                      </a:r>
                      <a:endParaRPr lang="cs-CZ" sz="105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0.066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0.241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0.034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0.223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0.318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0.353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effectLst/>
                        </a:rPr>
                        <a:t>0.612</a:t>
                      </a:r>
                      <a:endParaRPr lang="cs-CZ" sz="105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0.249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0.209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0.437</a:t>
                      </a:r>
                      <a:endParaRPr lang="cs-CZ" sz="105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0.537</a:t>
                      </a:r>
                      <a:endParaRPr lang="cs-CZ" sz="105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0.835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0.342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-0.057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b="1" u="none" strike="noStrike" dirty="0">
                          <a:effectLst/>
                        </a:rPr>
                        <a:t>0.732</a:t>
                      </a:r>
                      <a:endParaRPr lang="cs-CZ" sz="105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04217506"/>
                  </a:ext>
                </a:extLst>
              </a:tr>
              <a:tr h="1240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effectLst/>
                        </a:rPr>
                        <a:t>VZU</a:t>
                      </a:r>
                      <a:endParaRPr lang="cs-CZ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i="1" u="none" strike="noStrike" dirty="0">
                          <a:effectLst/>
                        </a:rPr>
                        <a:t>0.232</a:t>
                      </a:r>
                      <a:endParaRPr lang="cs-CZ" sz="105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-0.018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0.369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-0.096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0.373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0.156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0.273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effectLst/>
                        </a:rPr>
                        <a:t>0.522</a:t>
                      </a:r>
                      <a:endParaRPr lang="cs-CZ" sz="105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0.299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0.144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0.416</a:t>
                      </a:r>
                      <a:endParaRPr lang="cs-CZ" sz="105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 smtClean="0">
                          <a:effectLst/>
                        </a:rPr>
                        <a:t>0.540</a:t>
                      </a:r>
                      <a:endParaRPr lang="cs-CZ" sz="105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0.658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0.386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-0.015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0.715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b="1" u="none" strike="noStrike" dirty="0" smtClean="0">
                          <a:effectLst/>
                        </a:rPr>
                        <a:t>0.690</a:t>
                      </a:r>
                      <a:endParaRPr lang="cs-CZ" sz="105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383875494"/>
                  </a:ext>
                </a:extLst>
              </a:tr>
              <a:tr h="1240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effectLst/>
                        </a:rPr>
                        <a:t>ZV</a:t>
                      </a:r>
                      <a:endParaRPr lang="cs-CZ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i="1" u="none" strike="noStrike" dirty="0">
                          <a:effectLst/>
                        </a:rPr>
                        <a:t>0.183</a:t>
                      </a:r>
                      <a:endParaRPr lang="cs-CZ" sz="105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-0.107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0.054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-0.132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0.032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0.039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0.024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effectLst/>
                        </a:rPr>
                        <a:t>0.045</a:t>
                      </a:r>
                      <a:endParaRPr lang="cs-CZ" sz="105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 smtClean="0">
                          <a:effectLst/>
                        </a:rPr>
                        <a:t>0.050</a:t>
                      </a:r>
                      <a:endParaRPr lang="cs-CZ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0.123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0.159</a:t>
                      </a:r>
                      <a:endParaRPr lang="cs-CZ" sz="105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0.209</a:t>
                      </a:r>
                      <a:endParaRPr lang="cs-CZ" sz="105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0.107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0.395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 smtClean="0">
                          <a:effectLst/>
                        </a:rPr>
                        <a:t>0.150</a:t>
                      </a:r>
                      <a:endParaRPr lang="cs-CZ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0.214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0.289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b="1" u="none" strike="noStrike" dirty="0" smtClean="0">
                          <a:effectLst/>
                        </a:rPr>
                        <a:t>0.660</a:t>
                      </a:r>
                      <a:endParaRPr lang="cs-CZ" sz="105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122778691"/>
                  </a:ext>
                </a:extLst>
              </a:tr>
              <a:tr h="12401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Nové - IZ</a:t>
                      </a:r>
                      <a:endParaRPr lang="cs-CZ" sz="11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vert="vert27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Mast</a:t>
                      </a:r>
                      <a:endParaRPr lang="cs-CZ" sz="11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</a:t>
                      </a:r>
                      <a:endParaRPr lang="cs-CZ" sz="11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i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0.055</a:t>
                      </a:r>
                      <a:endParaRPr lang="cs-CZ" sz="1050" b="0" i="1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-0.052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0.105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-0.046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0.147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0.350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0.105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0.287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0.085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-0.003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0.002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-0.013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0.071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0.084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0.025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0.134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-0.025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0.048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b="1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0.330</a:t>
                      </a:r>
                      <a:endParaRPr lang="cs-CZ" sz="105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527354677"/>
                  </a:ext>
                </a:extLst>
              </a:tr>
              <a:tr h="1240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NPC</a:t>
                      </a:r>
                      <a:endParaRPr lang="cs-CZ" sz="11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i="1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0.040</a:t>
                      </a:r>
                      <a:endParaRPr lang="cs-CZ" sz="1050" b="0" i="1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0.103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0.089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0.066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0.025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0.025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0.152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0.416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0.071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-0.017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0.21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0.185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0.077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0.042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-0.058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0.111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0.094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0.005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0.085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0.192</a:t>
                      </a:r>
                      <a:endParaRPr lang="cs-CZ" sz="105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092334191"/>
                  </a:ext>
                </a:extLst>
              </a:tr>
              <a:tr h="1240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 err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Inf</a:t>
                      </a:r>
                      <a:endParaRPr lang="cs-CZ" sz="11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i="1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0.070</a:t>
                      </a:r>
                      <a:endParaRPr lang="cs-CZ" sz="1050" b="0" i="1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0.044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-0.025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-0.001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-0.083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0.022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0.117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0.210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0.046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0.028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0.175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0.120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0.038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0.033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-0.007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0.003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-0.004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0.035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0.081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0.736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0.188</a:t>
                      </a:r>
                      <a:endParaRPr lang="cs-CZ" sz="105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245915793"/>
                  </a:ext>
                </a:extLst>
              </a:tr>
              <a:tr h="1240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PRP</a:t>
                      </a:r>
                      <a:endParaRPr lang="cs-CZ" sz="11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i="1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0.080</a:t>
                      </a:r>
                      <a:endParaRPr lang="cs-CZ" sz="1050" b="0" i="1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0.079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0.162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0.104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0.168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0.052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0.204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0.578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0.103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0.019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0.226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0.235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0.158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0.084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-0.106</a:t>
                      </a:r>
                      <a:endParaRPr lang="cs-CZ" sz="105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0.208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0.169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-0.016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0.079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0.519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0.208</a:t>
                      </a:r>
                      <a:endParaRPr lang="cs-CZ" sz="105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0.178</a:t>
                      </a:r>
                      <a:endParaRPr lang="cs-CZ" sz="105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920899417"/>
                  </a:ext>
                </a:extLst>
              </a:tr>
            </a:tbl>
          </a:graphicData>
        </a:graphic>
      </p:graphicFrame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796" y="172663"/>
            <a:ext cx="1708416" cy="468000"/>
          </a:xfrm>
          <a:prstGeom prst="rect">
            <a:avLst/>
          </a:prstGeom>
        </p:spPr>
      </p:pic>
      <p:pic>
        <p:nvPicPr>
          <p:cNvPr id="8" name="Obrázek 5" descr="Holstein_CZ_transparent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82926" y="60266"/>
            <a:ext cx="523711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8088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1727" y="4230873"/>
            <a:ext cx="3212266" cy="2184341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4"/>
          <a:srcRect l="7403" t="8174" r="67086" b="7663"/>
          <a:stretch/>
        </p:blipFill>
        <p:spPr>
          <a:xfrm>
            <a:off x="2872883" y="3917190"/>
            <a:ext cx="1699117" cy="2852850"/>
          </a:xfrm>
          <a:prstGeom prst="rect">
            <a:avLst/>
          </a:prstGeom>
        </p:spPr>
      </p:pic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87403"/>
              </p:ext>
            </p:extLst>
          </p:nvPr>
        </p:nvGraphicFramePr>
        <p:xfrm>
          <a:off x="282597" y="109284"/>
          <a:ext cx="5799599" cy="3785563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439880">
                  <a:extLst>
                    <a:ext uri="{9D8B030D-6E8A-4147-A177-3AD203B41FA5}">
                      <a16:colId xmlns:a16="http://schemas.microsoft.com/office/drawing/2014/main" val="4059056003"/>
                    </a:ext>
                  </a:extLst>
                </a:gridCol>
                <a:gridCol w="2064958">
                  <a:extLst>
                    <a:ext uri="{9D8B030D-6E8A-4147-A177-3AD203B41FA5}">
                      <a16:colId xmlns:a16="http://schemas.microsoft.com/office/drawing/2014/main" val="2678059680"/>
                    </a:ext>
                  </a:extLst>
                </a:gridCol>
                <a:gridCol w="1010944">
                  <a:extLst>
                    <a:ext uri="{9D8B030D-6E8A-4147-A177-3AD203B41FA5}">
                      <a16:colId xmlns:a16="http://schemas.microsoft.com/office/drawing/2014/main" val="3707439429"/>
                    </a:ext>
                  </a:extLst>
                </a:gridCol>
                <a:gridCol w="807817">
                  <a:extLst>
                    <a:ext uri="{9D8B030D-6E8A-4147-A177-3AD203B41FA5}">
                      <a16:colId xmlns:a16="http://schemas.microsoft.com/office/drawing/2014/main" val="1927906146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45695502"/>
                    </a:ext>
                  </a:extLst>
                </a:gridCol>
              </a:tblGrid>
              <a:tr h="210689"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Ukazatel (jednotka)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SIH bez IZ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SIH + IZ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1" dirty="0" smtClean="0">
                          <a:effectLst/>
                        </a:rPr>
                        <a:t>Současný SIH : IZ </a:t>
                      </a:r>
                      <a:endParaRPr lang="cs-CZ" sz="14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43206"/>
                  </a:ext>
                </a:extLst>
              </a:tr>
              <a:tr h="585163"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1) </a:t>
                      </a:r>
                      <a:endParaRPr lang="cs-CZ" sz="1400" b="1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 err="1" smtClean="0">
                          <a:effectLst/>
                        </a:rPr>
                        <a:t>souč</a:t>
                      </a:r>
                      <a:r>
                        <a:rPr lang="cs-CZ" sz="1400" b="1" dirty="0" smtClean="0">
                          <a:effectLst/>
                        </a:rPr>
                        <a:t>.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2) </a:t>
                      </a:r>
                      <a:endParaRPr lang="cs-CZ" sz="1400" b="1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 smtClean="0">
                          <a:effectLst/>
                        </a:rPr>
                        <a:t>optim.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 err="1" smtClean="0">
                          <a:effectLst/>
                        </a:rPr>
                        <a:t>final</a:t>
                      </a:r>
                      <a:r>
                        <a:rPr lang="cs-CZ" sz="1400" b="1" dirty="0" smtClean="0">
                          <a:effectLst/>
                        </a:rPr>
                        <a:t> </a:t>
                      </a:r>
                      <a:r>
                        <a:rPr lang="cs-CZ" sz="1400" b="1" dirty="0">
                          <a:effectLst/>
                        </a:rPr>
                        <a:t>95:5 </a:t>
                      </a:r>
                      <a:r>
                        <a:rPr lang="cs-CZ" sz="1100" b="0" dirty="0">
                          <a:effectLst/>
                        </a:rPr>
                        <a:t>(↓</a:t>
                      </a:r>
                      <a:r>
                        <a:rPr lang="cs-CZ" sz="1100" b="0" dirty="0" smtClean="0">
                          <a:effectLst/>
                        </a:rPr>
                        <a:t>SCS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100" b="0" dirty="0" smtClean="0">
                          <a:effectLst/>
                        </a:rPr>
                        <a:t>↓</a:t>
                      </a:r>
                      <a:r>
                        <a:rPr lang="cs-CZ" sz="1100" b="0" dirty="0" err="1" smtClean="0">
                          <a:effectLst/>
                        </a:rPr>
                        <a:t>Kon</a:t>
                      </a:r>
                      <a:r>
                        <a:rPr lang="cs-CZ" sz="1100" b="0" dirty="0" smtClean="0">
                          <a:effectLst/>
                        </a:rPr>
                        <a:t> ↓</a:t>
                      </a:r>
                      <a:r>
                        <a:rPr lang="cs-CZ" sz="1100" b="0" dirty="0" err="1">
                          <a:effectLst/>
                        </a:rPr>
                        <a:t>Pazn↓Chod</a:t>
                      </a:r>
                      <a:r>
                        <a:rPr lang="cs-CZ" sz="1100" b="0" dirty="0">
                          <a:effectLst/>
                        </a:rPr>
                        <a:t>)</a:t>
                      </a:r>
                      <a:endParaRPr lang="cs-CZ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6935484"/>
                  </a:ext>
                </a:extLst>
              </a:tr>
              <a:tr h="210689">
                <a:tc rowSpan="13"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Selekční zisk</a:t>
                      </a:r>
                      <a:r>
                        <a:rPr lang="cs-CZ" sz="1400" b="1" baseline="30000" dirty="0">
                          <a:effectLst/>
                        </a:rPr>
                        <a:t>1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 vert="vert27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 genetický: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 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568290"/>
                  </a:ext>
                </a:extLst>
              </a:tr>
              <a:tr h="21068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 smtClean="0">
                          <a:effectLst/>
                        </a:rPr>
                        <a:t>    mléko </a:t>
                      </a:r>
                      <a:r>
                        <a:rPr lang="cs-CZ" sz="1400" b="1" dirty="0">
                          <a:effectLst/>
                        </a:rPr>
                        <a:t>(kg)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 smtClean="0">
                          <a:effectLst/>
                        </a:rPr>
                        <a:t>335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 smtClean="0">
                          <a:effectLst/>
                        </a:rPr>
                        <a:t>359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 smtClean="0">
                          <a:effectLst/>
                        </a:rPr>
                        <a:t>340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214395"/>
                  </a:ext>
                </a:extLst>
              </a:tr>
              <a:tr h="21068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   </a:t>
                      </a:r>
                      <a:r>
                        <a:rPr lang="cs-CZ" sz="1400" b="1" dirty="0" smtClean="0">
                          <a:effectLst/>
                        </a:rPr>
                        <a:t>obsah tuku (%)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0.039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0.042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0.039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2215361"/>
                  </a:ext>
                </a:extLst>
              </a:tr>
              <a:tr h="21068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   obsah bílkovin </a:t>
                      </a:r>
                      <a:r>
                        <a:rPr lang="cs-CZ" sz="1400" b="1" dirty="0" smtClean="0">
                          <a:effectLst/>
                        </a:rPr>
                        <a:t>(%)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0.020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0.022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0.021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1149048"/>
                  </a:ext>
                </a:extLst>
              </a:tr>
              <a:tr h="21068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   plodnost (%)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0.632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0" dirty="0">
                          <a:solidFill>
                            <a:schemeClr val="tx1"/>
                          </a:solidFill>
                          <a:effectLst/>
                        </a:rPr>
                        <a:t>0.350</a:t>
                      </a:r>
                      <a:endParaRPr lang="cs-CZ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0.625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1010707"/>
                  </a:ext>
                </a:extLst>
              </a:tr>
              <a:tr h="21068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   </a:t>
                      </a:r>
                      <a:r>
                        <a:rPr lang="cs-CZ" sz="1400" b="1" dirty="0" smtClean="0">
                          <a:effectLst/>
                        </a:rPr>
                        <a:t>SP (dny</a:t>
                      </a:r>
                      <a:r>
                        <a:rPr lang="cs-CZ" sz="1400" b="1" dirty="0">
                          <a:effectLst/>
                        </a:rPr>
                        <a:t>)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-1.302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0" dirty="0">
                          <a:solidFill>
                            <a:schemeClr val="tx1"/>
                          </a:solidFill>
                          <a:effectLst/>
                        </a:rPr>
                        <a:t>-1.009</a:t>
                      </a:r>
                      <a:endParaRPr lang="cs-CZ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-1.292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8851797"/>
                  </a:ext>
                </a:extLst>
              </a:tr>
              <a:tr h="21068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   ztráty telat (%)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-0.014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rgbClr val="FF0000"/>
                          </a:solidFill>
                          <a:effectLst/>
                        </a:rPr>
                        <a:t>0.012</a:t>
                      </a:r>
                      <a:endParaRPr lang="cs-CZ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-0.012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89241"/>
                  </a:ext>
                </a:extLst>
              </a:tr>
              <a:tr h="21068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   </a:t>
                      </a:r>
                      <a:r>
                        <a:rPr lang="cs-CZ" sz="1400" b="1" dirty="0" smtClean="0">
                          <a:effectLst/>
                        </a:rPr>
                        <a:t>VPO  (dny</a:t>
                      </a:r>
                      <a:r>
                        <a:rPr lang="cs-CZ" sz="1400" b="1" dirty="0">
                          <a:effectLst/>
                        </a:rPr>
                        <a:t>) 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0.399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1.622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0.526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9518755"/>
                  </a:ext>
                </a:extLst>
              </a:tr>
              <a:tr h="21068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   hmotnost krav (kg)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0.723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-1.299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0.501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7009409"/>
                  </a:ext>
                </a:extLst>
              </a:tr>
              <a:tr h="21068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   dlouhověkost </a:t>
                      </a:r>
                      <a:r>
                        <a:rPr lang="cs-CZ" sz="1400" b="1" dirty="0" smtClean="0">
                          <a:effectLst/>
                        </a:rPr>
                        <a:t>(laktace)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0.071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0.094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0.072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51282"/>
                  </a:ext>
                </a:extLst>
              </a:tr>
              <a:tr h="21068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   mastitida </a:t>
                      </a:r>
                      <a:r>
                        <a:rPr lang="cs-CZ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(případ)</a:t>
                      </a:r>
                      <a:endParaRPr lang="cs-CZ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 smtClean="0">
                          <a:solidFill>
                            <a:schemeClr val="tx1"/>
                          </a:solidFill>
                          <a:effectLst/>
                        </a:rPr>
                        <a:t>0.000</a:t>
                      </a:r>
                      <a:endParaRPr lang="cs-CZ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FF0000"/>
                          </a:solidFill>
                          <a:effectLst/>
                        </a:rPr>
                        <a:t>0.002</a:t>
                      </a:r>
                      <a:endParaRPr lang="cs-CZ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-0.0004</a:t>
                      </a:r>
                      <a:endParaRPr lang="cs-CZ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3569662"/>
                  </a:ext>
                </a:extLst>
              </a:tr>
              <a:tr h="21068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   </a:t>
                      </a:r>
                      <a:r>
                        <a:rPr lang="cs-CZ" sz="1400" b="1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nem</a:t>
                      </a:r>
                      <a:r>
                        <a:rPr lang="cs-CZ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cs-CZ" sz="1400" b="1" dirty="0" err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pazn.celk</a:t>
                      </a:r>
                      <a:r>
                        <a:rPr lang="cs-CZ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. (</a:t>
                      </a:r>
                      <a:r>
                        <a:rPr lang="cs-CZ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př.)</a:t>
                      </a:r>
                      <a:endParaRPr lang="cs-CZ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-0.004</a:t>
                      </a:r>
                      <a:endParaRPr lang="cs-CZ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-0.004</a:t>
                      </a:r>
                      <a:endParaRPr lang="cs-CZ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-0.004</a:t>
                      </a:r>
                      <a:endParaRPr lang="cs-CZ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2181076"/>
                  </a:ext>
                </a:extLst>
              </a:tr>
              <a:tr h="21068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ekonomický (Kč)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3 041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3 338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3 094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1117943"/>
                  </a:ext>
                </a:extLst>
              </a:tr>
              <a:tr h="210689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Spolehlivost </a:t>
                      </a:r>
                      <a:r>
                        <a:rPr lang="cs-CZ" sz="1400" b="1" dirty="0" smtClean="0">
                          <a:effectLst/>
                        </a:rPr>
                        <a:t>selekce </a:t>
                      </a:r>
                      <a:r>
                        <a:rPr lang="cs-CZ" sz="1400" b="1" dirty="0">
                          <a:effectLst/>
                        </a:rPr>
                        <a:t>(%)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80.7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74.0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78.3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51" marR="3515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625326"/>
                  </a:ext>
                </a:extLst>
              </a:tr>
            </a:tbl>
          </a:graphicData>
        </a:graphic>
      </p:graphicFrame>
      <p:pic>
        <p:nvPicPr>
          <p:cNvPr id="19" name="Obrázek 18"/>
          <p:cNvPicPr>
            <a:picLocks noChangeAspect="1"/>
          </p:cNvPicPr>
          <p:nvPr/>
        </p:nvPicPr>
        <p:blipFill rotWithShape="1">
          <a:blip r:embed="rId4"/>
          <a:srcRect l="73891" t="23631" b="18140"/>
          <a:stretch/>
        </p:blipFill>
        <p:spPr>
          <a:xfrm>
            <a:off x="825839" y="4118649"/>
            <a:ext cx="1987768" cy="2277077"/>
          </a:xfrm>
          <a:prstGeom prst="rect">
            <a:avLst/>
          </a:prstGeom>
        </p:spPr>
      </p:pic>
      <p:pic>
        <p:nvPicPr>
          <p:cNvPr id="22" name="Obrázek 21"/>
          <p:cNvPicPr>
            <a:picLocks noChangeAspect="1"/>
          </p:cNvPicPr>
          <p:nvPr/>
        </p:nvPicPr>
        <p:blipFill rotWithShape="1">
          <a:blip r:embed="rId4"/>
          <a:srcRect l="59160" t="8174" r="26983" b="7663"/>
          <a:stretch/>
        </p:blipFill>
        <p:spPr>
          <a:xfrm>
            <a:off x="4901251" y="3917190"/>
            <a:ext cx="922877" cy="2852850"/>
          </a:xfrm>
          <a:prstGeom prst="rect">
            <a:avLst/>
          </a:prstGeom>
        </p:spPr>
      </p:pic>
      <p:sp>
        <p:nvSpPr>
          <p:cNvPr id="25" name="Nadpis 1"/>
          <p:cNvSpPr txBox="1">
            <a:spLocks/>
          </p:cNvSpPr>
          <p:nvPr/>
        </p:nvSpPr>
        <p:spPr>
          <a:xfrm>
            <a:off x="6693606" y="134991"/>
            <a:ext cx="5067140" cy="432000"/>
          </a:xfrm>
          <a:prstGeom prst="rect">
            <a:avLst/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base" hangingPunct="0"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Shrnutí</a:t>
            </a:r>
            <a:endParaRPr lang="cs-CZ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Obdélník 25"/>
          <p:cNvSpPr/>
          <p:nvPr/>
        </p:nvSpPr>
        <p:spPr>
          <a:xfrm>
            <a:off x="6693604" y="580890"/>
            <a:ext cx="5067141" cy="35964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b="1" i="1" dirty="0"/>
              <a:t>SIH</a:t>
            </a:r>
            <a:r>
              <a:rPr lang="cs-CZ" i="1" dirty="0"/>
              <a:t> - </a:t>
            </a:r>
            <a:r>
              <a:rPr lang="cs-CZ" i="1" dirty="0">
                <a:solidFill>
                  <a:srgbClr val="00B050"/>
                </a:solidFill>
              </a:rPr>
              <a:t>pozitivní vliv na zdraví</a:t>
            </a:r>
          </a:p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b="1" i="1" dirty="0"/>
              <a:t>Produkce mléka </a:t>
            </a:r>
            <a:r>
              <a:rPr lang="cs-CZ" i="1" dirty="0"/>
              <a:t>- </a:t>
            </a:r>
            <a:r>
              <a:rPr lang="cs-CZ" i="1" dirty="0">
                <a:solidFill>
                  <a:srgbClr val="00B050"/>
                </a:solidFill>
              </a:rPr>
              <a:t>optimální zastoupení</a:t>
            </a:r>
          </a:p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b="1" i="1" dirty="0" err="1"/>
              <a:t>Plodn</a:t>
            </a:r>
            <a:r>
              <a:rPr lang="cs-CZ" b="1" i="1" dirty="0"/>
              <a:t>, </a:t>
            </a:r>
            <a:r>
              <a:rPr lang="cs-CZ" b="1" i="1" dirty="0" err="1"/>
              <a:t>Dlh</a:t>
            </a:r>
            <a:r>
              <a:rPr lang="cs-CZ" i="1" dirty="0"/>
              <a:t> </a:t>
            </a:r>
            <a:r>
              <a:rPr lang="cs-CZ" i="1" dirty="0">
                <a:solidFill>
                  <a:srgbClr val="00B050"/>
                </a:solidFill>
              </a:rPr>
              <a:t>– zachovat selekční tlak (15%, 5%)</a:t>
            </a:r>
          </a:p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b="1" i="1" dirty="0"/>
              <a:t>SCS</a:t>
            </a:r>
            <a:r>
              <a:rPr lang="cs-CZ" i="1" dirty="0"/>
              <a:t>  </a:t>
            </a:r>
            <a:r>
              <a:rPr lang="cs-CZ" i="1" dirty="0">
                <a:solidFill>
                  <a:srgbClr val="00B050"/>
                </a:solidFill>
              </a:rPr>
              <a:t>- důležité pro zdraví vemene</a:t>
            </a:r>
          </a:p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sz="1600" i="1" dirty="0"/>
              <a:t>          </a:t>
            </a:r>
            <a:r>
              <a:rPr lang="cs-CZ" sz="1600" i="1" dirty="0">
                <a:solidFill>
                  <a:srgbClr val="00B050"/>
                </a:solidFill>
              </a:rPr>
              <a:t>- bude přehodnocováno </a:t>
            </a:r>
            <a:r>
              <a:rPr lang="cs-CZ" sz="1400" i="1" dirty="0">
                <a:solidFill>
                  <a:srgbClr val="00B050"/>
                </a:solidFill>
              </a:rPr>
              <a:t>(r</a:t>
            </a:r>
            <a:r>
              <a:rPr lang="cs-CZ" sz="1400" i="1" baseline="30000" dirty="0">
                <a:solidFill>
                  <a:srgbClr val="00B050"/>
                </a:solidFill>
              </a:rPr>
              <a:t>2</a:t>
            </a:r>
            <a:r>
              <a:rPr lang="cs-CZ" sz="1400" i="1" baseline="-25000" dirty="0">
                <a:solidFill>
                  <a:srgbClr val="00B050"/>
                </a:solidFill>
              </a:rPr>
              <a:t>PH</a:t>
            </a:r>
            <a:r>
              <a:rPr lang="cs-CZ" sz="1400" i="1" dirty="0">
                <a:solidFill>
                  <a:srgbClr val="00B050"/>
                </a:solidFill>
              </a:rPr>
              <a:t> Mast)</a:t>
            </a:r>
            <a:r>
              <a:rPr lang="cs-CZ" sz="1600" i="1" dirty="0">
                <a:solidFill>
                  <a:srgbClr val="00B050"/>
                </a:solidFill>
              </a:rPr>
              <a:t> </a:t>
            </a:r>
          </a:p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b="1" i="1" dirty="0"/>
              <a:t>Exteriér </a:t>
            </a:r>
            <a:r>
              <a:rPr lang="cs-CZ" i="1" dirty="0">
                <a:solidFill>
                  <a:srgbClr val="00B050"/>
                </a:solidFill>
              </a:rPr>
              <a:t>– potenciál pro </a:t>
            </a:r>
            <a:r>
              <a:rPr lang="cs-CZ" i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↓ ve prospěch zdraví</a:t>
            </a:r>
            <a:r>
              <a:rPr lang="cs-CZ" i="1" dirty="0">
                <a:solidFill>
                  <a:srgbClr val="00B050"/>
                </a:solidFill>
              </a:rPr>
              <a:t> </a:t>
            </a:r>
          </a:p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i="1" dirty="0"/>
              <a:t>               </a:t>
            </a:r>
            <a:r>
              <a:rPr lang="cs-CZ" i="1" dirty="0">
                <a:solidFill>
                  <a:srgbClr val="00B050"/>
                </a:solidFill>
              </a:rPr>
              <a:t>- </a:t>
            </a:r>
            <a:r>
              <a:rPr lang="cs-CZ" i="1" dirty="0" smtClean="0">
                <a:solidFill>
                  <a:srgbClr val="00B050"/>
                </a:solidFill>
              </a:rPr>
              <a:t>nahrazen </a:t>
            </a:r>
            <a:r>
              <a:rPr lang="cs-CZ" i="1" dirty="0">
                <a:solidFill>
                  <a:srgbClr val="00B050"/>
                </a:solidFill>
              </a:rPr>
              <a:t>znaky s přímým E významem </a:t>
            </a:r>
          </a:p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b="1" i="1" dirty="0" smtClean="0"/>
              <a:t>SIH + IZ (95% </a:t>
            </a:r>
            <a:r>
              <a:rPr lang="cs-CZ" b="1" i="1" dirty="0"/>
              <a:t>: 5%)</a:t>
            </a:r>
            <a:endParaRPr lang="cs-CZ" sz="1600" i="1" dirty="0">
              <a:solidFill>
                <a:srgbClr val="00B050"/>
              </a:solidFill>
            </a:endParaRPr>
          </a:p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i="1" dirty="0">
                <a:solidFill>
                  <a:srgbClr val="00B050"/>
                </a:solidFill>
              </a:rPr>
              <a:t>          zachování </a:t>
            </a:r>
            <a:r>
              <a:rPr lang="cs-CZ" i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∆ G + E </a:t>
            </a:r>
          </a:p>
          <a:p>
            <a:pPr>
              <a:lnSpc>
                <a:spcPts val="2160"/>
              </a:lnSpc>
              <a:spcBef>
                <a:spcPts val="600"/>
              </a:spcBef>
            </a:pPr>
            <a:r>
              <a:rPr lang="cs-CZ" i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</a:t>
            </a:r>
            <a:r>
              <a:rPr lang="cs-CZ" i="1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neg</a:t>
            </a:r>
            <a:r>
              <a:rPr lang="cs-CZ" i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efekt </a:t>
            </a:r>
            <a:r>
              <a:rPr lang="cs-CZ" i="1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 </a:t>
            </a:r>
            <a:r>
              <a:rPr lang="cs-CZ" i="1" dirty="0">
                <a:solidFill>
                  <a:srgbClr val="00B050"/>
                </a:solidFill>
              </a:rPr>
              <a:t>∆ G mléka </a:t>
            </a:r>
            <a:r>
              <a:rPr lang="cs-CZ" i="1" dirty="0" smtClean="0">
                <a:solidFill>
                  <a:srgbClr val="00B050"/>
                </a:solidFill>
              </a:rPr>
              <a:t>minimalizován</a:t>
            </a:r>
            <a:endParaRPr lang="cs-CZ" i="1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2796054" y="50800"/>
            <a:ext cx="972841" cy="6732000"/>
          </a:xfrm>
          <a:prstGeom prst="roundRect">
            <a:avLst/>
          </a:prstGeom>
          <a:noFill/>
          <a:ln w="31750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Zaoblený obdélník 11"/>
          <p:cNvSpPr/>
          <p:nvPr/>
        </p:nvSpPr>
        <p:spPr>
          <a:xfrm>
            <a:off x="3773011" y="48260"/>
            <a:ext cx="864000" cy="6732000"/>
          </a:xfrm>
          <a:prstGeom prst="roundRect">
            <a:avLst/>
          </a:prstGeom>
          <a:noFill/>
          <a:ln w="31750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Zaoblený obdélník 17"/>
          <p:cNvSpPr/>
          <p:nvPr/>
        </p:nvSpPr>
        <p:spPr>
          <a:xfrm>
            <a:off x="4643683" y="42344"/>
            <a:ext cx="1451877" cy="6732000"/>
          </a:xfrm>
          <a:prstGeom prst="roundRect">
            <a:avLst/>
          </a:prstGeom>
          <a:noFill/>
          <a:ln w="31750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" name="Obrázek 19"/>
          <p:cNvPicPr>
            <a:picLocks noChangeAspect="1"/>
          </p:cNvPicPr>
          <p:nvPr/>
        </p:nvPicPr>
        <p:blipFill rotWithShape="1">
          <a:blip r:embed="rId4"/>
          <a:srcRect l="8773" r="61721" b="92715"/>
          <a:stretch/>
        </p:blipFill>
        <p:spPr>
          <a:xfrm>
            <a:off x="2890035" y="6367838"/>
            <a:ext cx="2037565" cy="27945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Obrázek 22"/>
          <p:cNvPicPr>
            <a:picLocks noChangeAspect="1"/>
          </p:cNvPicPr>
          <p:nvPr/>
        </p:nvPicPr>
        <p:blipFill rotWithShape="1">
          <a:blip r:embed="rId4"/>
          <a:srcRect l="57431" r="1440" b="92715"/>
          <a:stretch/>
        </p:blipFill>
        <p:spPr>
          <a:xfrm>
            <a:off x="4770283" y="6367838"/>
            <a:ext cx="2840126" cy="27945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Obrázek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4666" y="4470674"/>
            <a:ext cx="1153554" cy="157302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01371" y="4230873"/>
            <a:ext cx="1913665" cy="2520000"/>
          </a:xfrm>
          <a:prstGeom prst="rect">
            <a:avLst/>
          </a:prstGeom>
          <a:ln w="31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693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9" grpId="0" animBg="1"/>
      <p:bldP spid="12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5695" y="734374"/>
            <a:ext cx="2923371" cy="161865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Obrázek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9" r="38524" b="60540"/>
          <a:stretch/>
        </p:blipFill>
        <p:spPr>
          <a:xfrm>
            <a:off x="8532382" y="2570379"/>
            <a:ext cx="2848088" cy="1298705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83" r="32232" b="9896"/>
          <a:stretch/>
        </p:blipFill>
        <p:spPr>
          <a:xfrm>
            <a:off x="8532378" y="3885472"/>
            <a:ext cx="3139557" cy="505875"/>
          </a:xfrm>
          <a:prstGeom prst="rect">
            <a:avLst/>
          </a:prstGeom>
        </p:spPr>
      </p:pic>
      <p:sp>
        <p:nvSpPr>
          <p:cNvPr id="14" name="Obdélník 13"/>
          <p:cNvSpPr/>
          <p:nvPr/>
        </p:nvSpPr>
        <p:spPr>
          <a:xfrm>
            <a:off x="8532379" y="2403507"/>
            <a:ext cx="3245491" cy="2076178"/>
          </a:xfrm>
          <a:prstGeom prst="rect">
            <a:avLst/>
          </a:prstGeom>
          <a:noFill/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Zaoblený obdélník 14"/>
          <p:cNvSpPr/>
          <p:nvPr/>
        </p:nvSpPr>
        <p:spPr>
          <a:xfrm>
            <a:off x="8759830" y="3674709"/>
            <a:ext cx="2699236" cy="693569"/>
          </a:xfrm>
          <a:prstGeom prst="roundRect">
            <a:avLst/>
          </a:prstGeom>
          <a:noFill/>
          <a:ln w="254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5"/>
          <a:srcRect l="5213" t="861" r="8603" b="4858"/>
          <a:stretch/>
        </p:blipFill>
        <p:spPr>
          <a:xfrm>
            <a:off x="647618" y="1233928"/>
            <a:ext cx="2285974" cy="3240000"/>
          </a:xfrm>
          <a:prstGeom prst="rect">
            <a:avLst/>
          </a:prstGeom>
          <a:ln w="31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Šrafovaná šipka doprava 17"/>
          <p:cNvSpPr/>
          <p:nvPr/>
        </p:nvSpPr>
        <p:spPr>
          <a:xfrm>
            <a:off x="641628" y="709146"/>
            <a:ext cx="2135662" cy="530461"/>
          </a:xfrm>
          <a:prstGeom prst="striped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+ zdraví reprodukce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2495090" y="220806"/>
            <a:ext cx="2742333" cy="369332"/>
          </a:xfrm>
          <a:prstGeom prst="rect">
            <a:avLst/>
          </a:prstGeom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b="1" dirty="0" smtClean="0"/>
              <a:t>Genetické hodnocení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8527107" y="220806"/>
            <a:ext cx="2742333" cy="369332"/>
          </a:xfrm>
          <a:prstGeom prst="rect">
            <a:avLst/>
          </a:prstGeom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b="1" dirty="0" smtClean="0"/>
              <a:t>Ekonomické váhy</a:t>
            </a:r>
            <a:endParaRPr lang="cs-CZ" b="1" dirty="0"/>
          </a:p>
        </p:txBody>
      </p:sp>
      <p:pic>
        <p:nvPicPr>
          <p:cNvPr id="26" name="Obrázek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7462" y="4585773"/>
            <a:ext cx="3438962" cy="2121169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Nadpis 1"/>
          <p:cNvSpPr txBox="1">
            <a:spLocks/>
          </p:cNvSpPr>
          <p:nvPr/>
        </p:nvSpPr>
        <p:spPr>
          <a:xfrm>
            <a:off x="444852" y="189472"/>
            <a:ext cx="1813159" cy="432000"/>
          </a:xfrm>
          <a:prstGeom prst="rect">
            <a:avLst/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base" hangingPunct="0"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Co dál …</a:t>
            </a:r>
            <a:endParaRPr lang="cs-CZ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7"/>
          <a:srcRect t="260" r="3648"/>
          <a:stretch/>
        </p:blipFill>
        <p:spPr>
          <a:xfrm>
            <a:off x="3247530" y="1214900"/>
            <a:ext cx="2388293" cy="324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Šrafovaná šipka doprava 19"/>
          <p:cNvSpPr/>
          <p:nvPr/>
        </p:nvSpPr>
        <p:spPr>
          <a:xfrm>
            <a:off x="3239525" y="684439"/>
            <a:ext cx="2135662" cy="530461"/>
          </a:xfrm>
          <a:prstGeom prst="striped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>
                <a:solidFill>
                  <a:schemeClr val="tx1"/>
                </a:solidFill>
              </a:rPr>
              <a:t>+ resilience</a:t>
            </a:r>
          </a:p>
        </p:txBody>
      </p:sp>
      <p:sp>
        <p:nvSpPr>
          <p:cNvPr id="45" name="Nadpis 1"/>
          <p:cNvSpPr txBox="1">
            <a:spLocks/>
          </p:cNvSpPr>
          <p:nvPr/>
        </p:nvSpPr>
        <p:spPr>
          <a:xfrm>
            <a:off x="4227860" y="4773065"/>
            <a:ext cx="4236098" cy="557480"/>
          </a:xfrm>
          <a:prstGeom prst="rect">
            <a:avLst/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 smtClean="0"/>
              <a:t>Děkuji za pozornost</a:t>
            </a:r>
            <a:endParaRPr lang="cs-CZ" sz="3200" b="1" dirty="0"/>
          </a:p>
        </p:txBody>
      </p:sp>
      <p:pic>
        <p:nvPicPr>
          <p:cNvPr id="46" name="Obrázek 4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921" y="5729378"/>
            <a:ext cx="1404213" cy="375842"/>
          </a:xfrm>
          <a:prstGeom prst="rect">
            <a:avLst/>
          </a:prstGeom>
        </p:spPr>
      </p:pic>
      <p:sp>
        <p:nvSpPr>
          <p:cNvPr id="47" name="Obdélník 46"/>
          <p:cNvSpPr/>
          <p:nvPr/>
        </p:nvSpPr>
        <p:spPr>
          <a:xfrm>
            <a:off x="8952446" y="4755763"/>
            <a:ext cx="13236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Poděkování:</a:t>
            </a:r>
          </a:p>
        </p:txBody>
      </p:sp>
      <p:pic>
        <p:nvPicPr>
          <p:cNvPr id="49" name="Obrázek 4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10960" y="6293054"/>
            <a:ext cx="2267174" cy="350570"/>
          </a:xfrm>
          <a:prstGeom prst="rect">
            <a:avLst/>
          </a:prstGeom>
        </p:spPr>
      </p:pic>
      <p:pic>
        <p:nvPicPr>
          <p:cNvPr id="50" name="Obrázek 4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366638" y="5013504"/>
            <a:ext cx="1218781" cy="525292"/>
          </a:xfrm>
          <a:prstGeom prst="rect">
            <a:avLst/>
          </a:prstGeom>
        </p:spPr>
      </p:pic>
      <p:sp>
        <p:nvSpPr>
          <p:cNvPr id="51" name="Obdélník 50"/>
          <p:cNvSpPr/>
          <p:nvPr/>
        </p:nvSpPr>
        <p:spPr>
          <a:xfrm>
            <a:off x="3943664" y="6493872"/>
            <a:ext cx="48161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i="1" dirty="0" smtClean="0"/>
              <a:t>Finančně podpořeno </a:t>
            </a:r>
            <a:r>
              <a:rPr lang="cs-CZ" sz="1200" i="1" dirty="0" err="1" smtClean="0"/>
              <a:t>MZe</a:t>
            </a:r>
            <a:r>
              <a:rPr lang="cs-CZ" sz="1200" i="1" dirty="0" smtClean="0"/>
              <a:t> ČR - </a:t>
            </a:r>
            <a:r>
              <a:rPr lang="en-US" sz="1200" i="1" dirty="0" err="1" smtClean="0"/>
              <a:t>proje</a:t>
            </a:r>
            <a:r>
              <a:rPr lang="cs-CZ" sz="1200" i="1" dirty="0" err="1" smtClean="0"/>
              <a:t>kt</a:t>
            </a:r>
            <a:r>
              <a:rPr lang="en-US" sz="1200" i="1" dirty="0" smtClean="0"/>
              <a:t> MZ</a:t>
            </a:r>
            <a:r>
              <a:rPr lang="cs-CZ" sz="1200" i="1" dirty="0" smtClean="0"/>
              <a:t>e-</a:t>
            </a:r>
            <a:r>
              <a:rPr lang="en-US" sz="1200" i="1" dirty="0" smtClean="0"/>
              <a:t>RO07</a:t>
            </a:r>
            <a:r>
              <a:rPr lang="cs-CZ" sz="1200" i="1" dirty="0" smtClean="0"/>
              <a:t>23 – V02 a QK24010350</a:t>
            </a:r>
            <a:endParaRPr lang="en-US" sz="1200" i="1" dirty="0"/>
          </a:p>
        </p:txBody>
      </p:sp>
      <p:sp>
        <p:nvSpPr>
          <p:cNvPr id="52" name="Podnadpis 2"/>
          <p:cNvSpPr txBox="1">
            <a:spLocks/>
          </p:cNvSpPr>
          <p:nvPr/>
        </p:nvSpPr>
        <p:spPr>
          <a:xfrm>
            <a:off x="4857507" y="5431437"/>
            <a:ext cx="2425471" cy="97675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cs-CZ" sz="1600" dirty="0" smtClean="0"/>
              <a:t>Ing. Zuzana Krupová, Ph.D. </a:t>
            </a:r>
          </a:p>
          <a:p>
            <a:pPr marL="0" indent="0" algn="ctr">
              <a:buNone/>
            </a:pPr>
            <a:r>
              <a:rPr lang="cs-CZ" sz="1400" dirty="0" smtClean="0">
                <a:hlinkClick r:id="rId11"/>
              </a:rPr>
              <a:t>krupova.zuzana@vuzv.cz</a:t>
            </a:r>
            <a:endParaRPr lang="cs-CZ" sz="1400" dirty="0" smtClean="0"/>
          </a:p>
          <a:p>
            <a:pPr marL="0" indent="0" algn="ctr">
              <a:buNone/>
            </a:pPr>
            <a:r>
              <a:rPr lang="de-DE" altLang="cs-CZ" sz="1400" dirty="0">
                <a:latin typeface="Calibri" pitchFamily="34" charset="0"/>
              </a:rPr>
              <a:t>+420 267 009 </a:t>
            </a:r>
            <a:r>
              <a:rPr lang="de-DE" altLang="cs-CZ" sz="1400" dirty="0" smtClean="0">
                <a:latin typeface="Calibri" pitchFamily="34" charset="0"/>
              </a:rPr>
              <a:t>703</a:t>
            </a:r>
            <a:endParaRPr lang="cs-CZ" sz="1400" dirty="0"/>
          </a:p>
        </p:txBody>
      </p:sp>
      <p:pic>
        <p:nvPicPr>
          <p:cNvPr id="54" name="Obrázek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958" y="5456961"/>
            <a:ext cx="731808" cy="730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ovéPole 26"/>
          <p:cNvSpPr txBox="1"/>
          <p:nvPr/>
        </p:nvSpPr>
        <p:spPr>
          <a:xfrm>
            <a:off x="4244931" y="4236131"/>
            <a:ext cx="1229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50" i="1" dirty="0">
                <a:solidFill>
                  <a:schemeClr val="bg1">
                    <a:lumMod val="50000"/>
                  </a:schemeClr>
                </a:solidFill>
              </a:rPr>
              <a:t>v</a:t>
            </a:r>
            <a:r>
              <a:rPr lang="cs-CZ" sz="1050" i="1" dirty="0" smtClean="0">
                <a:solidFill>
                  <a:schemeClr val="bg1">
                    <a:lumMod val="50000"/>
                  </a:schemeClr>
                </a:solidFill>
              </a:rPr>
              <a:t> certifikaci</a:t>
            </a:r>
            <a:endParaRPr lang="cs-CZ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9" name="Obrázek 2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2001" y="2579934"/>
            <a:ext cx="1101835" cy="301834"/>
          </a:xfrm>
          <a:prstGeom prst="rect">
            <a:avLst/>
          </a:prstGeom>
        </p:spPr>
      </p:pic>
      <p:pic>
        <p:nvPicPr>
          <p:cNvPr id="28" name="Obrázek 5" descr="Holstein_CZ_transparent.gif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218436" y="5214303"/>
            <a:ext cx="832535" cy="97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Šrafovaná šipka doprava 30"/>
          <p:cNvSpPr/>
          <p:nvPr/>
        </p:nvSpPr>
        <p:spPr>
          <a:xfrm>
            <a:off x="5865136" y="678594"/>
            <a:ext cx="2135662" cy="530461"/>
          </a:xfrm>
          <a:prstGeom prst="striped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>
                <a:solidFill>
                  <a:schemeClr val="tx1"/>
                </a:solidFill>
              </a:rPr>
              <a:t>+ </a:t>
            </a:r>
            <a:r>
              <a:rPr lang="cs-CZ" sz="1600" b="1" dirty="0" smtClean="0">
                <a:solidFill>
                  <a:schemeClr val="tx1"/>
                </a:solidFill>
              </a:rPr>
              <a:t>zdraví telat</a:t>
            </a:r>
            <a:endParaRPr lang="cs-CZ" sz="1600" b="1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872732" y="1551647"/>
            <a:ext cx="2436119" cy="792000"/>
          </a:xfrm>
          <a:prstGeom prst="rect">
            <a:avLst/>
          </a:prstGeom>
          <a:ln w="31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2" name="TextovéPole 31"/>
          <p:cNvSpPr txBox="1"/>
          <p:nvPr/>
        </p:nvSpPr>
        <p:spPr>
          <a:xfrm>
            <a:off x="6417365" y="1096432"/>
            <a:ext cx="1229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i="1" smtClean="0"/>
              <a:t>ve vývoji…</a:t>
            </a:r>
            <a:endParaRPr lang="cs-CZ" b="1" i="1" dirty="0"/>
          </a:p>
        </p:txBody>
      </p:sp>
      <p:sp>
        <p:nvSpPr>
          <p:cNvPr id="5" name="Obdélník 4"/>
          <p:cNvSpPr/>
          <p:nvPr/>
        </p:nvSpPr>
        <p:spPr>
          <a:xfrm>
            <a:off x="6037897" y="2602056"/>
            <a:ext cx="22340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 err="1" smtClean="0"/>
              <a:t>VÚVeL</a:t>
            </a:r>
            <a:r>
              <a:rPr lang="cs-CZ" sz="1600" b="1" dirty="0" smtClean="0"/>
              <a:t> + VÚŽV + ČMSCH</a:t>
            </a:r>
            <a:endParaRPr lang="cs-CZ" sz="16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5691723" y="3081302"/>
            <a:ext cx="26807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b="1" i="1" dirty="0" smtClean="0"/>
              <a:t>Nové fenotypy</a:t>
            </a:r>
          </a:p>
          <a:p>
            <a:pPr algn="ctr"/>
            <a:r>
              <a:rPr lang="cs-CZ" sz="1400" i="1" dirty="0" smtClean="0"/>
              <a:t>MIR-FT &amp; velká data</a:t>
            </a:r>
          </a:p>
          <a:p>
            <a:pPr algn="ctr"/>
            <a:r>
              <a:rPr lang="cs-CZ" sz="1400" i="1" dirty="0" smtClean="0"/>
              <a:t>(KU, robot.sys., </a:t>
            </a:r>
            <a:r>
              <a:rPr lang="cs-CZ" sz="1400" b="1" i="1" dirty="0" smtClean="0"/>
              <a:t>zdraví telat, </a:t>
            </a:r>
          </a:p>
          <a:p>
            <a:pPr algn="ctr"/>
            <a:r>
              <a:rPr lang="cs-CZ" sz="1400" i="1" dirty="0" smtClean="0"/>
              <a:t>těles. kondice, hmotnost)</a:t>
            </a:r>
            <a:endParaRPr lang="cs-CZ" sz="1400" i="1" dirty="0"/>
          </a:p>
        </p:txBody>
      </p:sp>
    </p:spTree>
    <p:extLst>
      <p:ext uri="{BB962C8B-B14F-4D97-AF65-F5344CB8AC3E}">
        <p14:creationId xmlns:p14="http://schemas.microsoft.com/office/powerpoint/2010/main" val="78909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8" grpId="0" animBg="1"/>
      <p:bldP spid="20" grpId="0" animBg="1"/>
      <p:bldP spid="45" grpId="0" animBg="1"/>
      <p:bldP spid="47" grpId="0"/>
      <p:bldP spid="51" grpId="0"/>
      <p:bldP spid="52" grpId="0"/>
      <p:bldP spid="27" grpId="0"/>
      <p:bldP spid="31" grpId="0" animBg="1"/>
      <p:bldP spid="32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1479749" y="6502816"/>
            <a:ext cx="32385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https://www.holsteinusa.com/genetic_evaluations/ss_tpi_formula.html</a:t>
            </a:r>
          </a:p>
        </p:txBody>
      </p:sp>
      <p:sp>
        <p:nvSpPr>
          <p:cNvPr id="21" name="Obdélník 20"/>
          <p:cNvSpPr/>
          <p:nvPr/>
        </p:nvSpPr>
        <p:spPr>
          <a:xfrm>
            <a:off x="8846001" y="4366051"/>
            <a:ext cx="319697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https://ahdb.org.uk/knowledge-library/profitable-lifetime-index-pli</a:t>
            </a:r>
          </a:p>
        </p:txBody>
      </p:sp>
      <p:sp>
        <p:nvSpPr>
          <p:cNvPr id="22" name="Obdélník 21"/>
          <p:cNvSpPr/>
          <p:nvPr/>
        </p:nvSpPr>
        <p:spPr>
          <a:xfrm>
            <a:off x="2604292" y="4366051"/>
            <a:ext cx="375664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https://innovativebreeding.vikinggenetics.com/brochures/ntm/ntm-full-guide/</a:t>
            </a:r>
            <a:endParaRPr lang="cs-CZ" sz="8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2194956" y="121235"/>
            <a:ext cx="7920000" cy="468000"/>
          </a:xfrm>
          <a:prstGeom prst="rect">
            <a:avLst/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b="1" dirty="0" smtClean="0"/>
              <a:t>Selekce na zdraví ve světě</a:t>
            </a:r>
            <a:endParaRPr lang="cs-CZ" sz="28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3535997" y="2644074"/>
            <a:ext cx="1368000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08000" rIns="36000" rtlCol="0">
            <a:spAutoFit/>
          </a:bodyPr>
          <a:lstStyle/>
          <a:p>
            <a:r>
              <a:rPr lang="cs-CZ" sz="1200" i="1" dirty="0" smtClean="0"/>
              <a:t>NTM index, 8/2011</a:t>
            </a:r>
            <a:endParaRPr lang="cs-CZ" sz="1200" i="1" dirty="0"/>
          </a:p>
        </p:txBody>
      </p:sp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3"/>
          <a:srcRect l="-39023" r="13952" b="501"/>
          <a:stretch/>
        </p:blipFill>
        <p:spPr>
          <a:xfrm>
            <a:off x="68824" y="801285"/>
            <a:ext cx="6412122" cy="361979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6" name="Zaoblený obdélníkový bublinový popisek 15"/>
          <p:cNvSpPr/>
          <p:nvPr/>
        </p:nvSpPr>
        <p:spPr>
          <a:xfrm>
            <a:off x="408923" y="1180611"/>
            <a:ext cx="1847342" cy="941454"/>
          </a:xfrm>
          <a:prstGeom prst="wedgeRoundRectCallout">
            <a:avLst>
              <a:gd name="adj1" fmla="val 85087"/>
              <a:gd name="adj2" fmla="val 75138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dirty="0" err="1">
                <a:solidFill>
                  <a:schemeClr val="tx1"/>
                </a:solidFill>
              </a:rPr>
              <a:t>Hoof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err="1">
                <a:solidFill>
                  <a:schemeClr val="tx1"/>
                </a:solidFill>
              </a:rPr>
              <a:t>trimming</a:t>
            </a:r>
            <a:r>
              <a:rPr lang="cs-CZ" dirty="0">
                <a:solidFill>
                  <a:schemeClr val="tx1"/>
                </a:solidFill>
              </a:rPr>
              <a:t>, 10 </a:t>
            </a:r>
            <a:r>
              <a:rPr lang="cs-CZ" dirty="0" err="1">
                <a:solidFill>
                  <a:schemeClr val="tx1"/>
                </a:solidFill>
              </a:rPr>
              <a:t>different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err="1">
                <a:solidFill>
                  <a:schemeClr val="tx1"/>
                </a:solidFill>
              </a:rPr>
              <a:t>hoof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err="1">
                <a:solidFill>
                  <a:schemeClr val="tx1"/>
                </a:solidFill>
              </a:rPr>
              <a:t>diseases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Zaoblený obdélníkový bublinový popisek 16"/>
          <p:cNvSpPr/>
          <p:nvPr/>
        </p:nvSpPr>
        <p:spPr>
          <a:xfrm>
            <a:off x="215506" y="2223009"/>
            <a:ext cx="2090768" cy="1029811"/>
          </a:xfrm>
          <a:prstGeom prst="wedgeRoundRectCallout">
            <a:avLst>
              <a:gd name="adj1" fmla="val 85997"/>
              <a:gd name="adj2" fmla="val 4128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dirty="0">
                <a:solidFill>
                  <a:schemeClr val="tx1"/>
                </a:solidFill>
              </a:rPr>
              <a:t>E&amp;L </a:t>
            </a:r>
            <a:r>
              <a:rPr lang="cs-CZ" dirty="0" err="1" smtClean="0">
                <a:solidFill>
                  <a:schemeClr val="tx1"/>
                </a:solidFill>
              </a:rPr>
              <a:t>reproductive</a:t>
            </a:r>
            <a:r>
              <a:rPr lang="cs-CZ" dirty="0" smtClean="0">
                <a:solidFill>
                  <a:schemeClr val="tx1"/>
                </a:solidFill>
              </a:rPr>
              <a:t>  </a:t>
            </a:r>
            <a:r>
              <a:rPr lang="cs-CZ" dirty="0" err="1" smtClean="0">
                <a:solidFill>
                  <a:schemeClr val="tx1"/>
                </a:solidFill>
              </a:rPr>
              <a:t>disor</a:t>
            </a:r>
            <a:r>
              <a:rPr lang="cs-CZ" dirty="0" smtClean="0">
                <a:solidFill>
                  <a:schemeClr val="tx1"/>
                </a:solidFill>
              </a:rPr>
              <a:t>., </a:t>
            </a:r>
            <a:r>
              <a:rPr lang="cs-CZ" dirty="0" err="1" smtClean="0">
                <a:solidFill>
                  <a:schemeClr val="tx1"/>
                </a:solidFill>
              </a:rPr>
              <a:t>metabolic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err="1" smtClean="0">
                <a:solidFill>
                  <a:schemeClr val="tx1"/>
                </a:solidFill>
              </a:rPr>
              <a:t>disor</a:t>
            </a:r>
            <a:r>
              <a:rPr lang="cs-CZ" dirty="0" smtClean="0">
                <a:solidFill>
                  <a:schemeClr val="tx1"/>
                </a:solidFill>
              </a:rPr>
              <a:t>., F </a:t>
            </a:r>
            <a:r>
              <a:rPr lang="cs-CZ" dirty="0">
                <a:solidFill>
                  <a:schemeClr val="tx1"/>
                </a:solidFill>
              </a:rPr>
              <a:t>&amp; L </a:t>
            </a:r>
            <a:r>
              <a:rPr lang="cs-CZ" dirty="0" err="1" smtClean="0">
                <a:solidFill>
                  <a:schemeClr val="tx1"/>
                </a:solidFill>
              </a:rPr>
              <a:t>diseas</a:t>
            </a:r>
            <a:r>
              <a:rPr lang="cs-CZ" dirty="0" smtClean="0">
                <a:solidFill>
                  <a:schemeClr val="tx1"/>
                </a:solidFill>
              </a:rPr>
              <a:t>.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8" name="Zaoblený obdélníkový bublinový popisek 17"/>
          <p:cNvSpPr/>
          <p:nvPr/>
        </p:nvSpPr>
        <p:spPr>
          <a:xfrm>
            <a:off x="399091" y="3323928"/>
            <a:ext cx="2404165" cy="1029811"/>
          </a:xfrm>
          <a:prstGeom prst="wedgeRoundRectCallout">
            <a:avLst>
              <a:gd name="adj1" fmla="val 69647"/>
              <a:gd name="adj2" fmla="val -45520"/>
              <a:gd name="adj3" fmla="val 16667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>
                <a:solidFill>
                  <a:schemeClr val="tx1"/>
                </a:solidFill>
              </a:rPr>
              <a:t>Clinical mastitis, SCC, udder </a:t>
            </a:r>
            <a:r>
              <a:rPr lang="fr-FR" dirty="0" smtClean="0">
                <a:solidFill>
                  <a:schemeClr val="tx1"/>
                </a:solidFill>
              </a:rPr>
              <a:t>conform</a:t>
            </a:r>
            <a:r>
              <a:rPr lang="cs-CZ" dirty="0" smtClean="0">
                <a:solidFill>
                  <a:schemeClr val="tx1"/>
                </a:solidFill>
              </a:rPr>
              <a:t>.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traits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19" name="Obrázek 1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77" b="4273"/>
          <a:stretch/>
        </p:blipFill>
        <p:spPr>
          <a:xfrm>
            <a:off x="6480945" y="762030"/>
            <a:ext cx="5150615" cy="3659824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6" t="36425" r="65904"/>
          <a:stretch/>
        </p:blipFill>
        <p:spPr>
          <a:xfrm>
            <a:off x="10114955" y="712723"/>
            <a:ext cx="1752579" cy="2282455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ovéPole 2"/>
          <p:cNvSpPr txBox="1"/>
          <p:nvPr/>
        </p:nvSpPr>
        <p:spPr>
          <a:xfrm>
            <a:off x="8407889" y="4416460"/>
            <a:ext cx="3583612" cy="224676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glow rad="63500">
              <a:schemeClr val="accent3">
                <a:lumMod val="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00B050"/>
                </a:solidFill>
              </a:rPr>
              <a:t>Přímá selekce možná</a:t>
            </a:r>
            <a:r>
              <a:rPr lang="cs-CZ" sz="2000" dirty="0" smtClean="0">
                <a:solidFill>
                  <a:srgbClr val="00B050"/>
                </a:solidFill>
              </a:rPr>
              <a:t>: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sz="2000" dirty="0"/>
              <a:t> </a:t>
            </a:r>
            <a:r>
              <a:rPr lang="cs-CZ" sz="2000" dirty="0" smtClean="0"/>
              <a:t>  </a:t>
            </a:r>
            <a:r>
              <a:rPr lang="cs-CZ" sz="2000" b="1" dirty="0" smtClean="0"/>
              <a:t>lokální</a:t>
            </a:r>
            <a:r>
              <a:rPr lang="cs-CZ" sz="2000" dirty="0" smtClean="0"/>
              <a:t> data (KU, Deník)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sz="2000" dirty="0" smtClean="0"/>
              <a:t>   </a:t>
            </a:r>
            <a:r>
              <a:rPr lang="cs-CZ" sz="2000" b="1" dirty="0"/>
              <a:t>funkční </a:t>
            </a:r>
            <a:r>
              <a:rPr lang="cs-CZ" sz="2000" b="1" dirty="0" smtClean="0"/>
              <a:t>znaky</a:t>
            </a:r>
            <a:r>
              <a:rPr lang="cs-CZ" sz="2000" dirty="0" smtClean="0"/>
              <a:t>:</a:t>
            </a:r>
          </a:p>
          <a:p>
            <a:pPr lvl="1"/>
            <a:r>
              <a:rPr lang="cs-CZ" sz="2000" dirty="0"/>
              <a:t>	</a:t>
            </a:r>
            <a:r>
              <a:rPr lang="cs-CZ" sz="2000" dirty="0" smtClean="0"/>
              <a:t>dlouhodobá </a:t>
            </a:r>
            <a:r>
              <a:rPr lang="cs-CZ" sz="2000" dirty="0"/>
              <a:t>měření </a:t>
            </a:r>
            <a:endParaRPr lang="cs-CZ" sz="2000" dirty="0" smtClean="0"/>
          </a:p>
          <a:p>
            <a:pPr lvl="1"/>
            <a:r>
              <a:rPr lang="cs-CZ" sz="2000" dirty="0"/>
              <a:t>	</a:t>
            </a:r>
            <a:r>
              <a:rPr lang="cs-CZ" sz="2000" dirty="0" smtClean="0"/>
              <a:t>kontinuální    </a:t>
            </a:r>
            <a:r>
              <a:rPr lang="cs-CZ" sz="1600" dirty="0" smtClean="0"/>
              <a:t>-//-</a:t>
            </a:r>
            <a:endParaRPr lang="cs-CZ" sz="2000" dirty="0" smtClean="0"/>
          </a:p>
          <a:p>
            <a:pPr lvl="1"/>
            <a:r>
              <a:rPr lang="cs-CZ" sz="2000" dirty="0" smtClean="0"/>
              <a:t>↑ </a:t>
            </a:r>
            <a:r>
              <a:rPr lang="cs-CZ" sz="2000" b="1" dirty="0" smtClean="0"/>
              <a:t>spolehlivost</a:t>
            </a:r>
            <a:r>
              <a:rPr lang="cs-CZ" sz="2000" dirty="0" smtClean="0"/>
              <a:t> v čase</a:t>
            </a:r>
          </a:p>
          <a:p>
            <a:r>
              <a:rPr lang="cs-CZ" sz="2000" dirty="0"/>
              <a:t> </a:t>
            </a:r>
            <a:r>
              <a:rPr lang="cs-CZ" sz="2000" dirty="0" smtClean="0"/>
              <a:t>       ↑ </a:t>
            </a:r>
            <a:r>
              <a:rPr lang="cs-CZ" sz="2000" b="1" dirty="0"/>
              <a:t>efektivita</a:t>
            </a:r>
            <a:r>
              <a:rPr lang="cs-CZ" sz="1600" dirty="0"/>
              <a:t> </a:t>
            </a:r>
            <a:r>
              <a:rPr lang="cs-CZ" sz="1600" dirty="0" smtClean="0"/>
              <a:t>  -//-</a:t>
            </a:r>
            <a:endParaRPr lang="cs-CZ" sz="2000" dirty="0" smtClean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9252" y="3543780"/>
            <a:ext cx="3952872" cy="29977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21146" y="3543780"/>
            <a:ext cx="3283805" cy="2852756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9334" y="4806457"/>
            <a:ext cx="4392708" cy="185677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Obdélník 9"/>
          <p:cNvSpPr/>
          <p:nvPr/>
        </p:nvSpPr>
        <p:spPr>
          <a:xfrm>
            <a:off x="5278746" y="6293432"/>
            <a:ext cx="28536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900" i="1" dirty="0">
                <a:solidFill>
                  <a:schemeClr val="bg1">
                    <a:lumMod val="50000"/>
                  </a:schemeClr>
                </a:solidFill>
              </a:rPr>
              <a:t>https://www.wwsires.co.uk/holstein-bull-wellness-traits/</a:t>
            </a:r>
          </a:p>
        </p:txBody>
      </p:sp>
      <p:sp>
        <p:nvSpPr>
          <p:cNvPr id="8" name="Obdélník 7"/>
          <p:cNvSpPr/>
          <p:nvPr/>
        </p:nvSpPr>
        <p:spPr>
          <a:xfrm>
            <a:off x="4638001" y="5663568"/>
            <a:ext cx="3437047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cs-CZ" sz="1600" i="1" dirty="0" smtClean="0">
                <a:latin typeface="Sabon LT Std"/>
              </a:rPr>
              <a:t>…</a:t>
            </a:r>
            <a:r>
              <a:rPr lang="en-US" sz="1600" i="1" dirty="0" smtClean="0">
                <a:latin typeface="Sabon LT Std"/>
              </a:rPr>
              <a:t> </a:t>
            </a:r>
            <a:r>
              <a:rPr lang="en-US" sz="1600" i="1" dirty="0">
                <a:latin typeface="Sabon LT Std"/>
              </a:rPr>
              <a:t>all species undergoing GS indicate </a:t>
            </a:r>
            <a:r>
              <a:rPr lang="en-US" sz="1600" b="1" i="1" dirty="0">
                <a:latin typeface="Sabon LT Std"/>
              </a:rPr>
              <a:t>declining </a:t>
            </a:r>
            <a:r>
              <a:rPr lang="en-US" sz="1600" b="1" i="1" dirty="0">
                <a:solidFill>
                  <a:srgbClr val="00B050"/>
                </a:solidFill>
                <a:latin typeface="Sabon LT Std"/>
              </a:rPr>
              <a:t>disease resistance</a:t>
            </a:r>
            <a:r>
              <a:rPr lang="en-US" sz="1600" i="1" dirty="0">
                <a:latin typeface="Sabon LT Std"/>
              </a:rPr>
              <a:t> and </a:t>
            </a:r>
            <a:r>
              <a:rPr lang="en-US" sz="1600" b="1" i="1" dirty="0">
                <a:solidFill>
                  <a:srgbClr val="00B050"/>
                </a:solidFill>
                <a:latin typeface="Sabon LT Std"/>
              </a:rPr>
              <a:t>general </a:t>
            </a:r>
            <a:r>
              <a:rPr lang="en-US" sz="1600" b="1" i="1" dirty="0" smtClean="0">
                <a:solidFill>
                  <a:srgbClr val="00B050"/>
                </a:solidFill>
                <a:latin typeface="Sabon LT Std"/>
              </a:rPr>
              <a:t>fitness</a:t>
            </a:r>
            <a:r>
              <a:rPr lang="cs-CZ" sz="1600" i="1" dirty="0" smtClean="0">
                <a:solidFill>
                  <a:srgbClr val="00B050"/>
                </a:solidFill>
                <a:latin typeface="Sabon LT Std"/>
              </a:rPr>
              <a:t> </a:t>
            </a:r>
            <a:r>
              <a:rPr lang="cs-CZ" sz="1400" i="1" dirty="0" smtClean="0">
                <a:latin typeface="Sabon LT Std"/>
              </a:rPr>
              <a:t>(</a:t>
            </a:r>
            <a:r>
              <a:rPr lang="en-US" sz="1400" i="1" dirty="0" smtClean="0">
                <a:latin typeface="Sabon LT Std"/>
              </a:rPr>
              <a:t>fertility</a:t>
            </a:r>
            <a:r>
              <a:rPr lang="en-US" sz="1400" i="1" dirty="0">
                <a:latin typeface="Sabon LT Std"/>
              </a:rPr>
              <a:t>, mortality, and </a:t>
            </a:r>
            <a:r>
              <a:rPr lang="en-US" sz="1400" i="1" dirty="0" smtClean="0">
                <a:latin typeface="Sabon LT Std"/>
              </a:rPr>
              <a:t>morbidity</a:t>
            </a:r>
            <a:r>
              <a:rPr lang="cs-CZ" sz="1400" i="1" dirty="0" smtClean="0">
                <a:latin typeface="Sabon LT Std"/>
              </a:rPr>
              <a:t>)</a:t>
            </a:r>
            <a:r>
              <a:rPr lang="cs-CZ" sz="1600" i="1" dirty="0" smtClean="0">
                <a:latin typeface="Sabon LT Std"/>
              </a:rPr>
              <a:t>…</a:t>
            </a:r>
            <a:endParaRPr lang="cs-CZ" sz="1600" i="1" dirty="0"/>
          </a:p>
        </p:txBody>
      </p:sp>
    </p:spTree>
    <p:extLst>
      <p:ext uri="{BB962C8B-B14F-4D97-AF65-F5344CB8AC3E}">
        <p14:creationId xmlns:p14="http://schemas.microsoft.com/office/powerpoint/2010/main" val="247139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1" grpId="0"/>
      <p:bldP spid="22" grpId="0"/>
      <p:bldP spid="5" grpId="0" animBg="1"/>
      <p:bldP spid="16" grpId="0" animBg="1"/>
      <p:bldP spid="17" grpId="0" animBg="1"/>
      <p:bldP spid="18" grpId="0" animBg="1"/>
      <p:bldP spid="3" grpId="0" animBg="1"/>
      <p:bldP spid="10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7494" y="270296"/>
            <a:ext cx="7669785" cy="6399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25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105" y="563631"/>
            <a:ext cx="9807790" cy="573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93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9976</TotalTime>
  <Words>2028</Words>
  <Application>Microsoft Office PowerPoint</Application>
  <PresentationFormat>Širokoúhlá obrazovka</PresentationFormat>
  <Paragraphs>826</Paragraphs>
  <Slides>9</Slides>
  <Notes>6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Sabon LT Std</vt:lpstr>
      <vt:lpstr>Times New Roman</vt:lpstr>
      <vt:lpstr>Wingdings</vt:lpstr>
      <vt:lpstr>Motiv Office</vt:lpstr>
      <vt:lpstr>Index zdraví holštýnského skotu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Index zdraví  holštýnského skotu</dc:title>
  <dc:creator>Krupová Zuzana</dc:creator>
  <cp:lastModifiedBy>Krupová Zuzana</cp:lastModifiedBy>
  <cp:revision>287</cp:revision>
  <dcterms:created xsi:type="dcterms:W3CDTF">2023-11-23T05:43:50Z</dcterms:created>
  <dcterms:modified xsi:type="dcterms:W3CDTF">2024-12-04T05:05:50Z</dcterms:modified>
</cp:coreProperties>
</file>