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84" r:id="rId2"/>
    <p:sldId id="365" r:id="rId3"/>
    <p:sldId id="347" r:id="rId4"/>
    <p:sldId id="371" r:id="rId5"/>
    <p:sldId id="345" r:id="rId6"/>
    <p:sldId id="368" r:id="rId7"/>
    <p:sldId id="350" r:id="rId8"/>
    <p:sldId id="373" r:id="rId9"/>
    <p:sldId id="369" r:id="rId10"/>
    <p:sldId id="372" r:id="rId11"/>
    <p:sldId id="325" r:id="rId12"/>
    <p:sldId id="370" r:id="rId13"/>
    <p:sldId id="288" r:id="rId14"/>
  </p:sldIdLst>
  <p:sldSz cx="24387175" cy="13716000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4900"/>
    <a:srgbClr val="D8CFCB"/>
    <a:srgbClr val="EDE9E7"/>
    <a:srgbClr val="FFFFFF"/>
    <a:srgbClr val="7D7064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větlý styl 1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větlý styl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799B23B-EC83-4686-B30A-512413B5E67A}" styleName="Světlý styl 3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25E5076-3810-47DD-B79F-674D7AD40C01}" styleName="Tmavý styl 1 – zvýraznění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595" autoAdjust="0"/>
  </p:normalViewPr>
  <p:slideViewPr>
    <p:cSldViewPr snapToGrid="0" showGuides="1">
      <p:cViewPr varScale="1">
        <p:scale>
          <a:sx n="61" d="100"/>
          <a:sy n="61" d="100"/>
        </p:scale>
        <p:origin x="132" y="78"/>
      </p:cViewPr>
      <p:guideLst>
        <p:guide orient="horz" pos="4320"/>
        <p:guide pos="76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312"/>
    </p:cViewPr>
  </p:sorterViewPr>
  <p:notesViewPr>
    <p:cSldViewPr snapToGrid="0"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kl Pavel" userId="7c160f49-133f-4af2-a9e5-d502975fbdaa" providerId="ADAL" clId="{15DA09DA-31F7-48D7-8CA7-41F6CE9A04FD}"/>
    <pc:docChg chg="custSel modSld">
      <pc:chgData name="Hakl Pavel" userId="7c160f49-133f-4af2-a9e5-d502975fbdaa" providerId="ADAL" clId="{15DA09DA-31F7-48D7-8CA7-41F6CE9A04FD}" dt="2024-12-04T06:50:32.764" v="357" actId="6549"/>
      <pc:docMkLst>
        <pc:docMk/>
      </pc:docMkLst>
      <pc:sldChg chg="modSp mod">
        <pc:chgData name="Hakl Pavel" userId="7c160f49-133f-4af2-a9e5-d502975fbdaa" providerId="ADAL" clId="{15DA09DA-31F7-48D7-8CA7-41F6CE9A04FD}" dt="2024-12-04T06:32:30.361" v="15" actId="20577"/>
        <pc:sldMkLst>
          <pc:docMk/>
          <pc:sldMk cId="956028288" sldId="347"/>
        </pc:sldMkLst>
        <pc:spChg chg="mod">
          <ac:chgData name="Hakl Pavel" userId="7c160f49-133f-4af2-a9e5-d502975fbdaa" providerId="ADAL" clId="{15DA09DA-31F7-48D7-8CA7-41F6CE9A04FD}" dt="2024-12-04T06:32:30.361" v="15" actId="20577"/>
          <ac:spMkLst>
            <pc:docMk/>
            <pc:sldMk cId="956028288" sldId="347"/>
            <ac:spMk id="2" creationId="{9C284B14-6C4F-14A9-60F5-E8C11007FC43}"/>
          </ac:spMkLst>
        </pc:spChg>
      </pc:sldChg>
      <pc:sldChg chg="modSp mod">
        <pc:chgData name="Hakl Pavel" userId="7c160f49-133f-4af2-a9e5-d502975fbdaa" providerId="ADAL" clId="{15DA09DA-31F7-48D7-8CA7-41F6CE9A04FD}" dt="2024-12-04T06:46:39.963" v="355" actId="20577"/>
        <pc:sldMkLst>
          <pc:docMk/>
          <pc:sldMk cId="2528986126" sldId="368"/>
        </pc:sldMkLst>
        <pc:spChg chg="mod">
          <ac:chgData name="Hakl Pavel" userId="7c160f49-133f-4af2-a9e5-d502975fbdaa" providerId="ADAL" clId="{15DA09DA-31F7-48D7-8CA7-41F6CE9A04FD}" dt="2024-12-04T06:46:39.963" v="355" actId="20577"/>
          <ac:spMkLst>
            <pc:docMk/>
            <pc:sldMk cId="2528986126" sldId="368"/>
            <ac:spMk id="3" creationId="{2051012D-20ED-773E-EFCD-7E1F36BB2EF0}"/>
          </ac:spMkLst>
        </pc:spChg>
      </pc:sldChg>
      <pc:sldChg chg="modSp mod">
        <pc:chgData name="Hakl Pavel" userId="7c160f49-133f-4af2-a9e5-d502975fbdaa" providerId="ADAL" clId="{15DA09DA-31F7-48D7-8CA7-41F6CE9A04FD}" dt="2024-12-04T06:43:38.221" v="353" actId="14100"/>
        <pc:sldMkLst>
          <pc:docMk/>
          <pc:sldMk cId="1297318957" sldId="371"/>
        </pc:sldMkLst>
        <pc:spChg chg="mod">
          <ac:chgData name="Hakl Pavel" userId="7c160f49-133f-4af2-a9e5-d502975fbdaa" providerId="ADAL" clId="{15DA09DA-31F7-48D7-8CA7-41F6CE9A04FD}" dt="2024-12-04T06:41:20.849" v="352" actId="20577"/>
          <ac:spMkLst>
            <pc:docMk/>
            <pc:sldMk cId="1297318957" sldId="371"/>
            <ac:spMk id="12" creationId="{F3896241-92E7-A3A7-43E8-A0C3153127DB}"/>
          </ac:spMkLst>
        </pc:spChg>
        <pc:graphicFrameChg chg="mod">
          <ac:chgData name="Hakl Pavel" userId="7c160f49-133f-4af2-a9e5-d502975fbdaa" providerId="ADAL" clId="{15DA09DA-31F7-48D7-8CA7-41F6CE9A04FD}" dt="2024-12-04T06:43:38.221" v="353" actId="14100"/>
          <ac:graphicFrameMkLst>
            <pc:docMk/>
            <pc:sldMk cId="1297318957" sldId="371"/>
            <ac:graphicFrameMk id="5" creationId="{00000000-0008-0000-1300-000003000000}"/>
          </ac:graphicFrameMkLst>
        </pc:graphicFrameChg>
      </pc:sldChg>
      <pc:sldChg chg="modSp mod">
        <pc:chgData name="Hakl Pavel" userId="7c160f49-133f-4af2-a9e5-d502975fbdaa" providerId="ADAL" clId="{15DA09DA-31F7-48D7-8CA7-41F6CE9A04FD}" dt="2024-12-04T06:50:32.764" v="357" actId="6549"/>
        <pc:sldMkLst>
          <pc:docMk/>
          <pc:sldMk cId="923628822" sldId="372"/>
        </pc:sldMkLst>
        <pc:spChg chg="mod">
          <ac:chgData name="Hakl Pavel" userId="7c160f49-133f-4af2-a9e5-d502975fbdaa" providerId="ADAL" clId="{15DA09DA-31F7-48D7-8CA7-41F6CE9A04FD}" dt="2024-12-04T06:50:32.764" v="357" actId="6549"/>
          <ac:spMkLst>
            <pc:docMk/>
            <pc:sldMk cId="923628822" sldId="372"/>
            <ac:spMk id="3" creationId="{BE12F97C-2A44-CF4A-8ABC-32639E6C3C06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10005257\Desktop\MZe\J&#225;\Komoditn&#237;%20karta\Komoditn&#237;%20karta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ministerstvozemedelstvi-my.sharepoint.com/personal/barbora_vona_mze_gov_cz/Documents/Plocha/Komoditn&#237;%20karty/Komoditn&#237;%20karta%20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Vývoj počtu dojnic (ks) a průměrné roční užitkovosti (l/ks) v ČR v období 2004-2023</a:t>
            </a:r>
          </a:p>
          <a:p>
            <a:pPr>
              <a:defRPr/>
            </a:pPr>
            <a:r>
              <a:rPr lang="cs-CZ"/>
              <a:t>Zdroj: ČSÚ</a:t>
            </a:r>
          </a:p>
        </c:rich>
      </c:tx>
      <c:layout>
        <c:manualLayout>
          <c:xMode val="edge"/>
          <c:yMode val="edge"/>
          <c:x val="0.13595951171483345"/>
          <c:y val="2.85756737609227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10862595543918804"/>
          <c:y val="0.12647480967364741"/>
          <c:w val="0.79353042260222273"/>
          <c:h val="0.758108881227322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'Stav skotu'!$O$26</c:f>
              <c:strCache>
                <c:ptCount val="1"/>
                <c:pt idx="0">
                  <c:v>průměrné stavy dojnic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16"/>
              <c:tx>
                <c:rich>
                  <a:bodyPr/>
                  <a:lstStyle/>
                  <a:p>
                    <a:fld id="{AC4D769C-DB95-4F9E-9DEA-6C259F8225CB}" type="VALUE">
                      <a:rPr lang="en-US">
                        <a:solidFill>
                          <a:schemeClr val="tx1"/>
                        </a:solidFill>
                      </a:rPr>
                      <a:pPr/>
                      <a:t>[HODNOTA]</a:t>
                    </a:fld>
                    <a:endParaRPr lang="cs-CZ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308A-4E9E-BCBB-DFAA77C2BF5C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fld id="{6DFDEEEC-E9EF-41A1-A1CC-E58F36CEE522}" type="VALUE">
                      <a:rPr lang="en-US">
                        <a:solidFill>
                          <a:schemeClr val="tx1"/>
                        </a:solidFill>
                      </a:rPr>
                      <a:pPr/>
                      <a:t>[HODNOTA]</a:t>
                    </a:fld>
                    <a:endParaRPr lang="cs-CZ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308A-4E9E-BCBB-DFAA77C2BF5C}"/>
                </c:ext>
              </c:extLst>
            </c:dLbl>
            <c:dLbl>
              <c:idx val="19"/>
              <c:layout>
                <c:manualLayout>
                  <c:x val="0"/>
                  <c:y val="7.0595982314658828E-2"/>
                </c:manualLayout>
              </c:layout>
              <c:tx>
                <c:rich>
                  <a:bodyPr rot="-5400000" spcFirstLastPara="1" vertOverflow="ellipsis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C8E4CEF-6DBC-4E16-85CD-44DA4555B93B}" type="VALUE">
                      <a:rPr lang="en-US" sz="2000" b="0">
                        <a:solidFill>
                          <a:schemeClr val="tx1"/>
                        </a:solidFill>
                      </a:rPr>
                      <a:pPr>
                        <a:defRPr sz="2000">
                          <a:solidFill>
                            <a:schemeClr val="tx1"/>
                          </a:solidFill>
                        </a:defRPr>
                      </a:pPr>
                      <a:t>[HODNOTA]</a:t>
                    </a:fld>
                    <a:endParaRPr lang="cs-CZ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2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308A-4E9E-BCBB-DFAA77C2BF5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'Stav skotu'!$N$27:$N$46</c:f>
              <c:numCache>
                <c:formatCode>General</c:formatCode>
                <c:ptCount val="2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  <c:pt idx="15">
                  <c:v>2019</c:v>
                </c:pt>
                <c:pt idx="16">
                  <c:v>2020</c:v>
                </c:pt>
                <c:pt idx="17">
                  <c:v>2021</c:v>
                </c:pt>
                <c:pt idx="18">
                  <c:v>2022</c:v>
                </c:pt>
                <c:pt idx="19">
                  <c:v>2023</c:v>
                </c:pt>
              </c:numCache>
            </c:numRef>
          </c:cat>
          <c:val>
            <c:numRef>
              <c:f>'Stav skotu'!$O$27:$O$46</c:f>
              <c:numCache>
                <c:formatCode>#,##0</c:formatCode>
                <c:ptCount val="20"/>
                <c:pt idx="0">
                  <c:v>433288</c:v>
                </c:pt>
                <c:pt idx="1">
                  <c:v>437947</c:v>
                </c:pt>
                <c:pt idx="2">
                  <c:v>422949</c:v>
                </c:pt>
                <c:pt idx="3">
                  <c:v>409802</c:v>
                </c:pt>
                <c:pt idx="4">
                  <c:v>402535</c:v>
                </c:pt>
                <c:pt idx="5">
                  <c:v>394122</c:v>
                </c:pt>
                <c:pt idx="6">
                  <c:v>378415</c:v>
                </c:pt>
                <c:pt idx="7">
                  <c:v>373705</c:v>
                </c:pt>
                <c:pt idx="8">
                  <c:v>368738</c:v>
                </c:pt>
                <c:pt idx="9">
                  <c:v>372748</c:v>
                </c:pt>
                <c:pt idx="10">
                  <c:v>370721</c:v>
                </c:pt>
                <c:pt idx="11">
                  <c:v>368234</c:v>
                </c:pt>
                <c:pt idx="12">
                  <c:v>370182</c:v>
                </c:pt>
                <c:pt idx="13">
                  <c:v>364642</c:v>
                </c:pt>
                <c:pt idx="14">
                  <c:v>361073</c:v>
                </c:pt>
                <c:pt idx="15">
                  <c:v>362729</c:v>
                </c:pt>
                <c:pt idx="16">
                  <c:v>357014</c:v>
                </c:pt>
                <c:pt idx="17">
                  <c:v>362345</c:v>
                </c:pt>
                <c:pt idx="18">
                  <c:v>356653</c:v>
                </c:pt>
                <c:pt idx="19" formatCode="_-* #\ ##0_-;\-* #\ ##0_-;_-* &quot;-&quot;??_-;_-@_-">
                  <c:v>357663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08A-4E9E-BCBB-DFAA77C2BF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1"/>
        <c:overlap val="-27"/>
        <c:axId val="1851415215"/>
        <c:axId val="1851405647"/>
      </c:barChart>
      <c:lineChart>
        <c:grouping val="standard"/>
        <c:varyColors val="0"/>
        <c:ser>
          <c:idx val="1"/>
          <c:order val="1"/>
          <c:tx>
            <c:strRef>
              <c:f>'Stav skotu'!$P$26</c:f>
              <c:strCache>
                <c:ptCount val="1"/>
                <c:pt idx="0">
                  <c:v>roční užitkovost dojnic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dLbl>
              <c:idx val="0"/>
              <c:layout>
                <c:manualLayout>
                  <c:x val="-3.0082212699678281E-2"/>
                  <c:y val="-5.0493530843323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08A-4E9E-BCBB-DFAA77C2BF5C}"/>
                </c:ext>
              </c:extLst>
            </c:dLbl>
            <c:dLbl>
              <c:idx val="1"/>
              <c:layout>
                <c:manualLayout>
                  <c:x val="-2.8774290408387946E-2"/>
                  <c:y val="-4.78359765884118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08A-4E9E-BCBB-DFAA77C2BF5C}"/>
                </c:ext>
              </c:extLst>
            </c:dLbl>
            <c:dLbl>
              <c:idx val="2"/>
              <c:layout>
                <c:manualLayout>
                  <c:x val="-4.9416134861543524E-2"/>
                  <c:y val="8.91939296306889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08A-4E9E-BCBB-DFAA77C2BF5C}"/>
                </c:ext>
              </c:extLst>
            </c:dLbl>
            <c:dLbl>
              <c:idx val="3"/>
              <c:layout>
                <c:manualLayout>
                  <c:x val="-3.8327647118795834E-2"/>
                  <c:y val="8.17505005946914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08A-4E9E-BCBB-DFAA77C2BF5C}"/>
                </c:ext>
              </c:extLst>
            </c:dLbl>
            <c:dLbl>
              <c:idx val="4"/>
              <c:layout>
                <c:manualLayout>
                  <c:x val="-9.2697363852224414E-3"/>
                  <c:y val="0.139652619904347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08A-4E9E-BCBB-DFAA77C2BF5C}"/>
                </c:ext>
              </c:extLst>
            </c:dLbl>
            <c:dLbl>
              <c:idx val="5"/>
              <c:layout>
                <c:manualLayout>
                  <c:x val="-5.3510415387336654E-2"/>
                  <c:y val="-0.119852732569866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08A-4E9E-BCBB-DFAA77C2BF5C}"/>
                </c:ext>
              </c:extLst>
            </c:dLbl>
            <c:dLbl>
              <c:idx val="6"/>
              <c:layout>
                <c:manualLayout>
                  <c:x val="2.8994522616555083E-3"/>
                  <c:y val="-4.6421061612157218E-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08A-4E9E-BCBB-DFAA77C2BF5C}"/>
                </c:ext>
              </c:extLst>
            </c:dLbl>
            <c:dLbl>
              <c:idx val="7"/>
              <c:layout>
                <c:manualLayout>
                  <c:x val="-5.7888717653959983E-2"/>
                  <c:y val="-0.126998489433562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08A-4E9E-BCBB-DFAA77C2BF5C}"/>
                </c:ext>
              </c:extLst>
            </c:dLbl>
            <c:dLbl>
              <c:idx val="8"/>
              <c:layout>
                <c:manualLayout>
                  <c:x val="-4.065852717931745E-2"/>
                  <c:y val="-0.128045347104078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308A-4E9E-BCBB-DFAA77C2BF5C}"/>
                </c:ext>
              </c:extLst>
            </c:dLbl>
            <c:dLbl>
              <c:idx val="9"/>
              <c:layout>
                <c:manualLayout>
                  <c:x val="-1.3079222912903697E-2"/>
                  <c:y val="-8.50417361571766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308A-4E9E-BCBB-DFAA77C2BF5C}"/>
                </c:ext>
              </c:extLst>
            </c:dLbl>
            <c:dLbl>
              <c:idx val="10"/>
              <c:layout>
                <c:manualLayout>
                  <c:x val="3.9237668738710801E-3"/>
                  <c:y val="2.12604340392941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308A-4E9E-BCBB-DFAA77C2BF5C}"/>
                </c:ext>
              </c:extLst>
            </c:dLbl>
            <c:dLbl>
              <c:idx val="11"/>
              <c:layout>
                <c:manualLayout>
                  <c:x val="-3.4005979573549359E-2"/>
                  <c:y val="-4.78359765884119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308A-4E9E-BCBB-DFAA77C2BF5C}"/>
                </c:ext>
              </c:extLst>
            </c:dLbl>
            <c:dLbl>
              <c:idx val="12"/>
              <c:layout>
                <c:manualLayout>
                  <c:x val="-1.1771300621613337E-2"/>
                  <c:y val="4.25208680785881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308A-4E9E-BCBB-DFAA77C2BF5C}"/>
                </c:ext>
              </c:extLst>
            </c:dLbl>
            <c:dLbl>
              <c:idx val="13"/>
              <c:layout>
                <c:manualLayout>
                  <c:x val="-5.624065852548548E-2"/>
                  <c:y val="-3.98633138236765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308A-4E9E-BCBB-DFAA77C2BF5C}"/>
                </c:ext>
              </c:extLst>
            </c:dLbl>
            <c:dLbl>
              <c:idx val="14"/>
              <c:layout>
                <c:manualLayout>
                  <c:x val="-1.5695067495484417E-2"/>
                  <c:y val="7.44115191375294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308A-4E9E-BCBB-DFAA77C2BF5C}"/>
                </c:ext>
              </c:extLst>
            </c:dLbl>
            <c:dLbl>
              <c:idx val="15"/>
              <c:layout>
                <c:manualLayout>
                  <c:x val="-5.9481547261086641E-2"/>
                  <c:y val="-6.69564846459202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308A-4E9E-BCBB-DFAA77C2BF5C}"/>
                </c:ext>
              </c:extLst>
            </c:dLbl>
            <c:dLbl>
              <c:idx val="16"/>
              <c:layout>
                <c:manualLayout>
                  <c:x val="-1.9618834369355402E-2"/>
                  <c:y val="5.04935308433234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308A-4E9E-BCBB-DFAA77C2BF5C}"/>
                </c:ext>
              </c:extLst>
            </c:dLbl>
            <c:dLbl>
              <c:idx val="17"/>
              <c:layout>
                <c:manualLayout>
                  <c:x val="-4.0545591030001257E-2"/>
                  <c:y val="-5.84661936080589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308A-4E9E-BCBB-DFAA77C2BF5C}"/>
                </c:ext>
              </c:extLst>
            </c:dLbl>
            <c:dLbl>
              <c:idx val="18"/>
              <c:layout>
                <c:manualLayout>
                  <c:x val="-1.569506749548432E-2"/>
                  <c:y val="7.44115191375294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308A-4E9E-BCBB-DFAA77C2BF5C}"/>
                </c:ext>
              </c:extLst>
            </c:dLbl>
            <c:dLbl>
              <c:idx val="19"/>
              <c:layout>
                <c:manualLayout>
                  <c:x val="-2.5920888021049394E-2"/>
                  <c:y val="-4.07284513353800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308A-4E9E-BCBB-DFAA77C2BF5C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ound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numRef>
              <c:f>'Stav skotu'!$N$27:$N$46</c:f>
              <c:numCache>
                <c:formatCode>General</c:formatCode>
                <c:ptCount val="2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  <c:pt idx="15">
                  <c:v>2019</c:v>
                </c:pt>
                <c:pt idx="16">
                  <c:v>2020</c:v>
                </c:pt>
                <c:pt idx="17">
                  <c:v>2021</c:v>
                </c:pt>
                <c:pt idx="18">
                  <c:v>2022</c:v>
                </c:pt>
                <c:pt idx="19">
                  <c:v>2023</c:v>
                </c:pt>
              </c:numCache>
            </c:numRef>
          </c:cat>
          <c:val>
            <c:numRef>
              <c:f>'Stav skotu'!$P$27:$P$46</c:f>
              <c:numCache>
                <c:formatCode>#\ ##0.0</c:formatCode>
                <c:ptCount val="20"/>
                <c:pt idx="0">
                  <c:v>6006.2</c:v>
                </c:pt>
                <c:pt idx="1">
                  <c:v>6235.7</c:v>
                </c:pt>
                <c:pt idx="2">
                  <c:v>6370.4</c:v>
                </c:pt>
                <c:pt idx="3">
                  <c:v>6548.3</c:v>
                </c:pt>
                <c:pt idx="4">
                  <c:v>6776.2</c:v>
                </c:pt>
                <c:pt idx="5">
                  <c:v>6869.9</c:v>
                </c:pt>
                <c:pt idx="6">
                  <c:v>6903.8</c:v>
                </c:pt>
                <c:pt idx="7">
                  <c:v>7127.8</c:v>
                </c:pt>
                <c:pt idx="8">
                  <c:v>7432.6</c:v>
                </c:pt>
                <c:pt idx="9">
                  <c:v>7443.4</c:v>
                </c:pt>
                <c:pt idx="10">
                  <c:v>7704.8</c:v>
                </c:pt>
                <c:pt idx="11">
                  <c:v>8001.3</c:v>
                </c:pt>
                <c:pt idx="12">
                  <c:v>8061.3</c:v>
                </c:pt>
                <c:pt idx="13">
                  <c:v>8222.5</c:v>
                </c:pt>
                <c:pt idx="14">
                  <c:v>8525.7000000000007</c:v>
                </c:pt>
                <c:pt idx="15">
                  <c:v>8471.4</c:v>
                </c:pt>
                <c:pt idx="16">
                  <c:v>8892.7999999999993</c:v>
                </c:pt>
                <c:pt idx="17">
                  <c:v>8915.7000000000007</c:v>
                </c:pt>
                <c:pt idx="18">
                  <c:v>9084.2999999999993</c:v>
                </c:pt>
                <c:pt idx="19" formatCode="_-* #\ ##0.0_-;\-* #\ ##0.0_-;_-* &quot;-&quot;??_-;_-@_-">
                  <c:v>9351.7999999999993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8-308A-4E9E-BCBB-DFAA77C2BF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1393999"/>
        <c:axId val="1851395247"/>
      </c:lineChart>
      <c:catAx>
        <c:axId val="185141521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Rok</a:t>
                </a:r>
              </a:p>
            </c:rich>
          </c:tx>
          <c:layout>
            <c:manualLayout>
              <c:xMode val="edge"/>
              <c:yMode val="edge"/>
              <c:x val="0.48536110550123446"/>
              <c:y val="0.9376816082597623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851405647"/>
        <c:crosses val="autoZero"/>
        <c:auto val="1"/>
        <c:lblAlgn val="ctr"/>
        <c:lblOffset val="100"/>
        <c:noMultiLvlLbl val="0"/>
      </c:catAx>
      <c:valAx>
        <c:axId val="1851405647"/>
        <c:scaling>
          <c:orientation val="minMax"/>
          <c:min val="35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 sz="1400"/>
                  <a:t>Průměrný stav dojnic (ks)</a:t>
                </a:r>
              </a:p>
            </c:rich>
          </c:tx>
          <c:layout>
            <c:manualLayout>
              <c:xMode val="edge"/>
              <c:yMode val="edge"/>
              <c:x val="1.6823923107890503E-2"/>
              <c:y val="0.3584455059447921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851415215"/>
        <c:crosses val="autoZero"/>
        <c:crossBetween val="between"/>
      </c:valAx>
      <c:valAx>
        <c:axId val="1851395247"/>
        <c:scaling>
          <c:orientation val="minMax"/>
          <c:max val="9700"/>
          <c:min val="570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 sz="1400"/>
                  <a:t>Průměrná roční užitkovost (l/ks)</a:t>
                </a:r>
                <a:endParaRPr lang="en-US" sz="1400"/>
              </a:p>
            </c:rich>
          </c:tx>
          <c:layout>
            <c:manualLayout>
              <c:xMode val="edge"/>
              <c:yMode val="edge"/>
              <c:x val="0.97218139845008045"/>
              <c:y val="0.3608724347004242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\ 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851393999"/>
        <c:crosses val="max"/>
        <c:crossBetween val="between"/>
      </c:valAx>
      <c:catAx>
        <c:axId val="185139399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51395247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800" dirty="0"/>
              <a:t>Vývoj ceny a nákladů na litr kravského mléka a souhrnné rentability (%) od roku 2020</a:t>
            </a:r>
          </a:p>
          <a:p>
            <a:pPr>
              <a:defRPr/>
            </a:pPr>
            <a:r>
              <a:rPr lang="cs-CZ" sz="1600" b="0" dirty="0"/>
              <a:t>Zdroj: ÚZEI, Resortní statistika Mlék (MZe) 6-12</a:t>
            </a:r>
          </a:p>
          <a:p>
            <a:pPr>
              <a:defRPr/>
            </a:pPr>
            <a:r>
              <a:rPr lang="cs-CZ" sz="1600" b="0" dirty="0"/>
              <a:t>Pozn.: * odhad  pro rok 2023, ** odhad pro rok 2024</a:t>
            </a:r>
          </a:p>
        </c:rich>
      </c:tx>
      <c:layout>
        <c:manualLayout>
          <c:xMode val="edge"/>
          <c:yMode val="edge"/>
          <c:x val="0.13299170639072977"/>
          <c:y val="2.75285039233537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8.8107442341821218E-2"/>
          <c:y val="0.27921952280071755"/>
          <c:w val="0.82512177038656831"/>
          <c:h val="0.61109846720178418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'[Komoditní karta DATA.xlsx]G cena náklady'!$C$6</c:f>
              <c:strCache>
                <c:ptCount val="1"/>
                <c:pt idx="0">
                  <c:v>Souhrnná rentabilita (%)</c:v>
                </c:pt>
              </c:strCache>
            </c:strRef>
          </c:tx>
          <c:spPr>
            <a:solidFill>
              <a:srgbClr val="804900"/>
            </a:solidFill>
            <a:ln>
              <a:solidFill>
                <a:schemeClr val="accent1"/>
              </a:solidFill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'[Komoditní karta DATA.xlsx]G cena náklady'!$D$3:$H$3</c:f>
              <c:strCach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2023*</c:v>
                </c:pt>
                <c:pt idx="4">
                  <c:v>2024**</c:v>
                </c:pt>
              </c:strCache>
            </c:strRef>
          </c:cat>
          <c:val>
            <c:numRef>
              <c:f>'[Komoditní karta DATA.xlsx]G cena náklady'!$D$6:$H$6</c:f>
              <c:numCache>
                <c:formatCode>General</c:formatCode>
                <c:ptCount val="5"/>
                <c:pt idx="0">
                  <c:v>22.01</c:v>
                </c:pt>
                <c:pt idx="1">
                  <c:v>19.36</c:v>
                </c:pt>
                <c:pt idx="2">
                  <c:v>31.55</c:v>
                </c:pt>
                <c:pt idx="3">
                  <c:v>18.09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A3-4C2A-93A0-CA28C49741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2036743183"/>
        <c:axId val="2036946975"/>
      </c:barChart>
      <c:lineChart>
        <c:grouping val="standard"/>
        <c:varyColors val="0"/>
        <c:ser>
          <c:idx val="0"/>
          <c:order val="0"/>
          <c:tx>
            <c:strRef>
              <c:f>'[Komoditní karta DATA.xlsx]G cena náklady'!$C$4</c:f>
              <c:strCache>
                <c:ptCount val="1"/>
                <c:pt idx="0">
                  <c:v>Cena (Kč/l)</c:v>
                </c:pt>
              </c:strCache>
            </c:strRef>
          </c:tx>
          <c:spPr>
            <a:ln w="34925" cap="rnd">
              <a:solidFill>
                <a:srgbClr val="0070C0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dLbl>
              <c:idx val="0"/>
              <c:layout>
                <c:manualLayout>
                  <c:x val="0"/>
                  <c:y val="5.0925925925925923E-2"/>
                </c:manualLayout>
              </c:layout>
              <c:tx>
                <c:rich>
                  <a:bodyPr/>
                  <a:lstStyle/>
                  <a:p>
                    <a:fld id="{6A80EAC3-F3EE-45FA-A739-108149AADCF1}" type="VALUE">
                      <a:rPr lang="en-US" baseline="0"/>
                      <a:pPr/>
                      <a:t>[HODNOTA]</a:t>
                    </a:fld>
                    <a:endParaRPr lang="cs-CZ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3A3-4C2A-93A0-CA28C497415A}"/>
                </c:ext>
              </c:extLst>
            </c:dLbl>
            <c:dLbl>
              <c:idx val="1"/>
              <c:layout>
                <c:manualLayout>
                  <c:x val="0"/>
                  <c:y val="6.4814814814814811E-2"/>
                </c:manualLayout>
              </c:layout>
              <c:tx>
                <c:rich>
                  <a:bodyPr/>
                  <a:lstStyle/>
                  <a:p>
                    <a:fld id="{D2E6B894-6453-42EA-947B-F2C8D9CB33C5}" type="VALUE">
                      <a:rPr lang="en-US" baseline="0"/>
                      <a:pPr/>
                      <a:t>[HODNOTA]</a:t>
                    </a:fld>
                    <a:endParaRPr lang="cs-CZ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53A3-4C2A-93A0-CA28C497415A}"/>
                </c:ext>
              </c:extLst>
            </c:dLbl>
            <c:dLbl>
              <c:idx val="2"/>
              <c:layout>
                <c:manualLayout>
                  <c:x val="0"/>
                  <c:y val="4.6296296296296384E-2"/>
                </c:manualLayout>
              </c:layout>
              <c:tx>
                <c:rich>
                  <a:bodyPr/>
                  <a:lstStyle/>
                  <a:p>
                    <a:fld id="{5943D7EF-B0D1-4621-B8F1-8AA5B82F676A}" type="VALUE">
                      <a:rPr lang="en-US" baseline="0"/>
                      <a:pPr/>
                      <a:t>[HODNOTA]</a:t>
                    </a:fld>
                    <a:endParaRPr lang="cs-CZ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3A3-4C2A-93A0-CA28C497415A}"/>
                </c:ext>
              </c:extLst>
            </c:dLbl>
            <c:dLbl>
              <c:idx val="3"/>
              <c:layout>
                <c:manualLayout>
                  <c:x val="-1.9007442305707018E-2"/>
                  <c:y val="-6.9444338371379644E-2"/>
                </c:manualLayout>
              </c:layout>
              <c:tx>
                <c:rich>
                  <a:bodyPr/>
                  <a:lstStyle/>
                  <a:p>
                    <a:fld id="{5A2FFD75-C761-4175-8B71-529FCCE7DBE0}" type="VALUE">
                      <a:rPr lang="en-US" baseline="0"/>
                      <a:pPr/>
                      <a:t>[HODNOTA]</a:t>
                    </a:fld>
                    <a:endParaRPr lang="cs-CZ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53A3-4C2A-93A0-CA28C497415A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F3C0A742-FF80-4236-86A1-E043B724C7C3}" type="VALUE">
                      <a:rPr lang="en-US" baseline="0"/>
                      <a:pPr/>
                      <a:t>[HODNOTA]</a:t>
                    </a:fld>
                    <a:endParaRPr lang="cs-CZ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3A3-4C2A-93A0-CA28C497415A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'[Komoditní karta DATA.xlsx]G cena náklady'!$D$3:$H$3</c:f>
              <c:strCach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2023*</c:v>
                </c:pt>
                <c:pt idx="4">
                  <c:v>2024**</c:v>
                </c:pt>
              </c:strCache>
            </c:strRef>
          </c:cat>
          <c:val>
            <c:numRef>
              <c:f>'[Komoditní karta DATA.xlsx]G cena náklady'!$D$4:$H$4</c:f>
              <c:numCache>
                <c:formatCode>General</c:formatCode>
                <c:ptCount val="5"/>
                <c:pt idx="0">
                  <c:v>8.5399999999999991</c:v>
                </c:pt>
                <c:pt idx="1">
                  <c:v>9.0399999999999991</c:v>
                </c:pt>
                <c:pt idx="2" formatCode="0.00">
                  <c:v>11.38</c:v>
                </c:pt>
                <c:pt idx="3">
                  <c:v>10.93</c:v>
                </c:pt>
                <c:pt idx="4">
                  <c:v>10.92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53A3-4C2A-93A0-CA28C497415A}"/>
            </c:ext>
          </c:extLst>
        </c:ser>
        <c:ser>
          <c:idx val="1"/>
          <c:order val="1"/>
          <c:tx>
            <c:strRef>
              <c:f>'[Komoditní karta DATA.xlsx]G cena náklady'!$C$5</c:f>
              <c:strCache>
                <c:ptCount val="1"/>
                <c:pt idx="0">
                  <c:v>Náklady (Kč/l)</c:v>
                </c:pt>
              </c:strCache>
            </c:strRef>
          </c:tx>
          <c:spPr>
            <a:ln w="34925" cap="rnd">
              <a:solidFill>
                <a:schemeClr val="accent2">
                  <a:lumMod val="40000"/>
                  <a:lumOff val="60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dLbl>
              <c:idx val="0"/>
              <c:layout>
                <c:manualLayout>
                  <c:x val="-5.2777777777777778E-2"/>
                  <c:y val="-7.4074074074074112E-2"/>
                </c:manualLayout>
              </c:layout>
              <c:tx>
                <c:rich>
                  <a:bodyPr/>
                  <a:lstStyle/>
                  <a:p>
                    <a:fld id="{8AD450B3-5691-4B5A-8058-DEFA83FAD30A}" type="VALUE">
                      <a:rPr lang="en-US" baseline="0"/>
                      <a:pPr/>
                      <a:t>[HODNOTA]</a:t>
                    </a:fld>
                    <a:endParaRPr lang="cs-CZ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53A3-4C2A-93A0-CA28C497415A}"/>
                </c:ext>
              </c:extLst>
            </c:dLbl>
            <c:dLbl>
              <c:idx val="1"/>
              <c:layout>
                <c:manualLayout>
                  <c:x val="-4.7222222222222221E-2"/>
                  <c:y val="-6.4814814814814811E-2"/>
                </c:manualLayout>
              </c:layout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582923A4-5491-4923-A01B-55D6FD79D8B5}" type="VALUE">
                      <a:rPr lang="en-US" baseline="0"/>
                      <a:pPr/>
                      <a:t>[HODNOTA]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8-53A3-4C2A-93A0-CA28C497415A}"/>
                </c:ext>
              </c:extLst>
            </c:dLbl>
            <c:dLbl>
              <c:idx val="2"/>
              <c:layout>
                <c:manualLayout>
                  <c:x val="-7.7777777777777779E-2"/>
                  <c:y val="-5.5555555555555601E-2"/>
                </c:manualLayout>
              </c:layout>
              <c:tx>
                <c:rich>
                  <a:bodyPr/>
                  <a:lstStyle/>
                  <a:p>
                    <a:fld id="{2D6839D0-8668-4EAE-BFCE-0C8AD3969FE9}" type="VALUE">
                      <a:rPr lang="en-US" baseline="0"/>
                      <a:pPr/>
                      <a:t>[HODNOTA]</a:t>
                    </a:fld>
                    <a:endParaRPr lang="cs-CZ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53A3-4C2A-93A0-CA28C497415A}"/>
                </c:ext>
              </c:extLst>
            </c:dLbl>
            <c:dLbl>
              <c:idx val="3"/>
              <c:layout>
                <c:manualLayout>
                  <c:x val="-8.0555555555555658E-2"/>
                  <c:y val="6.9444444444444448E-2"/>
                </c:manualLayout>
              </c:layout>
              <c:tx>
                <c:rich>
                  <a:bodyPr/>
                  <a:lstStyle/>
                  <a:p>
                    <a:fld id="{55ACB783-3F04-482B-9A43-8E729B5BA6DF}" type="VALUE">
                      <a:rPr lang="en-US" baseline="0"/>
                      <a:pPr/>
                      <a:t>[HODNOTA]</a:t>
                    </a:fld>
                    <a:endParaRPr lang="cs-CZ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A-53A3-4C2A-93A0-CA28C497415A}"/>
                </c:ext>
              </c:extLst>
            </c:dLbl>
            <c:dLbl>
              <c:idx val="4"/>
              <c:layout>
                <c:manualLayout>
                  <c:x val="-1.4659167654211926E-16"/>
                  <c:y val="4.623963574193804E-2"/>
                </c:manualLayout>
              </c:layout>
              <c:tx>
                <c:rich>
                  <a:bodyPr/>
                  <a:lstStyle/>
                  <a:p>
                    <a:fld id="{30BE9CAA-BFAB-4EB4-BACE-DD138AACE478}" type="VALUE">
                      <a:rPr lang="en-US" baseline="0"/>
                      <a:pPr/>
                      <a:t>[HODNOTA]</a:t>
                    </a:fld>
                    <a:endParaRPr lang="cs-CZ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53A3-4C2A-93A0-CA28C497415A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'[Komoditní karta DATA.xlsx]G cena náklady'!$D$3:$H$3</c:f>
              <c:strCach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2023*</c:v>
                </c:pt>
                <c:pt idx="4">
                  <c:v>2024**</c:v>
                </c:pt>
              </c:strCache>
            </c:strRef>
          </c:cat>
          <c:val>
            <c:numRef>
              <c:f>'[Komoditní karta DATA.xlsx]G cena náklady'!$D$5:$H$5</c:f>
              <c:numCache>
                <c:formatCode>General</c:formatCode>
                <c:ptCount val="5"/>
                <c:pt idx="0">
                  <c:v>9.43</c:v>
                </c:pt>
                <c:pt idx="1">
                  <c:v>9.1</c:v>
                </c:pt>
                <c:pt idx="2">
                  <c:v>10.199999999999999</c:v>
                </c:pt>
                <c:pt idx="3">
                  <c:v>10.56</c:v>
                </c:pt>
                <c:pt idx="4" formatCode="0.00">
                  <c:v>10.61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53A3-4C2A-93A0-CA28C49741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36741327"/>
        <c:axId val="2036946495"/>
      </c:lineChart>
      <c:catAx>
        <c:axId val="20367413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036946495"/>
        <c:crosses val="autoZero"/>
        <c:auto val="1"/>
        <c:lblAlgn val="ctr"/>
        <c:lblOffset val="100"/>
        <c:noMultiLvlLbl val="0"/>
      </c:catAx>
      <c:valAx>
        <c:axId val="2036946495"/>
        <c:scaling>
          <c:orientation val="minMax"/>
          <c:min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 sz="1800"/>
                  <a:t>Cena a náklady (Kč/l)</a:t>
                </a:r>
              </a:p>
            </c:rich>
          </c:tx>
          <c:layout>
            <c:manualLayout>
              <c:xMode val="edge"/>
              <c:yMode val="edge"/>
              <c:x val="1.2434213075998915E-2"/>
              <c:y val="0.4238543156890796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036741327"/>
        <c:crosses val="autoZero"/>
        <c:crossBetween val="between"/>
      </c:valAx>
      <c:valAx>
        <c:axId val="2036946975"/>
        <c:scaling>
          <c:orientation val="minMax"/>
          <c:min val="5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 sz="1800"/>
                  <a:t>Souhrnná rentabilita (%)</a:t>
                </a:r>
              </a:p>
            </c:rich>
          </c:tx>
          <c:layout>
            <c:manualLayout>
              <c:xMode val="edge"/>
              <c:yMode val="edge"/>
              <c:x val="0.96115451691663756"/>
              <c:y val="0.4180728963454285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036743183"/>
        <c:crosses val="max"/>
        <c:crossBetween val="between"/>
      </c:valAx>
      <c:catAx>
        <c:axId val="203674318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03694697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486038445142038"/>
          <c:y val="0.19514067715784453"/>
          <c:w val="0.64300410804945174"/>
          <c:h val="3.20316899603374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0.69529</cdr:x>
      <cdr:y>0.46241</cdr:y>
    </cdr:from>
    <cdr:to>
      <cdr:x>0.90442</cdr:x>
      <cdr:y>0.71256</cdr:y>
    </cdr:to>
    <cdr:pic>
      <cdr:nvPicPr>
        <cdr:cNvPr id="2" name="Obrázek 1">
          <a:extLst xmlns:a="http://schemas.openxmlformats.org/drawingml/2006/main">
            <a:ext uri="{FF2B5EF4-FFF2-40B4-BE49-F238E27FC236}">
              <a16:creationId xmlns:a16="http://schemas.microsoft.com/office/drawing/2014/main" id="{218CECBC-E72E-E5A9-991F-CE77AD8BDA2B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10020528" y="4645782"/>
          <a:ext cx="3013996" cy="2513230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410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410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07FA9-DE9C-409F-85F2-97F44B920B82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9313"/>
            <a:ext cx="4078288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92665" y="3271382"/>
            <a:ext cx="7941309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6456613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622799" y="6456613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384A4-C56D-4B31-91D3-4CC689CA89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881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384A4-C56D-4B31-91D3-4CC689CA894B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5964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384A4-C56D-4B31-91D3-4CC689CA894B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0636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ástupný symbol podkladový obrázek">
            <a:extLst>
              <a:ext uri="{FF2B5EF4-FFF2-40B4-BE49-F238E27FC236}">
                <a16:creationId xmlns:a16="http://schemas.microsoft.com/office/drawing/2014/main" id="{1484CE54-FF2E-408A-B4CF-FF94338BEBE8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457200" y="457200"/>
            <a:ext cx="23472000" cy="12801600"/>
          </a:xfrm>
        </p:spPr>
        <p:txBody>
          <a:bodyPr/>
          <a:lstStyle/>
          <a:p>
            <a:r>
              <a:rPr lang="cs-CZ"/>
              <a:t>Kliknutím na ikonu přidáte obrázek.</a:t>
            </a:r>
          </a:p>
        </p:txBody>
      </p:sp>
      <p:sp>
        <p:nvSpPr>
          <p:cNvPr id="6" name="Bílý podklad">
            <a:extLst>
              <a:ext uri="{FF2B5EF4-FFF2-40B4-BE49-F238E27FC236}">
                <a16:creationId xmlns:a16="http://schemas.microsoft.com/office/drawing/2014/main" id="{F70F13C3-16CD-4EC9-A61B-A853E6F0F19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522800"/>
            <a:ext cx="14940000" cy="3420000"/>
          </a:xfrm>
          <a:solidFill>
            <a:srgbClr val="FFFFFF">
              <a:alpha val="85098"/>
            </a:srgbClr>
          </a:solid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cs-CZ" dirty="0"/>
              <a:t> </a:t>
            </a:r>
          </a:p>
        </p:txBody>
      </p:sp>
      <p:sp>
        <p:nvSpPr>
          <p:cNvPr id="9" name="Bílá pod nadpisem" hidden="1"/>
          <p:cNvSpPr/>
          <p:nvPr userDrawn="1"/>
        </p:nvSpPr>
        <p:spPr>
          <a:xfrm>
            <a:off x="4500000" y="1522800"/>
            <a:ext cx="10440000" cy="3420000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8" name="Přímá spojnice 17" hidden="1">
            <a:extLst>
              <a:ext uri="{FF2B5EF4-FFF2-40B4-BE49-F238E27FC236}">
                <a16:creationId xmlns:a16="http://schemas.microsoft.com/office/drawing/2014/main" id="{BCC887BD-1330-4E6F-92EE-65D69E01A7EE}"/>
              </a:ext>
            </a:extLst>
          </p:cNvPr>
          <p:cNvCxnSpPr/>
          <p:nvPr userDrawn="1"/>
        </p:nvCxnSpPr>
        <p:spPr>
          <a:xfrm>
            <a:off x="4114800" y="2152650"/>
            <a:ext cx="0" cy="2289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Logo MZe" hidden="1">
            <a:extLst>
              <a:ext uri="{FF2B5EF4-FFF2-40B4-BE49-F238E27FC236}">
                <a16:creationId xmlns:a16="http://schemas.microsoft.com/office/drawing/2014/main" id="{D7F392D9-0192-44DF-B5B6-E60B0F320C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62" y="3215692"/>
            <a:ext cx="3133350" cy="1353315"/>
          </a:xfrm>
          <a:prstGeom prst="rect">
            <a:avLst/>
          </a:prstGeom>
        </p:spPr>
      </p:pic>
      <p:pic>
        <p:nvPicPr>
          <p:cNvPr id="8" name="Logo MZe png" hidden="1">
            <a:extLst>
              <a:ext uri="{FF2B5EF4-FFF2-40B4-BE49-F238E27FC236}">
                <a16:creationId xmlns:a16="http://schemas.microsoft.com/office/drawing/2014/main" id="{129EC058-4951-49A8-B2F1-71C45ED316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25" y="3214934"/>
            <a:ext cx="3133350" cy="1353315"/>
          </a:xfrm>
          <a:prstGeom prst="rect">
            <a:avLst/>
          </a:prstGeom>
        </p:spPr>
      </p:pic>
      <p:sp>
        <p:nvSpPr>
          <p:cNvPr id="16" name="Datum">
            <a:extLst>
              <a:ext uri="{FF2B5EF4-FFF2-40B4-BE49-F238E27FC236}">
                <a16:creationId xmlns:a16="http://schemas.microsoft.com/office/drawing/2014/main" id="{19795874-6BF3-4E26-B86E-D2075A368D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8000" y="2160000"/>
            <a:ext cx="2880000" cy="720000"/>
          </a:xfrm>
          <a:noFill/>
        </p:spPr>
        <p:txBody>
          <a:bodyPr tIns="0" rIns="0">
            <a:noAutofit/>
          </a:bodyPr>
          <a:lstStyle>
            <a:lvl1pPr marL="0" indent="0" algn="r">
              <a:spcBef>
                <a:spcPts val="0"/>
              </a:spcBef>
              <a:buFontTx/>
              <a:buNone/>
              <a:defRPr sz="2800"/>
            </a:lvl1pPr>
          </a:lstStyle>
          <a:p>
            <a:pPr lvl="0"/>
            <a:r>
              <a:rPr lang="cs-CZ" dirty="0"/>
              <a:t>Datum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00000" y="4140000"/>
            <a:ext cx="9972000" cy="720724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800" cap="all" baseline="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cs-CZ" dirty="0"/>
              <a:t>Autor prezentace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00000" y="1990800"/>
            <a:ext cx="9972000" cy="1980000"/>
          </a:xfrm>
          <a:noFill/>
        </p:spPr>
        <p:txBody>
          <a:bodyPr lIns="0" tIns="0" anchor="t" anchorCtr="0">
            <a:noAutofit/>
          </a:bodyPr>
          <a:lstStyle>
            <a:lvl1pPr algn="l">
              <a:lnSpc>
                <a:spcPts val="7800"/>
              </a:lnSpc>
              <a:defRPr sz="6600"/>
            </a:lvl1pPr>
          </a:lstStyle>
          <a:p>
            <a:r>
              <a:rPr lang="cs-CZ" dirty="0"/>
              <a:t>Název</a:t>
            </a:r>
            <a:br>
              <a:rPr lang="cs-CZ" dirty="0"/>
            </a:br>
            <a:r>
              <a:rPr lang="cs-CZ" dirty="0"/>
              <a:t>Prezentace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332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zký obrázek, číslovan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0000" y="1980000"/>
            <a:ext cx="15217200" cy="1260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EDCB-EB91-4C4F-A503-5C6FE3AC84D2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symbol pro obrázek 7"/>
          <p:cNvSpPr>
            <a:spLocks noGrp="1"/>
          </p:cNvSpPr>
          <p:nvPr>
            <p:ph type="pic" sz="quarter" idx="13"/>
          </p:nvPr>
        </p:nvSpPr>
        <p:spPr>
          <a:xfrm>
            <a:off x="457200" y="457200"/>
            <a:ext cx="5835600" cy="128016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2" name="Zástupný symbol pro text 13"/>
          <p:cNvSpPr>
            <a:spLocks noGrp="1"/>
          </p:cNvSpPr>
          <p:nvPr>
            <p:ph type="body" sz="quarter" idx="19"/>
          </p:nvPr>
        </p:nvSpPr>
        <p:spPr>
          <a:xfrm>
            <a:off x="7920000" y="3420000"/>
            <a:ext cx="15217200" cy="1656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 cap="none" baseline="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20" name="Obrázek 19">
            <a:extLst>
              <a:ext uri="{FF2B5EF4-FFF2-40B4-BE49-F238E27FC236}">
                <a16:creationId xmlns:a16="http://schemas.microsoft.com/office/drawing/2014/main" id="{B985BDA0-83BF-4CD1-88C1-35ED225559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6" t="3180" r="70308" b="3301"/>
          <a:stretch/>
        </p:blipFill>
        <p:spPr>
          <a:xfrm>
            <a:off x="6715125" y="440531"/>
            <a:ext cx="525846" cy="12818269"/>
          </a:xfrm>
          <a:prstGeom prst="rect">
            <a:avLst/>
          </a:prstGeom>
        </p:spPr>
      </p:pic>
      <p:sp>
        <p:nvSpPr>
          <p:cNvPr id="5" name="Zástupný symbol pro text 4"/>
          <p:cNvSpPr>
            <a:spLocks noGrp="1"/>
          </p:cNvSpPr>
          <p:nvPr>
            <p:ph type="body" sz="quarter" idx="29"/>
          </p:nvPr>
        </p:nvSpPr>
        <p:spPr>
          <a:xfrm>
            <a:off x="7920000" y="5219700"/>
            <a:ext cx="15217200" cy="7239000"/>
          </a:xfrm>
        </p:spPr>
        <p:txBody>
          <a:bodyPr/>
          <a:lstStyle>
            <a:lvl1pPr marL="504000" indent="-504000">
              <a:buFontTx/>
              <a:buBlip>
                <a:blip r:embed="rId3"/>
              </a:buBlip>
              <a:defRPr cap="all" baseline="0">
                <a:solidFill>
                  <a:schemeClr val="accent2"/>
                </a:solidFill>
              </a:defRPr>
            </a:lvl1pPr>
            <a:lvl2pPr marL="1008000" indent="-504000">
              <a:buClr>
                <a:schemeClr val="accent2"/>
              </a:buClr>
              <a:buFont typeface="+mj-lt"/>
              <a:buAutoNum type="arabicPeriod"/>
              <a:defRPr/>
            </a:lvl2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</p:txBody>
      </p:sp>
    </p:spTree>
    <p:extLst>
      <p:ext uri="{BB962C8B-B14F-4D97-AF65-F5344CB8AC3E}">
        <p14:creationId xmlns:p14="http://schemas.microsoft.com/office/powerpoint/2010/main" val="131548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zký text s obrázek, střední obrázek či graf s po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49200" y="1980000"/>
            <a:ext cx="4500000" cy="1980000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Kliknutím</a:t>
            </a:r>
            <a:br>
              <a:rPr lang="cs-CZ" dirty="0"/>
            </a:br>
            <a:r>
              <a:rPr lang="cs-CZ" dirty="0"/>
              <a:t>vložíte</a:t>
            </a:r>
            <a:br>
              <a:rPr lang="cs-CZ" dirty="0"/>
            </a:br>
            <a:r>
              <a:rPr lang="cs-CZ" dirty="0"/>
              <a:t>nadpis</a:t>
            </a:r>
            <a:endParaRPr lang="en-US" dirty="0"/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14"/>
          </p:nvPr>
        </p:nvSpPr>
        <p:spPr>
          <a:xfrm>
            <a:off x="1249200" y="4248000"/>
            <a:ext cx="4500000" cy="4104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200" cap="none" baseline="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5" hasCustomPrompt="1"/>
          </p:nvPr>
        </p:nvSpPr>
        <p:spPr>
          <a:xfrm>
            <a:off x="7239600" y="1979612"/>
            <a:ext cx="10248300" cy="990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cs-CZ" dirty="0"/>
              <a:t>Obrázek nebo graf se zdrojem, případně text</a:t>
            </a:r>
          </a:p>
        </p:txBody>
      </p:sp>
      <p:sp>
        <p:nvSpPr>
          <p:cNvPr id="9" name="Zástupný symbol pro text 13"/>
          <p:cNvSpPr>
            <a:spLocks noGrp="1"/>
          </p:cNvSpPr>
          <p:nvPr>
            <p:ph type="body" sz="quarter" idx="25" hasCustomPrompt="1"/>
          </p:nvPr>
        </p:nvSpPr>
        <p:spPr>
          <a:xfrm>
            <a:off x="7239600" y="12111000"/>
            <a:ext cx="15897600" cy="432000"/>
          </a:xfrm>
        </p:spPr>
        <p:txBody>
          <a:bodyPr anchor="b" anchorCtr="0">
            <a:normAutofit/>
          </a:bodyPr>
          <a:lstStyle>
            <a:lvl1pPr marL="0" indent="0">
              <a:buFontTx/>
              <a:buNone/>
              <a:defRPr sz="2800" b="0" i="1" cap="none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Zdroj:</a:t>
            </a:r>
          </a:p>
        </p:txBody>
      </p:sp>
      <p:sp>
        <p:nvSpPr>
          <p:cNvPr id="6" name="Zástupný symbol pro obrázek 5"/>
          <p:cNvSpPr>
            <a:spLocks noGrp="1"/>
          </p:cNvSpPr>
          <p:nvPr>
            <p:ph type="pic" sz="quarter" idx="26"/>
          </p:nvPr>
        </p:nvSpPr>
        <p:spPr>
          <a:xfrm>
            <a:off x="1249200" y="8679600"/>
            <a:ext cx="4500000" cy="37872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1" name="Zástupný symbol pro text 13"/>
          <p:cNvSpPr>
            <a:spLocks noGrp="1"/>
          </p:cNvSpPr>
          <p:nvPr>
            <p:ph type="body" sz="quarter" idx="17" hasCustomPrompt="1"/>
          </p:nvPr>
        </p:nvSpPr>
        <p:spPr>
          <a:xfrm>
            <a:off x="18072000" y="2880000"/>
            <a:ext cx="2880000" cy="432000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3200" b="1" cap="all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Podnadpis</a:t>
            </a:r>
          </a:p>
        </p:txBody>
      </p:sp>
      <p:sp>
        <p:nvSpPr>
          <p:cNvPr id="12" name="Zástupný symbol pro text 13"/>
          <p:cNvSpPr>
            <a:spLocks noGrp="1"/>
          </p:cNvSpPr>
          <p:nvPr>
            <p:ph type="body" sz="quarter" idx="18" hasCustomPrompt="1"/>
          </p:nvPr>
        </p:nvSpPr>
        <p:spPr>
          <a:xfrm>
            <a:off x="18072000" y="3420000"/>
            <a:ext cx="2880000" cy="1440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 b="0" cap="none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Popis</a:t>
            </a:r>
          </a:p>
        </p:txBody>
      </p:sp>
      <p:sp>
        <p:nvSpPr>
          <p:cNvPr id="13" name="Zástupný symbol pro text 13"/>
          <p:cNvSpPr>
            <a:spLocks noGrp="1"/>
          </p:cNvSpPr>
          <p:nvPr>
            <p:ph type="body" sz="quarter" idx="27" hasCustomPrompt="1"/>
          </p:nvPr>
        </p:nvSpPr>
        <p:spPr>
          <a:xfrm>
            <a:off x="18072000" y="5160000"/>
            <a:ext cx="2880000" cy="432000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3200" b="1" cap="all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Podnadpis</a:t>
            </a:r>
          </a:p>
        </p:txBody>
      </p:sp>
      <p:sp>
        <p:nvSpPr>
          <p:cNvPr id="15" name="Zástupný symbol pro text 13"/>
          <p:cNvSpPr>
            <a:spLocks noGrp="1"/>
          </p:cNvSpPr>
          <p:nvPr>
            <p:ph type="body" sz="quarter" idx="28" hasCustomPrompt="1"/>
          </p:nvPr>
        </p:nvSpPr>
        <p:spPr>
          <a:xfrm>
            <a:off x="18072000" y="5724000"/>
            <a:ext cx="2880000" cy="1440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 b="0" cap="none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Popis</a:t>
            </a:r>
          </a:p>
        </p:txBody>
      </p:sp>
      <p:sp>
        <p:nvSpPr>
          <p:cNvPr id="16" name="Zástupný symbol pro text 13"/>
          <p:cNvSpPr>
            <a:spLocks noGrp="1"/>
          </p:cNvSpPr>
          <p:nvPr>
            <p:ph type="body" sz="quarter" idx="29" hasCustomPrompt="1"/>
          </p:nvPr>
        </p:nvSpPr>
        <p:spPr>
          <a:xfrm>
            <a:off x="18072000" y="7440000"/>
            <a:ext cx="2880000" cy="432000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3200" b="1" cap="all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Podnadpis</a:t>
            </a:r>
          </a:p>
        </p:txBody>
      </p:sp>
      <p:sp>
        <p:nvSpPr>
          <p:cNvPr id="17" name="Zástupný symbol pro text 13"/>
          <p:cNvSpPr>
            <a:spLocks noGrp="1"/>
          </p:cNvSpPr>
          <p:nvPr>
            <p:ph type="body" sz="quarter" idx="30" hasCustomPrompt="1"/>
          </p:nvPr>
        </p:nvSpPr>
        <p:spPr>
          <a:xfrm>
            <a:off x="18072000" y="7992000"/>
            <a:ext cx="2880000" cy="1440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 b="0" cap="none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Popis</a:t>
            </a:r>
          </a:p>
        </p:txBody>
      </p:sp>
      <p:sp>
        <p:nvSpPr>
          <p:cNvPr id="18" name="Zástupný symbol pro text 13"/>
          <p:cNvSpPr>
            <a:spLocks noGrp="1"/>
          </p:cNvSpPr>
          <p:nvPr>
            <p:ph type="body" sz="quarter" idx="31" hasCustomPrompt="1"/>
          </p:nvPr>
        </p:nvSpPr>
        <p:spPr>
          <a:xfrm>
            <a:off x="18072000" y="9720000"/>
            <a:ext cx="2880000" cy="432000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3200" b="1" cap="all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Podnadpis</a:t>
            </a:r>
          </a:p>
        </p:txBody>
      </p:sp>
      <p:sp>
        <p:nvSpPr>
          <p:cNvPr id="19" name="Zástupný symbol pro text 13"/>
          <p:cNvSpPr>
            <a:spLocks noGrp="1"/>
          </p:cNvSpPr>
          <p:nvPr>
            <p:ph type="body" sz="quarter" idx="32" hasCustomPrompt="1"/>
          </p:nvPr>
        </p:nvSpPr>
        <p:spPr>
          <a:xfrm>
            <a:off x="18072000" y="10260000"/>
            <a:ext cx="2880000" cy="1440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 b="0" cap="none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Popis</a:t>
            </a:r>
          </a:p>
        </p:txBody>
      </p:sp>
      <p:pic>
        <p:nvPicPr>
          <p:cNvPr id="20" name="Obrázek 19">
            <a:extLst>
              <a:ext uri="{FF2B5EF4-FFF2-40B4-BE49-F238E27FC236}">
                <a16:creationId xmlns:a16="http://schemas.microsoft.com/office/drawing/2014/main" id="{3269660E-B4FE-4175-AA01-54B65588DE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6" t="3180" r="70308" b="20546"/>
          <a:stretch/>
        </p:blipFill>
        <p:spPr>
          <a:xfrm flipH="1">
            <a:off x="6257925" y="2012155"/>
            <a:ext cx="525846" cy="10454645"/>
          </a:xfrm>
          <a:prstGeom prst="rect">
            <a:avLst/>
          </a:prstGeom>
        </p:spPr>
      </p:pic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94112CEA-A89A-40F5-9B5A-7589038E7C10}"/>
              </a:ext>
            </a:extLst>
          </p:cNvPr>
          <p:cNvSpPr>
            <a:spLocks noGrp="1"/>
          </p:cNvSpPr>
          <p:nvPr>
            <p:ph type="dt" sz="half" idx="33"/>
          </p:nvPr>
        </p:nvSpPr>
        <p:spPr/>
        <p:txBody>
          <a:bodyPr/>
          <a:lstStyle/>
          <a:p>
            <a:fld id="{9B3895B8-0BD6-4EDC-959F-D82D66CA15D6}" type="datetimeFigureOut">
              <a:rPr lang="cs-CZ" smtClean="0"/>
              <a:t>04.12.2024</a:t>
            </a:fld>
            <a:endParaRPr lang="cs-CZ" dirty="0"/>
          </a:p>
        </p:txBody>
      </p:sp>
      <p:sp>
        <p:nvSpPr>
          <p:cNvPr id="7" name="Zástupný symbol pro zápatí 6">
            <a:extLst>
              <a:ext uri="{FF2B5EF4-FFF2-40B4-BE49-F238E27FC236}">
                <a16:creationId xmlns:a16="http://schemas.microsoft.com/office/drawing/2014/main" id="{09A95665-5191-4CEE-B676-2081A6A1E177}"/>
              </a:ext>
            </a:extLst>
          </p:cNvPr>
          <p:cNvSpPr>
            <a:spLocks noGrp="1"/>
          </p:cNvSpPr>
          <p:nvPr>
            <p:ph type="ftr" sz="quarter" idx="34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D92B6150-2864-4F6A-814F-8C54C94CA5FD}"/>
              </a:ext>
            </a:extLst>
          </p:cNvPr>
          <p:cNvSpPr>
            <a:spLocks noGrp="1"/>
          </p:cNvSpPr>
          <p:nvPr>
            <p:ph type="sldNum" sz="quarter" idx="35"/>
          </p:nvPr>
        </p:nvSpPr>
        <p:spPr/>
        <p:txBody>
          <a:bodyPr/>
          <a:lstStyle/>
          <a:p>
            <a:fld id="{C79EEDCB-EB91-4C4F-A503-5C6FE3AC84D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92229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 snímek s líst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EDCB-EB91-4C4F-A503-5C6FE3AC84D2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Lístek s linkou">
            <a:extLst>
              <a:ext uri="{FF2B5EF4-FFF2-40B4-BE49-F238E27FC236}">
                <a16:creationId xmlns:a16="http://schemas.microsoft.com/office/drawing/2014/main" id="{F1E5EC0C-7B1D-47EC-A3E1-2B402F0B6C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6" t="3180" r="70308" b="3301"/>
          <a:stretch/>
        </p:blipFill>
        <p:spPr>
          <a:xfrm>
            <a:off x="428625" y="450055"/>
            <a:ext cx="525846" cy="1281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6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EDCB-EB91-4C4F-A503-5C6FE3AC84D2}" type="slidenum">
              <a:rPr lang="cs-CZ" smtClean="0"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3"/>
          </p:nvPr>
        </p:nvSpPr>
        <p:spPr>
          <a:xfrm>
            <a:off x="1249200" y="3240000"/>
            <a:ext cx="21888000" cy="92268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5" name="Lístek s linkou">
            <a:extLst>
              <a:ext uri="{FF2B5EF4-FFF2-40B4-BE49-F238E27FC236}">
                <a16:creationId xmlns:a16="http://schemas.microsoft.com/office/drawing/2014/main" id="{F1E5EC0C-7B1D-47EC-A3E1-2B402F0B6C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6" t="3180" r="70308" b="3301"/>
          <a:stretch/>
        </p:blipFill>
        <p:spPr>
          <a:xfrm>
            <a:off x="428625" y="450055"/>
            <a:ext cx="525846" cy="1281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14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EDCB-EB91-4C4F-A503-5C6FE3AC84D2}" type="slidenum">
              <a:rPr lang="cs-CZ" smtClean="0"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3"/>
          </p:nvPr>
        </p:nvSpPr>
        <p:spPr>
          <a:xfrm>
            <a:off x="1249200" y="3240000"/>
            <a:ext cx="10321200" cy="92268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obsah 3"/>
          <p:cNvSpPr>
            <a:spLocks noGrp="1"/>
          </p:cNvSpPr>
          <p:nvPr>
            <p:ph sz="quarter" idx="14"/>
          </p:nvPr>
        </p:nvSpPr>
        <p:spPr>
          <a:xfrm>
            <a:off x="12816000" y="3240000"/>
            <a:ext cx="10321200" cy="92268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7" name="Lístek s linkou">
            <a:extLst>
              <a:ext uri="{FF2B5EF4-FFF2-40B4-BE49-F238E27FC236}">
                <a16:creationId xmlns:a16="http://schemas.microsoft.com/office/drawing/2014/main" id="{F1E5EC0C-7B1D-47EC-A3E1-2B402F0B6C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6" t="3180" r="70308" b="3301"/>
          <a:stretch/>
        </p:blipFill>
        <p:spPr>
          <a:xfrm>
            <a:off x="428625" y="450055"/>
            <a:ext cx="525846" cy="1281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27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ěkujeme za pozorno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ílý podklad">
            <a:extLst>
              <a:ext uri="{FF2B5EF4-FFF2-40B4-BE49-F238E27FC236}">
                <a16:creationId xmlns:a16="http://schemas.microsoft.com/office/drawing/2014/main" id="{92AF821C-5C62-41EB-8EE6-BD2D59AAC7F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13587" y="4338000"/>
            <a:ext cx="12960000" cy="5040000"/>
          </a:xfrm>
          <a:solidFill>
            <a:srgbClr val="FFFFFF">
              <a:alpha val="85098"/>
            </a:srgbClr>
          </a:solid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cs-CZ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861200" y="4338000"/>
            <a:ext cx="7812387" cy="3780000"/>
          </a:xfrm>
          <a:noFill/>
        </p:spPr>
        <p:txBody>
          <a:bodyPr lIns="0" tIns="0" anchor="ctr" anchorCtr="0">
            <a:normAutofit/>
          </a:bodyPr>
          <a:lstStyle>
            <a:lvl1pPr algn="l">
              <a:lnSpc>
                <a:spcPts val="7800"/>
              </a:lnSpc>
              <a:defRPr sz="6600" baseline="0"/>
            </a:lvl1pPr>
          </a:lstStyle>
          <a:p>
            <a:r>
              <a:rPr lang="cs-CZ" dirty="0"/>
              <a:t>Děkujeme</a:t>
            </a:r>
            <a:br>
              <a:rPr lang="cs-CZ" dirty="0"/>
            </a:br>
            <a:r>
              <a:rPr lang="cs-CZ" dirty="0"/>
              <a:t>za pozornost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13587" y="8118000"/>
            <a:ext cx="12960000" cy="1260000"/>
          </a:xfrm>
          <a:noFill/>
        </p:spPr>
        <p:txBody>
          <a:bodyPr anchor="ctr" anchorCtr="1">
            <a:normAutofit/>
          </a:bodyPr>
          <a:lstStyle>
            <a:lvl1pPr marL="0" indent="0" algn="ctr">
              <a:spcBef>
                <a:spcPts val="600"/>
              </a:spcBef>
              <a:spcAft>
                <a:spcPts val="600"/>
              </a:spcAft>
              <a:buNone/>
              <a:defRPr sz="2800" cap="none" baseline="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cs-CZ" dirty="0"/>
              <a:t>Kontakty:  Jméno, adresa, e-mail, telefonní číslo</a:t>
            </a:r>
            <a:br>
              <a:rPr lang="cs-CZ" dirty="0"/>
            </a:br>
            <a:r>
              <a:rPr lang="cs-CZ" dirty="0"/>
              <a:t>Autor fotografií: Jméno</a:t>
            </a:r>
            <a:endParaRPr lang="en-US" dirty="0"/>
          </a:p>
        </p:txBody>
      </p:sp>
      <p:sp>
        <p:nvSpPr>
          <p:cNvPr id="5" name="Zástup Podkladový obrázek"/>
          <p:cNvSpPr>
            <a:spLocks noGrp="1" noChangeAspect="1"/>
          </p:cNvSpPr>
          <p:nvPr>
            <p:ph type="pic" sz="quarter" idx="13"/>
          </p:nvPr>
        </p:nvSpPr>
        <p:spPr>
          <a:xfrm>
            <a:off x="457200" y="457200"/>
            <a:ext cx="23472000" cy="128016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681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531600" y="1980000"/>
            <a:ext cx="10614150" cy="1224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OBSAH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EDCB-EB91-4C4F-A503-5C6FE3AC84D2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symbol pro obrázek 7"/>
          <p:cNvSpPr>
            <a:spLocks noGrp="1"/>
          </p:cNvSpPr>
          <p:nvPr>
            <p:ph type="pic" sz="quarter" idx="13"/>
          </p:nvPr>
        </p:nvSpPr>
        <p:spPr>
          <a:xfrm>
            <a:off x="457200" y="457200"/>
            <a:ext cx="10825200" cy="128016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pic>
        <p:nvPicPr>
          <p:cNvPr id="10" name="Lístek s linkou">
            <a:extLst>
              <a:ext uri="{FF2B5EF4-FFF2-40B4-BE49-F238E27FC236}">
                <a16:creationId xmlns:a16="http://schemas.microsoft.com/office/drawing/2014/main" id="{F1E5EC0C-7B1D-47EC-A3E1-2B402F0B6C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6" t="3180" r="70308" b="3301"/>
          <a:stretch/>
        </p:blipFill>
        <p:spPr>
          <a:xfrm>
            <a:off x="11706225" y="450055"/>
            <a:ext cx="525846" cy="12818269"/>
          </a:xfrm>
          <a:prstGeom prst="rect">
            <a:avLst/>
          </a:prstGeom>
        </p:spPr>
      </p:pic>
      <p:sp>
        <p:nvSpPr>
          <p:cNvPr id="14" name="Zástup Položka obsahu 1"/>
          <p:cNvSpPr>
            <a:spLocks noGrp="1"/>
          </p:cNvSpPr>
          <p:nvPr>
            <p:ph type="body" sz="quarter" idx="14" hasCustomPrompt="1"/>
          </p:nvPr>
        </p:nvSpPr>
        <p:spPr>
          <a:xfrm>
            <a:off x="12531600" y="3672000"/>
            <a:ext cx="10605600" cy="8786700"/>
          </a:xfrm>
        </p:spPr>
        <p:txBody>
          <a:bodyPr/>
          <a:lstStyle>
            <a:lvl1pPr marL="648000" indent="-648000">
              <a:spcBef>
                <a:spcPts val="0"/>
              </a:spcBef>
              <a:spcAft>
                <a:spcPts val="9000"/>
              </a:spcAft>
              <a:buSzPct val="150000"/>
              <a:buFontTx/>
              <a:buBlip>
                <a:blip r:embed="rId3"/>
              </a:buBlip>
              <a:defRPr sz="3600" cap="all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/>
              <a:t>Položka obsahu</a:t>
            </a:r>
          </a:p>
        </p:txBody>
      </p:sp>
    </p:spTree>
    <p:extLst>
      <p:ext uri="{BB962C8B-B14F-4D97-AF65-F5344CB8AC3E}">
        <p14:creationId xmlns:p14="http://schemas.microsoft.com/office/powerpoint/2010/main" val="7835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zký text, široký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49200" y="1980000"/>
            <a:ext cx="4968000" cy="1980000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Kliknutím</a:t>
            </a:r>
            <a:br>
              <a:rPr lang="cs-CZ" dirty="0"/>
            </a:br>
            <a:r>
              <a:rPr lang="cs-CZ" dirty="0"/>
              <a:t>vložíte</a:t>
            </a:r>
            <a:br>
              <a:rPr lang="cs-CZ" dirty="0"/>
            </a:br>
            <a:r>
              <a:rPr lang="cs-CZ" dirty="0"/>
              <a:t>nadpis</a:t>
            </a:r>
            <a:endParaRPr lang="en-US" dirty="0"/>
          </a:p>
        </p:txBody>
      </p:sp>
      <p:sp>
        <p:nvSpPr>
          <p:cNvPr id="8" name="Zástupný symbol pro obrázek 7"/>
          <p:cNvSpPr>
            <a:spLocks noGrp="1"/>
          </p:cNvSpPr>
          <p:nvPr>
            <p:ph type="pic" sz="quarter" idx="13"/>
          </p:nvPr>
        </p:nvSpPr>
        <p:spPr>
          <a:xfrm>
            <a:off x="7239600" y="457200"/>
            <a:ext cx="16689600" cy="128016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14"/>
          </p:nvPr>
        </p:nvSpPr>
        <p:spPr>
          <a:xfrm>
            <a:off x="1249200" y="4248000"/>
            <a:ext cx="4968000" cy="82107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200" cap="none" baseline="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1F1858FF-BDE0-4C5E-8D26-8CEB645524E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6" t="3179" r="70308" b="14837"/>
          <a:stretch/>
        </p:blipFill>
        <p:spPr>
          <a:xfrm flipH="1">
            <a:off x="6257925" y="2021681"/>
            <a:ext cx="525846" cy="1123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12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zký obrázek a text v blocí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000" y="1980000"/>
            <a:ext cx="4032000" cy="1980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EDCB-EB91-4C4F-A503-5C6FE3AC84D2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symbol pro obrázek 7"/>
          <p:cNvSpPr>
            <a:spLocks noGrp="1"/>
          </p:cNvSpPr>
          <p:nvPr>
            <p:ph type="pic" sz="quarter" idx="13"/>
          </p:nvPr>
        </p:nvSpPr>
        <p:spPr>
          <a:xfrm>
            <a:off x="457200" y="457200"/>
            <a:ext cx="5835600" cy="128016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14"/>
          </p:nvPr>
        </p:nvSpPr>
        <p:spPr>
          <a:xfrm>
            <a:off x="7272000" y="4248000"/>
            <a:ext cx="4068000" cy="82107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200" cap="none" baseline="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1" name="Zástupný symbol pro text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693600" y="1980000"/>
            <a:ext cx="4320000" cy="540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200" cap="all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/>
              <a:t>Podnadpis</a:t>
            </a:r>
          </a:p>
        </p:txBody>
      </p:sp>
      <p:sp>
        <p:nvSpPr>
          <p:cNvPr id="7" name="Zástupný symbol pro text 13"/>
          <p:cNvSpPr>
            <a:spLocks noGrp="1"/>
          </p:cNvSpPr>
          <p:nvPr>
            <p:ph type="body" sz="quarter" idx="16" hasCustomPrompt="1"/>
          </p:nvPr>
        </p:nvSpPr>
        <p:spPr>
          <a:xfrm>
            <a:off x="17906400" y="1980000"/>
            <a:ext cx="4320000" cy="540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200" cap="all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/>
              <a:t>Podnadpis</a:t>
            </a:r>
          </a:p>
        </p:txBody>
      </p:sp>
      <p:sp>
        <p:nvSpPr>
          <p:cNvPr id="9" name="Zástupný symbol pro text 13"/>
          <p:cNvSpPr>
            <a:spLocks noGrp="1"/>
          </p:cNvSpPr>
          <p:nvPr>
            <p:ph type="body" sz="quarter" idx="17" hasCustomPrompt="1"/>
          </p:nvPr>
        </p:nvSpPr>
        <p:spPr>
          <a:xfrm>
            <a:off x="12693600" y="6696000"/>
            <a:ext cx="4320000" cy="540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200" cap="all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/>
              <a:t>Podnadpis</a:t>
            </a:r>
          </a:p>
        </p:txBody>
      </p:sp>
      <p:sp>
        <p:nvSpPr>
          <p:cNvPr id="10" name="Zástupný symbol pro text 13"/>
          <p:cNvSpPr>
            <a:spLocks noGrp="1"/>
          </p:cNvSpPr>
          <p:nvPr>
            <p:ph type="body" sz="quarter" idx="18" hasCustomPrompt="1"/>
          </p:nvPr>
        </p:nvSpPr>
        <p:spPr>
          <a:xfrm>
            <a:off x="17906400" y="6696000"/>
            <a:ext cx="4320000" cy="540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200" cap="all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/>
              <a:t>Podnadpis</a:t>
            </a:r>
          </a:p>
        </p:txBody>
      </p:sp>
      <p:sp>
        <p:nvSpPr>
          <p:cNvPr id="12" name="Zástupný symbol pro text 13"/>
          <p:cNvSpPr>
            <a:spLocks noGrp="1"/>
          </p:cNvSpPr>
          <p:nvPr>
            <p:ph type="body" sz="quarter" idx="19"/>
          </p:nvPr>
        </p:nvSpPr>
        <p:spPr>
          <a:xfrm>
            <a:off x="12693600" y="2628000"/>
            <a:ext cx="4320000" cy="3780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 cap="none" baseline="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3" name="Zástupný symbol pro text 13"/>
          <p:cNvSpPr>
            <a:spLocks noGrp="1"/>
          </p:cNvSpPr>
          <p:nvPr>
            <p:ph type="body" sz="quarter" idx="20"/>
          </p:nvPr>
        </p:nvSpPr>
        <p:spPr>
          <a:xfrm>
            <a:off x="17906400" y="2628000"/>
            <a:ext cx="4320000" cy="3780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 cap="none" baseline="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5" name="Zástupný symbol pro text 13"/>
          <p:cNvSpPr>
            <a:spLocks noGrp="1"/>
          </p:cNvSpPr>
          <p:nvPr>
            <p:ph type="body" sz="quarter" idx="21"/>
          </p:nvPr>
        </p:nvSpPr>
        <p:spPr>
          <a:xfrm>
            <a:off x="12693600" y="7344000"/>
            <a:ext cx="4320000" cy="3780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 cap="none" baseline="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6" name="Zástupný symbol pro text 13"/>
          <p:cNvSpPr>
            <a:spLocks noGrp="1"/>
          </p:cNvSpPr>
          <p:nvPr>
            <p:ph type="body" sz="quarter" idx="22"/>
          </p:nvPr>
        </p:nvSpPr>
        <p:spPr>
          <a:xfrm>
            <a:off x="17906400" y="7344000"/>
            <a:ext cx="4320000" cy="3780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 cap="none" baseline="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cxnSp>
        <p:nvCxnSpPr>
          <p:cNvPr id="4" name="Přímá spojnice 3"/>
          <p:cNvCxnSpPr>
            <a:cxnSpLocks/>
          </p:cNvCxnSpPr>
          <p:nvPr userDrawn="1"/>
        </p:nvCxnSpPr>
        <p:spPr>
          <a:xfrm>
            <a:off x="11851200" y="1980000"/>
            <a:ext cx="0" cy="1127880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Obrázek 19">
            <a:extLst>
              <a:ext uri="{FF2B5EF4-FFF2-40B4-BE49-F238E27FC236}">
                <a16:creationId xmlns:a16="http://schemas.microsoft.com/office/drawing/2014/main" id="{B985BDA0-83BF-4CD1-88C1-35ED225559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6" t="3180" r="70308" b="3301"/>
          <a:stretch/>
        </p:blipFill>
        <p:spPr>
          <a:xfrm>
            <a:off x="6715125" y="440531"/>
            <a:ext cx="525846" cy="1281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33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řední obrázek, text,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82800" y="3240000"/>
            <a:ext cx="10454400" cy="1332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EDCB-EB91-4C4F-A503-5C6FE3AC84D2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symbol pro obrázek 7"/>
          <p:cNvSpPr>
            <a:spLocks noGrp="1"/>
          </p:cNvSpPr>
          <p:nvPr>
            <p:ph type="pic" sz="quarter" idx="13"/>
          </p:nvPr>
        </p:nvSpPr>
        <p:spPr>
          <a:xfrm>
            <a:off x="457200" y="457200"/>
            <a:ext cx="10562400" cy="128016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14"/>
          </p:nvPr>
        </p:nvSpPr>
        <p:spPr>
          <a:xfrm>
            <a:off x="12682800" y="4680000"/>
            <a:ext cx="10454400" cy="4320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200" cap="none" baseline="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9" name="Zástupný symbol pro text 13"/>
          <p:cNvSpPr>
            <a:spLocks noGrp="1"/>
          </p:cNvSpPr>
          <p:nvPr>
            <p:ph type="body" sz="quarter" idx="17" hasCustomPrompt="1"/>
          </p:nvPr>
        </p:nvSpPr>
        <p:spPr>
          <a:xfrm>
            <a:off x="16002000" y="10440000"/>
            <a:ext cx="2160000" cy="1080000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96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0</a:t>
            </a:r>
          </a:p>
        </p:txBody>
      </p:sp>
      <p:sp>
        <p:nvSpPr>
          <p:cNvPr id="10" name="Zástupný symbol pro text 13"/>
          <p:cNvSpPr>
            <a:spLocks noGrp="1"/>
          </p:cNvSpPr>
          <p:nvPr>
            <p:ph type="body" sz="quarter" idx="18" hasCustomPrompt="1"/>
          </p:nvPr>
        </p:nvSpPr>
        <p:spPr>
          <a:xfrm>
            <a:off x="16002000" y="11634573"/>
            <a:ext cx="2160000" cy="792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6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MJ</a:t>
            </a:r>
          </a:p>
        </p:txBody>
      </p:sp>
      <p:sp>
        <p:nvSpPr>
          <p:cNvPr id="17" name="Zástupný symbol pro obrázek 7"/>
          <p:cNvSpPr>
            <a:spLocks noGrp="1"/>
          </p:cNvSpPr>
          <p:nvPr>
            <p:ph type="pic" sz="quarter" idx="23"/>
          </p:nvPr>
        </p:nvSpPr>
        <p:spPr>
          <a:xfrm>
            <a:off x="12682800" y="9331200"/>
            <a:ext cx="2865600" cy="31356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8" name="Zástupný symbol pro text 13"/>
          <p:cNvSpPr>
            <a:spLocks noGrp="1"/>
          </p:cNvSpPr>
          <p:nvPr>
            <p:ph type="body" sz="quarter" idx="24" hasCustomPrompt="1"/>
          </p:nvPr>
        </p:nvSpPr>
        <p:spPr>
          <a:xfrm>
            <a:off x="18684000" y="10440000"/>
            <a:ext cx="2160000" cy="1080000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96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0</a:t>
            </a:r>
          </a:p>
        </p:txBody>
      </p:sp>
      <p:sp>
        <p:nvSpPr>
          <p:cNvPr id="19" name="Zástupný symbol pro text 13"/>
          <p:cNvSpPr>
            <a:spLocks noGrp="1"/>
          </p:cNvSpPr>
          <p:nvPr>
            <p:ph type="body" sz="quarter" idx="25" hasCustomPrompt="1"/>
          </p:nvPr>
        </p:nvSpPr>
        <p:spPr>
          <a:xfrm>
            <a:off x="21348000" y="10440000"/>
            <a:ext cx="2160000" cy="1080000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96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0</a:t>
            </a:r>
          </a:p>
        </p:txBody>
      </p:sp>
      <p:sp>
        <p:nvSpPr>
          <p:cNvPr id="20" name="Zástupný symbol pro text 13"/>
          <p:cNvSpPr>
            <a:spLocks noGrp="1"/>
          </p:cNvSpPr>
          <p:nvPr>
            <p:ph type="body" sz="quarter" idx="26" hasCustomPrompt="1"/>
          </p:nvPr>
        </p:nvSpPr>
        <p:spPr>
          <a:xfrm>
            <a:off x="18684000" y="11635200"/>
            <a:ext cx="2160000" cy="792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6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MJ</a:t>
            </a:r>
          </a:p>
        </p:txBody>
      </p:sp>
      <p:sp>
        <p:nvSpPr>
          <p:cNvPr id="21" name="Zástupný symbol pro text 13"/>
          <p:cNvSpPr>
            <a:spLocks noGrp="1"/>
          </p:cNvSpPr>
          <p:nvPr>
            <p:ph type="body" sz="quarter" idx="27" hasCustomPrompt="1"/>
          </p:nvPr>
        </p:nvSpPr>
        <p:spPr>
          <a:xfrm>
            <a:off x="21348000" y="11635200"/>
            <a:ext cx="2160000" cy="792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6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MJ</a:t>
            </a:r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FF8C1C56-B361-4CFD-80E8-87A4618901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6" t="3180" r="70308" b="3301"/>
          <a:stretch/>
        </p:blipFill>
        <p:spPr>
          <a:xfrm>
            <a:off x="11439525" y="440531"/>
            <a:ext cx="525846" cy="1281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68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zký text, graf či obrázek s po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49200" y="1980000"/>
            <a:ext cx="4968000" cy="1980000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Kliknutím</a:t>
            </a:r>
            <a:br>
              <a:rPr lang="cs-CZ" dirty="0"/>
            </a:br>
            <a:r>
              <a:rPr lang="cs-CZ" dirty="0"/>
              <a:t>vložíte</a:t>
            </a:r>
            <a:br>
              <a:rPr lang="cs-CZ" dirty="0"/>
            </a:br>
            <a:r>
              <a:rPr lang="cs-CZ" dirty="0"/>
              <a:t>nadpis</a:t>
            </a:r>
            <a:endParaRPr lang="en-US" dirty="0"/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14"/>
          </p:nvPr>
        </p:nvSpPr>
        <p:spPr>
          <a:xfrm>
            <a:off x="1249200" y="4248000"/>
            <a:ext cx="4968000" cy="82116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200" cap="none" baseline="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5" hasCustomPrompt="1"/>
          </p:nvPr>
        </p:nvSpPr>
        <p:spPr>
          <a:xfrm>
            <a:off x="7920000" y="2017713"/>
            <a:ext cx="15217200" cy="6022701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cs-CZ" dirty="0"/>
              <a:t>Kliknutím lze na ikonu lze vložit graf, ale i jiné objekty či text</a:t>
            </a:r>
          </a:p>
        </p:txBody>
      </p:sp>
      <p:sp>
        <p:nvSpPr>
          <p:cNvPr id="9" name="Zástupný symbol pro text 13"/>
          <p:cNvSpPr>
            <a:spLocks noGrp="1"/>
          </p:cNvSpPr>
          <p:nvPr>
            <p:ph type="body" sz="quarter" idx="17" hasCustomPrompt="1"/>
          </p:nvPr>
        </p:nvSpPr>
        <p:spPr>
          <a:xfrm>
            <a:off x="8910000" y="8676000"/>
            <a:ext cx="2880000" cy="1080000"/>
          </a:xfrm>
        </p:spPr>
        <p:txBody>
          <a:bodyPr anchor="b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200" b="1" cap="all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Podnadpis</a:t>
            </a:r>
          </a:p>
        </p:txBody>
      </p:sp>
      <p:sp>
        <p:nvSpPr>
          <p:cNvPr id="10" name="Zástupný symbol pro text 13"/>
          <p:cNvSpPr>
            <a:spLocks noGrp="1"/>
          </p:cNvSpPr>
          <p:nvPr>
            <p:ph type="body" sz="quarter" idx="18" hasCustomPrompt="1"/>
          </p:nvPr>
        </p:nvSpPr>
        <p:spPr>
          <a:xfrm>
            <a:off x="8910000" y="9864000"/>
            <a:ext cx="2880000" cy="1800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 b="0" cap="none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Popis</a:t>
            </a:r>
          </a:p>
        </p:txBody>
      </p:sp>
      <p:sp>
        <p:nvSpPr>
          <p:cNvPr id="11" name="Zástupný symbol pro text 13"/>
          <p:cNvSpPr>
            <a:spLocks noGrp="1"/>
          </p:cNvSpPr>
          <p:nvPr>
            <p:ph type="body" sz="quarter" idx="19" hasCustomPrompt="1"/>
          </p:nvPr>
        </p:nvSpPr>
        <p:spPr>
          <a:xfrm>
            <a:off x="12366000" y="8676000"/>
            <a:ext cx="2880000" cy="1080000"/>
          </a:xfrm>
        </p:spPr>
        <p:txBody>
          <a:bodyPr anchor="b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200" b="1" cap="all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Podnadpis</a:t>
            </a:r>
          </a:p>
        </p:txBody>
      </p:sp>
      <p:sp>
        <p:nvSpPr>
          <p:cNvPr id="12" name="Zástupný symbol pro text 13"/>
          <p:cNvSpPr>
            <a:spLocks noGrp="1"/>
          </p:cNvSpPr>
          <p:nvPr>
            <p:ph type="body" sz="quarter" idx="20" hasCustomPrompt="1"/>
          </p:nvPr>
        </p:nvSpPr>
        <p:spPr>
          <a:xfrm>
            <a:off x="12366000" y="9864000"/>
            <a:ext cx="2880000" cy="1800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 b="0" cap="none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Popis</a:t>
            </a:r>
          </a:p>
        </p:txBody>
      </p:sp>
      <p:sp>
        <p:nvSpPr>
          <p:cNvPr id="13" name="Zástupný symbol pro text 13"/>
          <p:cNvSpPr>
            <a:spLocks noGrp="1"/>
          </p:cNvSpPr>
          <p:nvPr>
            <p:ph type="body" sz="quarter" idx="21" hasCustomPrompt="1"/>
          </p:nvPr>
        </p:nvSpPr>
        <p:spPr>
          <a:xfrm>
            <a:off x="15822000" y="8676000"/>
            <a:ext cx="2880000" cy="1080000"/>
          </a:xfrm>
        </p:spPr>
        <p:txBody>
          <a:bodyPr anchor="b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200" b="1" cap="all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Podnadpis</a:t>
            </a:r>
          </a:p>
        </p:txBody>
      </p:sp>
      <p:sp>
        <p:nvSpPr>
          <p:cNvPr id="15" name="Zástupný symbol pro text 13"/>
          <p:cNvSpPr>
            <a:spLocks noGrp="1"/>
          </p:cNvSpPr>
          <p:nvPr>
            <p:ph type="body" sz="quarter" idx="22" hasCustomPrompt="1"/>
          </p:nvPr>
        </p:nvSpPr>
        <p:spPr>
          <a:xfrm>
            <a:off x="15822000" y="9864000"/>
            <a:ext cx="2880000" cy="1800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 b="0" cap="none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Popis</a:t>
            </a:r>
          </a:p>
        </p:txBody>
      </p:sp>
      <p:sp>
        <p:nvSpPr>
          <p:cNvPr id="16" name="Zástupný symbol pro text 13"/>
          <p:cNvSpPr>
            <a:spLocks noGrp="1"/>
          </p:cNvSpPr>
          <p:nvPr>
            <p:ph type="body" sz="quarter" idx="23" hasCustomPrompt="1"/>
          </p:nvPr>
        </p:nvSpPr>
        <p:spPr>
          <a:xfrm>
            <a:off x="19278000" y="8676000"/>
            <a:ext cx="2880000" cy="1080000"/>
          </a:xfrm>
        </p:spPr>
        <p:txBody>
          <a:bodyPr anchor="b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200" b="1" cap="all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Podnadpis</a:t>
            </a:r>
          </a:p>
        </p:txBody>
      </p:sp>
      <p:sp>
        <p:nvSpPr>
          <p:cNvPr id="17" name="Zástupný symbol pro text 13"/>
          <p:cNvSpPr>
            <a:spLocks noGrp="1"/>
          </p:cNvSpPr>
          <p:nvPr>
            <p:ph type="body" sz="quarter" idx="24" hasCustomPrompt="1"/>
          </p:nvPr>
        </p:nvSpPr>
        <p:spPr>
          <a:xfrm>
            <a:off x="19278000" y="9864000"/>
            <a:ext cx="2880000" cy="1800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 b="0" cap="none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Popis</a:t>
            </a:r>
          </a:p>
        </p:txBody>
      </p:sp>
      <p:sp>
        <p:nvSpPr>
          <p:cNvPr id="18" name="Zástupný symbol pro text 13"/>
          <p:cNvSpPr>
            <a:spLocks noGrp="1"/>
          </p:cNvSpPr>
          <p:nvPr>
            <p:ph type="body" sz="quarter" idx="25" hasCustomPrompt="1"/>
          </p:nvPr>
        </p:nvSpPr>
        <p:spPr>
          <a:xfrm>
            <a:off x="7239600" y="12111000"/>
            <a:ext cx="15897600" cy="432000"/>
          </a:xfrm>
        </p:spPr>
        <p:txBody>
          <a:bodyPr anchor="b" anchorCtr="0">
            <a:normAutofit/>
          </a:bodyPr>
          <a:lstStyle>
            <a:lvl1pPr marL="0" indent="0">
              <a:buFontTx/>
              <a:buNone/>
              <a:defRPr sz="2800" b="0" i="1" cap="none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Zdroj:</a:t>
            </a:r>
          </a:p>
        </p:txBody>
      </p:sp>
      <p:pic>
        <p:nvPicPr>
          <p:cNvPr id="19" name="Obrázek 18">
            <a:extLst>
              <a:ext uri="{FF2B5EF4-FFF2-40B4-BE49-F238E27FC236}">
                <a16:creationId xmlns:a16="http://schemas.microsoft.com/office/drawing/2014/main" id="{59D00A5E-2144-4E6A-95AD-4F60472D95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7" t="14411" r="71879" b="8523"/>
          <a:stretch/>
        </p:blipFill>
        <p:spPr>
          <a:xfrm>
            <a:off x="6191251" y="1903801"/>
            <a:ext cx="666750" cy="10562999"/>
          </a:xfrm>
          <a:prstGeom prst="rect">
            <a:avLst/>
          </a:prstGeom>
        </p:spPr>
      </p:pic>
      <p:sp>
        <p:nvSpPr>
          <p:cNvPr id="8" name="Zástupný symbol pro datum 7">
            <a:extLst>
              <a:ext uri="{FF2B5EF4-FFF2-40B4-BE49-F238E27FC236}">
                <a16:creationId xmlns:a16="http://schemas.microsoft.com/office/drawing/2014/main" id="{A0F8F35C-3EBD-4D92-A682-98134090EC07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fld id="{9B3895B8-0BD6-4EDC-959F-D82D66CA15D6}" type="datetimeFigureOut">
              <a:rPr lang="cs-CZ" smtClean="0"/>
              <a:t>04.12.2024</a:t>
            </a:fld>
            <a:endParaRPr lang="cs-CZ" dirty="0"/>
          </a:p>
        </p:txBody>
      </p:sp>
      <p:sp>
        <p:nvSpPr>
          <p:cNvPr id="20" name="Zástupný symbol pro zápatí 19">
            <a:extLst>
              <a:ext uri="{FF2B5EF4-FFF2-40B4-BE49-F238E27FC236}">
                <a16:creationId xmlns:a16="http://schemas.microsoft.com/office/drawing/2014/main" id="{83CB2368-0C7F-4A8D-82C9-F3F9B375AD32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21" name="Zástupný symbol pro číslo snímku 20">
            <a:extLst>
              <a:ext uri="{FF2B5EF4-FFF2-40B4-BE49-F238E27FC236}">
                <a16:creationId xmlns:a16="http://schemas.microsoft.com/office/drawing/2014/main" id="{694D55FB-482C-4174-9D72-A2274FB4E155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C79EEDCB-EB91-4C4F-A503-5C6FE3AC84D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442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zký text, tři obrázky s po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49200" y="1980000"/>
            <a:ext cx="4968000" cy="1980000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Kliknutím</a:t>
            </a:r>
            <a:br>
              <a:rPr lang="cs-CZ" dirty="0"/>
            </a:br>
            <a:r>
              <a:rPr lang="cs-CZ" dirty="0"/>
              <a:t>vložíte</a:t>
            </a:r>
            <a:br>
              <a:rPr lang="cs-CZ" dirty="0"/>
            </a:br>
            <a:r>
              <a:rPr lang="cs-CZ" dirty="0"/>
              <a:t>nadpis</a:t>
            </a:r>
            <a:endParaRPr lang="en-US" dirty="0"/>
          </a:p>
        </p:txBody>
      </p:sp>
      <p:sp>
        <p:nvSpPr>
          <p:cNvPr id="8" name="Zástupný symbol pro obrázek 7"/>
          <p:cNvSpPr>
            <a:spLocks noGrp="1"/>
          </p:cNvSpPr>
          <p:nvPr>
            <p:ph type="pic" sz="quarter" idx="13"/>
          </p:nvPr>
        </p:nvSpPr>
        <p:spPr>
          <a:xfrm>
            <a:off x="7239600" y="2059200"/>
            <a:ext cx="3812400" cy="54360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14"/>
          </p:nvPr>
        </p:nvSpPr>
        <p:spPr>
          <a:xfrm>
            <a:off x="1249200" y="4248000"/>
            <a:ext cx="4968000" cy="82107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200" cap="none" baseline="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7E7E2288-C6D9-4297-B5DD-4093A2EB35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7" t="14411" r="71879" b="8523"/>
          <a:stretch/>
        </p:blipFill>
        <p:spPr>
          <a:xfrm>
            <a:off x="6191251" y="1903801"/>
            <a:ext cx="666750" cy="10562999"/>
          </a:xfrm>
          <a:prstGeom prst="rect">
            <a:avLst/>
          </a:prstGeom>
        </p:spPr>
      </p:pic>
      <p:sp>
        <p:nvSpPr>
          <p:cNvPr id="9" name="Zástupný symbol pro obrázek 7"/>
          <p:cNvSpPr>
            <a:spLocks noGrp="1"/>
          </p:cNvSpPr>
          <p:nvPr>
            <p:ph type="pic" sz="quarter" idx="15"/>
          </p:nvPr>
        </p:nvSpPr>
        <p:spPr>
          <a:xfrm>
            <a:off x="12529800" y="2059200"/>
            <a:ext cx="3812400" cy="54360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0" name="Zástupný symbol pro obrázek 7"/>
          <p:cNvSpPr>
            <a:spLocks noGrp="1"/>
          </p:cNvSpPr>
          <p:nvPr>
            <p:ph type="pic" sz="quarter" idx="16"/>
          </p:nvPr>
        </p:nvSpPr>
        <p:spPr>
          <a:xfrm>
            <a:off x="17820000" y="2059200"/>
            <a:ext cx="3812400" cy="54360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1" name="Zástupný symbol pro text 13"/>
          <p:cNvSpPr>
            <a:spLocks noGrp="1"/>
          </p:cNvSpPr>
          <p:nvPr>
            <p:ph type="body" sz="quarter" idx="17" hasCustomPrompt="1"/>
          </p:nvPr>
        </p:nvSpPr>
        <p:spPr>
          <a:xfrm>
            <a:off x="7239600" y="8042400"/>
            <a:ext cx="3812400" cy="540000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200" b="1" cap="all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Podnadpis</a:t>
            </a:r>
          </a:p>
        </p:txBody>
      </p:sp>
      <p:sp>
        <p:nvSpPr>
          <p:cNvPr id="12" name="Zástupný symbol pro text 13"/>
          <p:cNvSpPr>
            <a:spLocks noGrp="1"/>
          </p:cNvSpPr>
          <p:nvPr>
            <p:ph type="body" sz="quarter" idx="18" hasCustomPrompt="1"/>
          </p:nvPr>
        </p:nvSpPr>
        <p:spPr>
          <a:xfrm>
            <a:off x="7239600" y="8712000"/>
            <a:ext cx="3812400" cy="1980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 b="0" cap="none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Popis</a:t>
            </a:r>
          </a:p>
        </p:txBody>
      </p:sp>
      <p:sp>
        <p:nvSpPr>
          <p:cNvPr id="13" name="Zástupný symbol pro text 13"/>
          <p:cNvSpPr>
            <a:spLocks noGrp="1"/>
          </p:cNvSpPr>
          <p:nvPr>
            <p:ph type="body" sz="quarter" idx="19" hasCustomPrompt="1"/>
          </p:nvPr>
        </p:nvSpPr>
        <p:spPr>
          <a:xfrm>
            <a:off x="12531600" y="8042400"/>
            <a:ext cx="3812400" cy="540000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200" b="1" cap="all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Podnadpis</a:t>
            </a:r>
          </a:p>
        </p:txBody>
      </p:sp>
      <p:sp>
        <p:nvSpPr>
          <p:cNvPr id="15" name="Zástupný symbol pro text 13"/>
          <p:cNvSpPr>
            <a:spLocks noGrp="1"/>
          </p:cNvSpPr>
          <p:nvPr>
            <p:ph type="body" sz="quarter" idx="20" hasCustomPrompt="1"/>
          </p:nvPr>
        </p:nvSpPr>
        <p:spPr>
          <a:xfrm>
            <a:off x="12531600" y="8712000"/>
            <a:ext cx="3812400" cy="1980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 b="0" cap="none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Popis</a:t>
            </a:r>
          </a:p>
        </p:txBody>
      </p:sp>
      <p:sp>
        <p:nvSpPr>
          <p:cNvPr id="16" name="Zástupný symbol pro text 13"/>
          <p:cNvSpPr>
            <a:spLocks noGrp="1"/>
          </p:cNvSpPr>
          <p:nvPr>
            <p:ph type="body" sz="quarter" idx="21" hasCustomPrompt="1"/>
          </p:nvPr>
        </p:nvSpPr>
        <p:spPr>
          <a:xfrm>
            <a:off x="17820000" y="8042400"/>
            <a:ext cx="3812400" cy="540000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200" b="1" cap="all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Podnadpis</a:t>
            </a:r>
          </a:p>
        </p:txBody>
      </p:sp>
      <p:sp>
        <p:nvSpPr>
          <p:cNvPr id="17" name="Zástupný symbol pro text 13"/>
          <p:cNvSpPr>
            <a:spLocks noGrp="1"/>
          </p:cNvSpPr>
          <p:nvPr>
            <p:ph type="body" sz="quarter" idx="22" hasCustomPrompt="1"/>
          </p:nvPr>
        </p:nvSpPr>
        <p:spPr>
          <a:xfrm>
            <a:off x="17820000" y="8712000"/>
            <a:ext cx="3812400" cy="1980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 b="0" cap="none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Popis</a:t>
            </a:r>
          </a:p>
        </p:txBody>
      </p:sp>
      <p:sp>
        <p:nvSpPr>
          <p:cNvPr id="18" name="Zástupný symbol pro text 13"/>
          <p:cNvSpPr>
            <a:spLocks noGrp="1"/>
          </p:cNvSpPr>
          <p:nvPr>
            <p:ph type="body" sz="quarter" idx="23" hasCustomPrompt="1"/>
          </p:nvPr>
        </p:nvSpPr>
        <p:spPr>
          <a:xfrm>
            <a:off x="7239600" y="10800000"/>
            <a:ext cx="3812400" cy="1296000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26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%</a:t>
            </a:r>
          </a:p>
        </p:txBody>
      </p:sp>
      <p:sp>
        <p:nvSpPr>
          <p:cNvPr id="19" name="Zástupný symbol pro text 13"/>
          <p:cNvSpPr>
            <a:spLocks noGrp="1"/>
          </p:cNvSpPr>
          <p:nvPr>
            <p:ph type="body" sz="quarter" idx="24" hasCustomPrompt="1"/>
          </p:nvPr>
        </p:nvSpPr>
        <p:spPr>
          <a:xfrm>
            <a:off x="7239600" y="12175650"/>
            <a:ext cx="3812400" cy="360000"/>
          </a:xfrm>
        </p:spPr>
        <p:txBody>
          <a:bodyPr anchor="b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="0" i="1" cap="none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z celkového počtu</a:t>
            </a:r>
          </a:p>
        </p:txBody>
      </p:sp>
      <p:sp>
        <p:nvSpPr>
          <p:cNvPr id="20" name="Zástupný symbol pro text 13"/>
          <p:cNvSpPr>
            <a:spLocks noGrp="1"/>
          </p:cNvSpPr>
          <p:nvPr>
            <p:ph type="body" sz="quarter" idx="25" hasCustomPrompt="1"/>
          </p:nvPr>
        </p:nvSpPr>
        <p:spPr>
          <a:xfrm>
            <a:off x="12531600" y="10800000"/>
            <a:ext cx="3816000" cy="1296000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26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%</a:t>
            </a:r>
          </a:p>
        </p:txBody>
      </p:sp>
      <p:sp>
        <p:nvSpPr>
          <p:cNvPr id="21" name="Zástupný symbol pro text 13"/>
          <p:cNvSpPr>
            <a:spLocks noGrp="1"/>
          </p:cNvSpPr>
          <p:nvPr>
            <p:ph type="body" sz="quarter" idx="26" hasCustomPrompt="1"/>
          </p:nvPr>
        </p:nvSpPr>
        <p:spPr>
          <a:xfrm>
            <a:off x="12531600" y="12174300"/>
            <a:ext cx="3812400" cy="360000"/>
          </a:xfrm>
        </p:spPr>
        <p:txBody>
          <a:bodyPr anchor="b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="0" i="1" cap="none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z celkového počtu</a:t>
            </a:r>
          </a:p>
        </p:txBody>
      </p:sp>
      <p:sp>
        <p:nvSpPr>
          <p:cNvPr id="22" name="Zástupný symbol pro text 13"/>
          <p:cNvSpPr>
            <a:spLocks noGrp="1"/>
          </p:cNvSpPr>
          <p:nvPr>
            <p:ph type="body" sz="quarter" idx="27" hasCustomPrompt="1"/>
          </p:nvPr>
        </p:nvSpPr>
        <p:spPr>
          <a:xfrm>
            <a:off x="17820000" y="10800000"/>
            <a:ext cx="3812400" cy="1296000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26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%</a:t>
            </a:r>
          </a:p>
        </p:txBody>
      </p:sp>
      <p:sp>
        <p:nvSpPr>
          <p:cNvPr id="23" name="Zástupný symbol pro text 13"/>
          <p:cNvSpPr>
            <a:spLocks noGrp="1"/>
          </p:cNvSpPr>
          <p:nvPr>
            <p:ph type="body" sz="quarter" idx="28" hasCustomPrompt="1"/>
          </p:nvPr>
        </p:nvSpPr>
        <p:spPr>
          <a:xfrm>
            <a:off x="17820000" y="12174300"/>
            <a:ext cx="3812400" cy="360000"/>
          </a:xfrm>
        </p:spPr>
        <p:txBody>
          <a:bodyPr anchor="b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="0" i="1" cap="none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z celkového počtu</a:t>
            </a:r>
          </a:p>
        </p:txBody>
      </p:sp>
      <p:cxnSp>
        <p:nvCxnSpPr>
          <p:cNvPr id="24" name="Přímá spojnice 23"/>
          <p:cNvCxnSpPr>
            <a:cxnSpLocks/>
          </p:cNvCxnSpPr>
          <p:nvPr userDrawn="1"/>
        </p:nvCxnSpPr>
        <p:spPr>
          <a:xfrm>
            <a:off x="11785350" y="1980000"/>
            <a:ext cx="0" cy="1048680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nice 24"/>
          <p:cNvCxnSpPr>
            <a:cxnSpLocks/>
          </p:cNvCxnSpPr>
          <p:nvPr userDrawn="1"/>
        </p:nvCxnSpPr>
        <p:spPr>
          <a:xfrm>
            <a:off x="17070900" y="1980000"/>
            <a:ext cx="0" cy="1048680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0CBEB555-79A3-47E9-B777-CD6AF6AE243A}"/>
              </a:ext>
            </a:extLst>
          </p:cNvPr>
          <p:cNvSpPr>
            <a:spLocks noGrp="1"/>
          </p:cNvSpPr>
          <p:nvPr>
            <p:ph type="dt" sz="half" idx="29"/>
          </p:nvPr>
        </p:nvSpPr>
        <p:spPr/>
        <p:txBody>
          <a:bodyPr/>
          <a:lstStyle/>
          <a:p>
            <a:fld id="{9B3895B8-0BD6-4EDC-959F-D82D66CA15D6}" type="datetimeFigureOut">
              <a:rPr lang="cs-CZ" smtClean="0"/>
              <a:t>04.12.2024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CD4D53E-F1AF-46C3-8230-7A2D6B81B024}"/>
              </a:ext>
            </a:extLst>
          </p:cNvPr>
          <p:cNvSpPr>
            <a:spLocks noGrp="1"/>
          </p:cNvSpPr>
          <p:nvPr>
            <p:ph type="ftr" sz="quarter" idx="3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031FB46-E73A-4EC4-9E00-0D05DF8D0E64}"/>
              </a:ext>
            </a:extLst>
          </p:cNvPr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fld id="{C79EEDCB-EB91-4C4F-A503-5C6FE3AC84D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71189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zký text, široký graf či tabulka se zdroj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sz="quarter" idx="15" hasCustomPrompt="1"/>
          </p:nvPr>
        </p:nvSpPr>
        <p:spPr>
          <a:xfrm>
            <a:off x="7239600" y="1979612"/>
            <a:ext cx="15897600" cy="10479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cs-CZ" dirty="0"/>
              <a:t>Obrázek nebo graf se zdrojem, případně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49200" y="1980000"/>
            <a:ext cx="4968000" cy="1980000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Kliknutím</a:t>
            </a:r>
            <a:br>
              <a:rPr lang="cs-CZ" dirty="0"/>
            </a:br>
            <a:r>
              <a:rPr lang="cs-CZ" dirty="0"/>
              <a:t>vložíte</a:t>
            </a:r>
            <a:br>
              <a:rPr lang="cs-CZ" dirty="0"/>
            </a:br>
            <a:r>
              <a:rPr lang="cs-CZ" dirty="0"/>
              <a:t>nadpis</a:t>
            </a:r>
            <a:endParaRPr lang="en-US" dirty="0"/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14"/>
          </p:nvPr>
        </p:nvSpPr>
        <p:spPr>
          <a:xfrm>
            <a:off x="1249200" y="4248000"/>
            <a:ext cx="4968000" cy="82107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200" cap="none" baseline="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9" name="Zástupný symbol pro text 13"/>
          <p:cNvSpPr>
            <a:spLocks noGrp="1"/>
          </p:cNvSpPr>
          <p:nvPr>
            <p:ph type="body" sz="quarter" idx="25" hasCustomPrompt="1"/>
          </p:nvPr>
        </p:nvSpPr>
        <p:spPr>
          <a:xfrm>
            <a:off x="7239600" y="12903000"/>
            <a:ext cx="12960000" cy="432000"/>
          </a:xfrm>
        </p:spPr>
        <p:txBody>
          <a:bodyPr anchor="b" anchorCtr="0">
            <a:normAutofit/>
          </a:bodyPr>
          <a:lstStyle>
            <a:lvl1pPr marL="0" indent="0">
              <a:buFontTx/>
              <a:buNone/>
              <a:defRPr sz="2800" b="0" i="1" cap="none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Zdroj: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6EDC5855-5478-41DF-9956-B3B19B4C3F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6" t="3180" r="70308" b="14767"/>
          <a:stretch/>
        </p:blipFill>
        <p:spPr>
          <a:xfrm flipH="1">
            <a:off x="6257925" y="2012155"/>
            <a:ext cx="525846" cy="11246645"/>
          </a:xfrm>
          <a:prstGeom prst="rect">
            <a:avLst/>
          </a:prstGeom>
        </p:spPr>
      </p:pic>
      <p:sp>
        <p:nvSpPr>
          <p:cNvPr id="6" name="Zástupný symbol pro text 5">
            <a:extLst>
              <a:ext uri="{FF2B5EF4-FFF2-40B4-BE49-F238E27FC236}">
                <a16:creationId xmlns:a16="http://schemas.microsoft.com/office/drawing/2014/main" id="{A81E1459-9530-4B93-9D6D-409F0958B97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0498400" y="1979810"/>
            <a:ext cx="432000" cy="432000"/>
          </a:xfrm>
          <a:solidFill>
            <a:schemeClr val="accent1"/>
          </a:solidFill>
        </p:spPr>
        <p:txBody>
          <a:bodyPr anchor="ctr" anchorCtr="1"/>
          <a:lstStyle>
            <a:lvl1pPr marL="0" indent="0">
              <a:spcBef>
                <a:spcPts val="0"/>
              </a:spcBef>
              <a:buFontTx/>
              <a:buNone/>
              <a:defRPr/>
            </a:lvl1pPr>
          </a:lstStyle>
          <a:p>
            <a:pPr lvl="0"/>
            <a:r>
              <a:rPr lang="cs-CZ" dirty="0"/>
              <a:t> </a:t>
            </a:r>
          </a:p>
        </p:txBody>
      </p:sp>
      <p:sp>
        <p:nvSpPr>
          <p:cNvPr id="10" name="Zástupný symbol pro text 5">
            <a:extLst>
              <a:ext uri="{FF2B5EF4-FFF2-40B4-BE49-F238E27FC236}">
                <a16:creationId xmlns:a16="http://schemas.microsoft.com/office/drawing/2014/main" id="{91238411-F7B2-4C2E-B752-012ACEEB09D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498400" y="3148010"/>
            <a:ext cx="432000" cy="432000"/>
          </a:xfrm>
          <a:solidFill>
            <a:schemeClr val="accent3"/>
          </a:solidFill>
        </p:spPr>
        <p:txBody>
          <a:bodyPr anchor="ctr" anchorCtr="1"/>
          <a:lstStyle>
            <a:lvl1pPr marL="0" indent="0">
              <a:spcBef>
                <a:spcPts val="0"/>
              </a:spcBef>
              <a:buFontTx/>
              <a:buNone/>
              <a:defRPr/>
            </a:lvl1pPr>
          </a:lstStyle>
          <a:p>
            <a:pPr lvl="0"/>
            <a:r>
              <a:rPr lang="cs-CZ" dirty="0"/>
              <a:t> </a:t>
            </a:r>
          </a:p>
        </p:txBody>
      </p:sp>
      <p:sp>
        <p:nvSpPr>
          <p:cNvPr id="11" name="Zástupný symbol pro text 5">
            <a:extLst>
              <a:ext uri="{FF2B5EF4-FFF2-40B4-BE49-F238E27FC236}">
                <a16:creationId xmlns:a16="http://schemas.microsoft.com/office/drawing/2014/main" id="{ACCC8690-2D85-435A-979C-ECFD7FD54AA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0498400" y="2563910"/>
            <a:ext cx="432000" cy="432000"/>
          </a:xfrm>
          <a:solidFill>
            <a:schemeClr val="accent4"/>
          </a:solidFill>
        </p:spPr>
        <p:txBody>
          <a:bodyPr anchor="ctr" anchorCtr="1"/>
          <a:lstStyle>
            <a:lvl1pPr marL="0" indent="0">
              <a:spcBef>
                <a:spcPts val="0"/>
              </a:spcBef>
              <a:buFontTx/>
              <a:buNone/>
              <a:defRPr/>
            </a:lvl1pPr>
          </a:lstStyle>
          <a:p>
            <a:pPr lvl="0"/>
            <a:r>
              <a:rPr lang="cs-CZ" dirty="0"/>
              <a:t> </a:t>
            </a:r>
          </a:p>
        </p:txBody>
      </p:sp>
      <p:sp>
        <p:nvSpPr>
          <p:cNvPr id="12" name="Zástupný symbol pro text 13">
            <a:extLst>
              <a:ext uri="{FF2B5EF4-FFF2-40B4-BE49-F238E27FC236}">
                <a16:creationId xmlns:a16="http://schemas.microsoft.com/office/drawing/2014/main" id="{D036E4CD-F9CC-4C94-9BC0-C61C8761254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1074400" y="2012154"/>
            <a:ext cx="2062800" cy="432000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200" b="0" cap="none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Popis</a:t>
            </a:r>
          </a:p>
        </p:txBody>
      </p:sp>
      <p:sp>
        <p:nvSpPr>
          <p:cNvPr id="13" name="Zástupný symbol pro text 13">
            <a:extLst>
              <a:ext uri="{FF2B5EF4-FFF2-40B4-BE49-F238E27FC236}">
                <a16:creationId xmlns:a16="http://schemas.microsoft.com/office/drawing/2014/main" id="{570776ED-CE61-4689-82BC-FFCCE7766B6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1074400" y="2563200"/>
            <a:ext cx="2062800" cy="432000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200" b="0" cap="none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Popis</a:t>
            </a:r>
          </a:p>
        </p:txBody>
      </p:sp>
      <p:sp>
        <p:nvSpPr>
          <p:cNvPr id="15" name="Zástupný symbol pro text 13">
            <a:extLst>
              <a:ext uri="{FF2B5EF4-FFF2-40B4-BE49-F238E27FC236}">
                <a16:creationId xmlns:a16="http://schemas.microsoft.com/office/drawing/2014/main" id="{E9C2F4F2-5EA5-44B2-970A-95EB1301C90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1074400" y="3146400"/>
            <a:ext cx="2062800" cy="432000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200" b="0" cap="none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Popis</a:t>
            </a:r>
          </a:p>
        </p:txBody>
      </p:sp>
      <p:sp>
        <p:nvSpPr>
          <p:cNvPr id="16" name="Zástupný symbol pro text 13">
            <a:extLst>
              <a:ext uri="{FF2B5EF4-FFF2-40B4-BE49-F238E27FC236}">
                <a16:creationId xmlns:a16="http://schemas.microsoft.com/office/drawing/2014/main" id="{4D73951F-C1A7-4F5F-ADFE-929DB12722B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5678150" y="2012154"/>
            <a:ext cx="4140000" cy="1566246"/>
          </a:xfrm>
        </p:spPr>
        <p:txBody>
          <a:bodyPr anchor="ctr" anchorCtr="0">
            <a:normAutofit/>
          </a:bodyPr>
          <a:lstStyle>
            <a:lvl1pPr marL="0" indent="0" algn="r">
              <a:spcBef>
                <a:spcPts val="0"/>
              </a:spcBef>
              <a:buFontTx/>
              <a:buNone/>
              <a:defRPr sz="3200" b="0" cap="all" baseline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Popis</a:t>
            </a:r>
          </a:p>
        </p:txBody>
      </p:sp>
      <p:sp>
        <p:nvSpPr>
          <p:cNvPr id="20" name="Zástupný symbol pro číslo snímku 19">
            <a:extLst>
              <a:ext uri="{FF2B5EF4-FFF2-40B4-BE49-F238E27FC236}">
                <a16:creationId xmlns:a16="http://schemas.microsoft.com/office/drawing/2014/main" id="{7FEDBD48-8860-4068-B323-34D475515FC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C79EEDCB-EB91-4C4F-A503-5C6FE3AC84D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117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zký obrázek, data, číslovan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93600" y="1980000"/>
            <a:ext cx="10443600" cy="1260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EDCB-EB91-4C4F-A503-5C6FE3AC84D2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symbol pro obrázek 7"/>
          <p:cNvSpPr>
            <a:spLocks noGrp="1"/>
          </p:cNvSpPr>
          <p:nvPr>
            <p:ph type="pic" sz="quarter" idx="13"/>
          </p:nvPr>
        </p:nvSpPr>
        <p:spPr>
          <a:xfrm>
            <a:off x="457200" y="457200"/>
            <a:ext cx="5835600" cy="128016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2" name="Zástupný symbol pro text 13"/>
          <p:cNvSpPr>
            <a:spLocks noGrp="1"/>
          </p:cNvSpPr>
          <p:nvPr>
            <p:ph type="body" sz="quarter" idx="19"/>
          </p:nvPr>
        </p:nvSpPr>
        <p:spPr>
          <a:xfrm>
            <a:off x="12693600" y="3420000"/>
            <a:ext cx="10443600" cy="2412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 cap="none" baseline="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cxnSp>
        <p:nvCxnSpPr>
          <p:cNvPr id="4" name="Přímá spojnice 3"/>
          <p:cNvCxnSpPr>
            <a:cxnSpLocks/>
          </p:cNvCxnSpPr>
          <p:nvPr userDrawn="1"/>
        </p:nvCxnSpPr>
        <p:spPr>
          <a:xfrm>
            <a:off x="11851200" y="1980000"/>
            <a:ext cx="0" cy="1127880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Obrázek 19">
            <a:extLst>
              <a:ext uri="{FF2B5EF4-FFF2-40B4-BE49-F238E27FC236}">
                <a16:creationId xmlns:a16="http://schemas.microsoft.com/office/drawing/2014/main" id="{B985BDA0-83BF-4CD1-88C1-35ED225559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6" t="3180" r="70308" b="3301"/>
          <a:stretch/>
        </p:blipFill>
        <p:spPr>
          <a:xfrm>
            <a:off x="6715125" y="440531"/>
            <a:ext cx="525846" cy="12818269"/>
          </a:xfrm>
          <a:prstGeom prst="rect">
            <a:avLst/>
          </a:prstGeom>
        </p:spPr>
      </p:pic>
      <p:sp>
        <p:nvSpPr>
          <p:cNvPr id="17" name="Zástupný symbol pro text 13"/>
          <p:cNvSpPr>
            <a:spLocks noGrp="1"/>
          </p:cNvSpPr>
          <p:nvPr>
            <p:ph type="body" sz="quarter" idx="17" hasCustomPrompt="1"/>
          </p:nvPr>
        </p:nvSpPr>
        <p:spPr>
          <a:xfrm>
            <a:off x="7272000" y="1980000"/>
            <a:ext cx="4068000" cy="1260000"/>
          </a:xfrm>
        </p:spPr>
        <p:txBody>
          <a:bodyPr anchor="b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48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Data</a:t>
            </a:r>
          </a:p>
        </p:txBody>
      </p:sp>
      <p:sp>
        <p:nvSpPr>
          <p:cNvPr id="10" name="Zástupný symbol pro text 13"/>
          <p:cNvSpPr>
            <a:spLocks noGrp="1"/>
          </p:cNvSpPr>
          <p:nvPr>
            <p:ph type="body" sz="quarter" idx="23" hasCustomPrompt="1"/>
          </p:nvPr>
        </p:nvSpPr>
        <p:spPr>
          <a:xfrm>
            <a:off x="7239600" y="4248000"/>
            <a:ext cx="4068000" cy="1296000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9200" b="1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0</a:t>
            </a:r>
          </a:p>
        </p:txBody>
      </p:sp>
      <p:sp>
        <p:nvSpPr>
          <p:cNvPr id="13" name="Zástupný symbol pro text 13"/>
          <p:cNvSpPr>
            <a:spLocks noGrp="1"/>
          </p:cNvSpPr>
          <p:nvPr>
            <p:ph type="body" sz="quarter" idx="24" hasCustomPrompt="1"/>
          </p:nvPr>
        </p:nvSpPr>
        <p:spPr>
          <a:xfrm>
            <a:off x="7239600" y="5652000"/>
            <a:ext cx="4068000" cy="972000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3600" b="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MJ</a:t>
            </a:r>
          </a:p>
        </p:txBody>
      </p:sp>
      <p:sp>
        <p:nvSpPr>
          <p:cNvPr id="15" name="Zástupný symbol pro text 13"/>
          <p:cNvSpPr>
            <a:spLocks noGrp="1"/>
          </p:cNvSpPr>
          <p:nvPr>
            <p:ph type="body" sz="quarter" idx="25" hasCustomPrompt="1"/>
          </p:nvPr>
        </p:nvSpPr>
        <p:spPr>
          <a:xfrm>
            <a:off x="7239600" y="7010250"/>
            <a:ext cx="4068000" cy="1296000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9200" b="1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0</a:t>
            </a:r>
          </a:p>
        </p:txBody>
      </p:sp>
      <p:sp>
        <p:nvSpPr>
          <p:cNvPr id="16" name="Zástupný symbol pro text 13"/>
          <p:cNvSpPr>
            <a:spLocks noGrp="1"/>
          </p:cNvSpPr>
          <p:nvPr>
            <p:ph type="body" sz="quarter" idx="26" hasCustomPrompt="1"/>
          </p:nvPr>
        </p:nvSpPr>
        <p:spPr>
          <a:xfrm>
            <a:off x="7239600" y="8424000"/>
            <a:ext cx="4068000" cy="972000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3600" b="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MJ</a:t>
            </a:r>
          </a:p>
        </p:txBody>
      </p:sp>
      <p:sp>
        <p:nvSpPr>
          <p:cNvPr id="18" name="Zástupný symbol pro text 13"/>
          <p:cNvSpPr>
            <a:spLocks noGrp="1"/>
          </p:cNvSpPr>
          <p:nvPr>
            <p:ph type="body" sz="quarter" idx="27" hasCustomPrompt="1"/>
          </p:nvPr>
        </p:nvSpPr>
        <p:spPr>
          <a:xfrm>
            <a:off x="7239600" y="9772500"/>
            <a:ext cx="4068000" cy="1296000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9200" b="1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0</a:t>
            </a:r>
          </a:p>
        </p:txBody>
      </p:sp>
      <p:sp>
        <p:nvSpPr>
          <p:cNvPr id="19" name="Zástupný symbol pro text 13"/>
          <p:cNvSpPr>
            <a:spLocks noGrp="1"/>
          </p:cNvSpPr>
          <p:nvPr>
            <p:ph type="body" sz="quarter" idx="28" hasCustomPrompt="1"/>
          </p:nvPr>
        </p:nvSpPr>
        <p:spPr>
          <a:xfrm>
            <a:off x="7239600" y="11160000"/>
            <a:ext cx="4068000" cy="972000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3600" b="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cs-CZ" dirty="0"/>
              <a:t>MJ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29"/>
          </p:nvPr>
        </p:nvSpPr>
        <p:spPr>
          <a:xfrm>
            <a:off x="12693600" y="5954400"/>
            <a:ext cx="10443600" cy="6484950"/>
          </a:xfrm>
        </p:spPr>
        <p:txBody>
          <a:bodyPr/>
          <a:lstStyle>
            <a:lvl1pPr marL="504000" indent="-504000">
              <a:buFont typeface="+mj-lt"/>
              <a:buAutoNum type="arabicPeriod"/>
              <a:defRPr cap="all" baseline="0">
                <a:solidFill>
                  <a:schemeClr val="accent2"/>
                </a:solidFill>
              </a:defRPr>
            </a:lvl1pPr>
            <a:lvl2pPr marL="504000" indent="0">
              <a:buFontTx/>
              <a:buNone/>
              <a:defRPr/>
            </a:lvl2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</p:txBody>
      </p:sp>
    </p:spTree>
    <p:extLst>
      <p:ext uri="{BB962C8B-B14F-4D97-AF65-F5344CB8AC3E}">
        <p14:creationId xmlns:p14="http://schemas.microsoft.com/office/powerpoint/2010/main" val="50562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9200" y="1980000"/>
            <a:ext cx="21888000" cy="1224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9200" y="3240000"/>
            <a:ext cx="21888000" cy="9226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49200" y="12826800"/>
            <a:ext cx="2880000" cy="43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400">
                <a:solidFill>
                  <a:schemeClr val="bg2"/>
                </a:solidFill>
              </a:defRPr>
            </a:lvl1pPr>
          </a:lstStyle>
          <a:p>
            <a:fld id="{9B3895B8-0BD6-4EDC-959F-D82D66CA15D6}" type="datetimeFigureOut">
              <a:rPr lang="cs-CZ" smtClean="0"/>
              <a:pPr/>
              <a:t>04.12.2024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29199" y="12826800"/>
            <a:ext cx="16127999" cy="43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2400">
                <a:solidFill>
                  <a:schemeClr val="bg2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257200" y="12826800"/>
            <a:ext cx="2880000" cy="43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400">
                <a:solidFill>
                  <a:schemeClr val="bg2"/>
                </a:solidFill>
              </a:defRPr>
            </a:lvl1pPr>
          </a:lstStyle>
          <a:p>
            <a:fld id="{C79EEDCB-EB91-4C4F-A503-5C6FE3AC84D2}" type="slidenum">
              <a:rPr lang="cs-CZ" smtClean="0"/>
              <a:pPr/>
              <a:t>‹#›</a:t>
            </a:fld>
            <a:endParaRPr lang="cs-CZ" dirty="0"/>
          </a:p>
        </p:txBody>
      </p:sp>
      <p:cxnSp>
        <p:nvCxnSpPr>
          <p:cNvPr id="9" name="Vodítko vertik. 4" hidden="1">
            <a:extLst>
              <a:ext uri="{FF2B5EF4-FFF2-40B4-BE49-F238E27FC236}">
                <a16:creationId xmlns:a16="http://schemas.microsoft.com/office/drawing/2014/main" id="{3C895B8F-B083-4AB2-ABAF-76FFED21E58B}"/>
              </a:ext>
            </a:extLst>
          </p:cNvPr>
          <p:cNvCxnSpPr/>
          <p:nvPr userDrawn="1"/>
        </p:nvCxnSpPr>
        <p:spPr>
          <a:xfrm>
            <a:off x="23929200" y="0"/>
            <a:ext cx="0" cy="13716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Vodítko vertik. 3" hidden="1">
            <a:extLst>
              <a:ext uri="{FF2B5EF4-FFF2-40B4-BE49-F238E27FC236}">
                <a16:creationId xmlns:a16="http://schemas.microsoft.com/office/drawing/2014/main" id="{E20CCA9D-0858-4D06-AD11-DB0C32CCCB3F}"/>
              </a:ext>
            </a:extLst>
          </p:cNvPr>
          <p:cNvCxnSpPr/>
          <p:nvPr userDrawn="1"/>
        </p:nvCxnSpPr>
        <p:spPr>
          <a:xfrm>
            <a:off x="23137200" y="0"/>
            <a:ext cx="0" cy="13716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Vodítko vertik. 2" hidden="1">
            <a:extLst>
              <a:ext uri="{FF2B5EF4-FFF2-40B4-BE49-F238E27FC236}">
                <a16:creationId xmlns:a16="http://schemas.microsoft.com/office/drawing/2014/main" id="{552F0DDD-210D-4D0D-B69E-49C20B18EE61}"/>
              </a:ext>
            </a:extLst>
          </p:cNvPr>
          <p:cNvCxnSpPr/>
          <p:nvPr userDrawn="1"/>
        </p:nvCxnSpPr>
        <p:spPr>
          <a:xfrm>
            <a:off x="1249200" y="0"/>
            <a:ext cx="0" cy="13716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Vodítko vertik. 1" hidden="1">
            <a:extLst>
              <a:ext uri="{FF2B5EF4-FFF2-40B4-BE49-F238E27FC236}">
                <a16:creationId xmlns:a16="http://schemas.microsoft.com/office/drawing/2014/main" id="{4605B7AA-218E-4F0A-B999-802A12C3C648}"/>
              </a:ext>
            </a:extLst>
          </p:cNvPr>
          <p:cNvCxnSpPr/>
          <p:nvPr userDrawn="1"/>
        </p:nvCxnSpPr>
        <p:spPr>
          <a:xfrm>
            <a:off x="457200" y="0"/>
            <a:ext cx="0" cy="13716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Vodítko horiz. 5" hidden="1">
            <a:extLst>
              <a:ext uri="{FF2B5EF4-FFF2-40B4-BE49-F238E27FC236}">
                <a16:creationId xmlns:a16="http://schemas.microsoft.com/office/drawing/2014/main" id="{02A43B78-8D94-4A2A-B8D6-D956D5628068}"/>
              </a:ext>
            </a:extLst>
          </p:cNvPr>
          <p:cNvCxnSpPr/>
          <p:nvPr userDrawn="1"/>
        </p:nvCxnSpPr>
        <p:spPr>
          <a:xfrm>
            <a:off x="0" y="13258800"/>
            <a:ext cx="24386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Vodítko horiz. 4" hidden="1">
            <a:extLst>
              <a:ext uri="{FF2B5EF4-FFF2-40B4-BE49-F238E27FC236}">
                <a16:creationId xmlns:a16="http://schemas.microsoft.com/office/drawing/2014/main" id="{98DFABD4-A214-480D-94A5-1E1544CD332E}"/>
              </a:ext>
            </a:extLst>
          </p:cNvPr>
          <p:cNvCxnSpPr/>
          <p:nvPr userDrawn="1"/>
        </p:nvCxnSpPr>
        <p:spPr>
          <a:xfrm>
            <a:off x="0" y="12466800"/>
            <a:ext cx="24386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Vodítko horiz. 3" hidden="1">
            <a:extLst>
              <a:ext uri="{FF2B5EF4-FFF2-40B4-BE49-F238E27FC236}">
                <a16:creationId xmlns:a16="http://schemas.microsoft.com/office/drawing/2014/main" id="{292E6A4A-D85F-47FA-88D3-6AFDEBD14EAC}"/>
              </a:ext>
            </a:extLst>
          </p:cNvPr>
          <p:cNvCxnSpPr/>
          <p:nvPr userDrawn="1"/>
        </p:nvCxnSpPr>
        <p:spPr>
          <a:xfrm>
            <a:off x="0" y="3240000"/>
            <a:ext cx="24386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Vodítko horiz. 2" hidden="1">
            <a:extLst>
              <a:ext uri="{FF2B5EF4-FFF2-40B4-BE49-F238E27FC236}">
                <a16:creationId xmlns:a16="http://schemas.microsoft.com/office/drawing/2014/main" id="{CA282E34-2CFA-4C0E-88E6-0A81E1260065}"/>
              </a:ext>
            </a:extLst>
          </p:cNvPr>
          <p:cNvCxnSpPr/>
          <p:nvPr userDrawn="1"/>
        </p:nvCxnSpPr>
        <p:spPr>
          <a:xfrm>
            <a:off x="0" y="1980000"/>
            <a:ext cx="24386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Vodítko horiz. 1" hidden="1">
            <a:extLst>
              <a:ext uri="{FF2B5EF4-FFF2-40B4-BE49-F238E27FC236}">
                <a16:creationId xmlns:a16="http://schemas.microsoft.com/office/drawing/2014/main" id="{0EB48E79-C8D3-4A13-B2EF-7C2BF5C2F322}"/>
              </a:ext>
            </a:extLst>
          </p:cNvPr>
          <p:cNvCxnSpPr/>
          <p:nvPr userDrawn="1"/>
        </p:nvCxnSpPr>
        <p:spPr>
          <a:xfrm>
            <a:off x="0" y="457200"/>
            <a:ext cx="24386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5364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3" r:id="rId12"/>
    <p:sldLayoutId id="2147483684" r:id="rId13"/>
    <p:sldLayoutId id="2147483685" r:id="rId14"/>
    <p:sldLayoutId id="2147483682" r:id="rId15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4800" b="1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1828800" rtl="0" eaLnBrk="1" latinLnBrk="0" hangingPunct="1">
        <a:lnSpc>
          <a:spcPct val="90000"/>
        </a:lnSpc>
        <a:spcBef>
          <a:spcPts val="2000"/>
        </a:spcBef>
        <a:buClr>
          <a:schemeClr val="accent2"/>
        </a:buClr>
        <a:buFontTx/>
        <a:buBlip>
          <a:blip r:embed="rId17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20000" indent="-360000" algn="l" defTabSz="18288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Tx/>
        <a:buBlip>
          <a:blip r:embed="rId17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080000" indent="-360000" algn="l" defTabSz="18288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Tx/>
        <a:buBlip>
          <a:blip r:embed="rId17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000" indent="-360000" algn="l" defTabSz="18288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Tx/>
        <a:buBlip>
          <a:blip r:embed="rId17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00000" indent="-360000" algn="l" defTabSz="18288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Tx/>
        <a:buBlip>
          <a:blip r:embed="rId17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 userDrawn="1">
          <p15:clr>
            <a:srgbClr val="F26B43"/>
          </p15:clr>
        </p15:guide>
        <p15:guide id="2" pos="7681" userDrawn="1">
          <p15:clr>
            <a:srgbClr val="F26B43"/>
          </p15:clr>
        </p15:guide>
        <p15:guide id="3" pos="287" userDrawn="1">
          <p15:clr>
            <a:srgbClr val="F26B43"/>
          </p15:clr>
        </p15:guide>
        <p15:guide id="4" pos="15075" userDrawn="1">
          <p15:clr>
            <a:srgbClr val="F26B43"/>
          </p15:clr>
        </p15:guide>
        <p15:guide id="5" orient="horz" pos="283" userDrawn="1">
          <p15:clr>
            <a:srgbClr val="F26B43"/>
          </p15:clr>
        </p15:guide>
        <p15:guide id="6" orient="horz" pos="8357" userDrawn="1">
          <p15:clr>
            <a:srgbClr val="F26B43"/>
          </p15:clr>
        </p15:guide>
        <p15:guide id="7" orient="horz" pos="1236" userDrawn="1">
          <p15:clr>
            <a:srgbClr val="F26B43"/>
          </p15:clr>
        </p15:guide>
        <p15:guide id="8" orient="horz" pos="2029" userDrawn="1">
          <p15:clr>
            <a:srgbClr val="F26B43"/>
          </p15:clr>
        </p15:guide>
        <p15:guide id="9" orient="horz" pos="7858" userDrawn="1">
          <p15:clr>
            <a:srgbClr val="F26B43"/>
          </p15:clr>
        </p15:guide>
        <p15:guide id="10" pos="786" userDrawn="1">
          <p15:clr>
            <a:srgbClr val="F26B43"/>
          </p15:clr>
        </p15:guide>
        <p15:guide id="11" pos="145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hul.cz/" TargetMode="Externa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rázek 3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" t="24707" r="70" b="12343"/>
          <a:stretch/>
        </p:blipFill>
        <p:spPr>
          <a:xfrm>
            <a:off x="223145" y="604158"/>
            <a:ext cx="23472000" cy="12801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Zástupný symbol pro text 6">
            <a:extLst>
              <a:ext uri="{FF2B5EF4-FFF2-40B4-BE49-F238E27FC236}">
                <a16:creationId xmlns:a16="http://schemas.microsoft.com/office/drawing/2014/main" id="{F80713F5-8752-4A2A-8C32-3830CEE285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25117" y="1440724"/>
            <a:ext cx="20900714" cy="4470978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5" name="Datum"/>
          <p:cNvSpPr>
            <a:spLocks noGrp="1"/>
          </p:cNvSpPr>
          <p:nvPr>
            <p:ph type="body" sz="quarter" idx="11"/>
          </p:nvPr>
        </p:nvSpPr>
        <p:spPr>
          <a:xfrm>
            <a:off x="1325863" y="2046668"/>
            <a:ext cx="2597236" cy="720000"/>
          </a:xfrm>
        </p:spPr>
        <p:txBody>
          <a:bodyPr/>
          <a:lstStyle/>
          <a:p>
            <a:r>
              <a:rPr lang="cs-CZ" dirty="0"/>
              <a:t>4.12.2024</a:t>
            </a:r>
          </a:p>
        </p:txBody>
      </p:sp>
      <p:sp>
        <p:nvSpPr>
          <p:cNvPr id="24" name="Nadpis snímku"/>
          <p:cNvSpPr>
            <a:spLocks noGrp="1"/>
          </p:cNvSpPr>
          <p:nvPr>
            <p:ph type="ctrTitle"/>
          </p:nvPr>
        </p:nvSpPr>
        <p:spPr>
          <a:xfrm>
            <a:off x="5544478" y="1990800"/>
            <a:ext cx="16915471" cy="1980000"/>
          </a:xfrm>
        </p:spPr>
        <p:txBody>
          <a:bodyPr/>
          <a:lstStyle/>
          <a:p>
            <a:pPr algn="ctr"/>
            <a:r>
              <a:rPr lang="cs-CZ" sz="48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Národní dotační politika </a:t>
            </a:r>
            <a:br>
              <a:rPr lang="cs-CZ" sz="48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</a:br>
            <a:r>
              <a:rPr lang="cs-CZ" sz="48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 </a:t>
            </a:r>
            <a:r>
              <a:rPr lang="cs-CZ" sz="48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welfare</a:t>
            </a:r>
            <a:r>
              <a:rPr lang="cs-CZ" sz="48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v dojených stádech skotu</a:t>
            </a:r>
            <a:br>
              <a:rPr lang="cs-CZ" sz="48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</a:br>
            <a:r>
              <a:rPr kumimoji="0" lang="cs-CZ" sz="28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Ing. Pavel Hakl, Ministerstvo zemědělství</a:t>
            </a:r>
            <a:br>
              <a:rPr kumimoji="0" lang="cs-CZ" sz="28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cs-CZ" sz="18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ředitel Odboru živočišných komodit a ochrany zvířat</a:t>
            </a:r>
            <a:endParaRPr lang="cs-CZ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Logo MZe">
            <a:extLst>
              <a:ext uri="{FF2B5EF4-FFF2-40B4-BE49-F238E27FC236}">
                <a16:creationId xmlns:a16="http://schemas.microsoft.com/office/drawing/2014/main" id="{DA531F35-4064-445C-B666-A301F89A62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943" y="3844218"/>
            <a:ext cx="3133350" cy="1353315"/>
          </a:xfrm>
          <a:prstGeom prst="rect">
            <a:avLst/>
          </a:prstGeom>
        </p:spPr>
      </p:pic>
      <p:cxnSp>
        <p:nvCxnSpPr>
          <p:cNvPr id="27" name="Svislá linka">
            <a:extLst>
              <a:ext uri="{FF2B5EF4-FFF2-40B4-BE49-F238E27FC236}">
                <a16:creationId xmlns:a16="http://schemas.microsoft.com/office/drawing/2014/main" id="{CCC7CE16-A853-4FB5-9503-EB361932F740}"/>
              </a:ext>
            </a:extLst>
          </p:cNvPr>
          <p:cNvCxnSpPr>
            <a:cxnSpLocks/>
          </p:cNvCxnSpPr>
          <p:nvPr/>
        </p:nvCxnSpPr>
        <p:spPr>
          <a:xfrm>
            <a:off x="5544479" y="1717288"/>
            <a:ext cx="0" cy="38806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740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44D276B-7C5D-7FDA-C539-694836C98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Odlesňování – </a:t>
            </a:r>
            <a:r>
              <a:rPr lang="cs-CZ" dirty="0" err="1"/>
              <a:t>Eudr</a:t>
            </a:r>
            <a:r>
              <a:rPr lang="cs-CZ" dirty="0"/>
              <a:t> </a:t>
            </a:r>
            <a:br>
              <a:rPr lang="cs-CZ" dirty="0"/>
            </a:br>
            <a:r>
              <a:rPr lang="cs-CZ" b="1" i="0" dirty="0">
                <a:solidFill>
                  <a:srgbClr val="804900"/>
                </a:solidFill>
                <a:effectLst/>
                <a:latin typeface="Hind" panose="02000000000000000000" pitchFamily="2" charset="-18"/>
              </a:rPr>
              <a:t>nařízení Evropského parlamentu a Rady (EU) 2023/1115</a:t>
            </a:r>
            <a:endParaRPr lang="cs-CZ" dirty="0">
              <a:solidFill>
                <a:srgbClr val="804900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E12F97C-2A44-CF4A-8ABC-32639E6C3C0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36549" y="3870251"/>
            <a:ext cx="21888000" cy="9425888"/>
          </a:xfrm>
        </p:spPr>
        <p:txBody>
          <a:bodyPr/>
          <a:lstStyle/>
          <a:p>
            <a:pPr algn="just"/>
            <a:r>
              <a:rPr lang="cs-CZ" sz="4000" dirty="0"/>
              <a:t>Ústav zemědělské ekonomiky a informací (ÚZEI) ve spolupráci s Ministerstvem zemědělství a </a:t>
            </a:r>
            <a:r>
              <a:rPr lang="cs-CZ" sz="4000" b="1" dirty="0"/>
              <a:t>Ústavem pro hospodářskou úpravu lesů Brandýs nad Labem (ÚHUL</a:t>
            </a:r>
            <a:r>
              <a:rPr lang="cs-CZ" sz="4000" dirty="0"/>
              <a:t>) pořádá semináře k aktuálním informacím a implementaci nařízení EUDR</a:t>
            </a:r>
          </a:p>
          <a:p>
            <a:pPr algn="just"/>
            <a:r>
              <a:rPr lang="cs-CZ" sz="4000" dirty="0"/>
              <a:t>Aktuality a veškeré informace naleznete na webových stránkách ÚHUL </a:t>
            </a:r>
            <a:r>
              <a:rPr lang="cs-CZ" sz="4000" dirty="0">
                <a:hlinkClick r:id="rId2"/>
              </a:rPr>
              <a:t>www.uhul.cz</a:t>
            </a:r>
            <a:endParaRPr lang="cs-CZ" sz="4000" dirty="0"/>
          </a:p>
          <a:p>
            <a:pPr algn="just"/>
            <a:r>
              <a:rPr lang="cs-CZ" sz="4000" dirty="0"/>
              <a:t>Systém pro registraci subjektu, které budou mít dle nařízení  povinnost vykonávat náležitou péči byl již spuštěn</a:t>
            </a:r>
          </a:p>
          <a:p>
            <a:pPr algn="just"/>
            <a:r>
              <a:rPr lang="cs-CZ" sz="4000" dirty="0"/>
              <a:t>Registr náležité péče pro generovaní protokolu o vykonání náležité péče byl spuštěn 2.12.2024</a:t>
            </a:r>
          </a:p>
          <a:p>
            <a:pPr algn="just"/>
            <a:r>
              <a:rPr lang="cs-CZ" sz="4000" dirty="0"/>
              <a:t>V současné chvíli lze provádět registrace subjektu do informačního systému EK i zadávat formulář náležité péče </a:t>
            </a:r>
          </a:p>
          <a:p>
            <a:pPr algn="just"/>
            <a:r>
              <a:rPr lang="cs-CZ" sz="4000" dirty="0"/>
              <a:t>Na stránkách ÚHUL pod záložkou EUDR jsou k dispozici všechny potřebné odkazy a také </a:t>
            </a:r>
            <a:r>
              <a:rPr lang="cs-CZ" sz="4000"/>
              <a:t>podrobné návody</a:t>
            </a:r>
            <a:endParaRPr lang="cs-CZ" sz="4000" dirty="0"/>
          </a:p>
          <a:p>
            <a:pPr marL="0" indent="0" algn="just">
              <a:buNone/>
            </a:pPr>
            <a:endParaRPr lang="cs-CZ" sz="4000" dirty="0"/>
          </a:p>
          <a:p>
            <a:pPr algn="just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362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6482A870-90A7-BD0A-7A89-8FBFC6ECF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200" y="1771071"/>
            <a:ext cx="21888000" cy="1224000"/>
          </a:xfrm>
        </p:spPr>
        <p:txBody>
          <a:bodyPr>
            <a:normAutofit fontScale="90000"/>
          </a:bodyPr>
          <a:lstStyle/>
          <a:p>
            <a:r>
              <a:rPr lang="cs-CZ" sz="4800" b="1" dirty="0">
                <a:effectLst/>
              </a:rPr>
              <a:t>ANIMAL WELFARE</a:t>
            </a:r>
            <a:br>
              <a:rPr lang="cs-CZ" sz="4800" b="1" dirty="0">
                <a:effectLst/>
              </a:rPr>
            </a:br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AE3FC160-A4E6-7893-282C-965E08287B56}"/>
              </a:ext>
            </a:extLst>
          </p:cNvPr>
          <p:cNvSpPr txBox="1"/>
          <p:nvPr/>
        </p:nvSpPr>
        <p:spPr>
          <a:xfrm>
            <a:off x="1249200" y="2995071"/>
            <a:ext cx="21888000" cy="9226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360000" lvl="0" indent="-360000" algn="just" defTabSz="1828800">
              <a:lnSpc>
                <a:spcPct val="90000"/>
              </a:lnSpc>
              <a:spcBef>
                <a:spcPts val="2000"/>
              </a:spcBef>
              <a:buClr>
                <a:schemeClr val="accent2"/>
              </a:buClr>
              <a:buBlip>
                <a:blip r:embed="rId2"/>
              </a:buBlip>
            </a:pPr>
            <a:endParaRPr lang="cs-CZ" sz="3200" dirty="0"/>
          </a:p>
          <a:p>
            <a:pPr marL="360000" lvl="0" indent="-360000" algn="just" defTabSz="1828800">
              <a:lnSpc>
                <a:spcPct val="90000"/>
              </a:lnSpc>
              <a:spcBef>
                <a:spcPts val="2000"/>
              </a:spcBef>
              <a:buClr>
                <a:schemeClr val="accent2"/>
              </a:buClr>
              <a:buBlip>
                <a:blip r:embed="rId2"/>
              </a:buBlip>
            </a:pPr>
            <a:r>
              <a:rPr lang="cs-CZ" sz="3200" dirty="0">
                <a:effectLst/>
              </a:rPr>
              <a:t>Evropská komise v rámci strategie </a:t>
            </a:r>
            <a:r>
              <a:rPr lang="cs-CZ" sz="3200" dirty="0" err="1">
                <a:effectLst/>
              </a:rPr>
              <a:t>Farm</a:t>
            </a:r>
            <a:r>
              <a:rPr lang="cs-CZ" sz="3200" dirty="0">
                <a:effectLst/>
              </a:rPr>
              <a:t> to </a:t>
            </a:r>
            <a:r>
              <a:rPr lang="cs-CZ" sz="3200" dirty="0" err="1">
                <a:effectLst/>
              </a:rPr>
              <a:t>Fork</a:t>
            </a:r>
            <a:r>
              <a:rPr lang="cs-CZ" sz="3200" dirty="0">
                <a:effectLst/>
              </a:rPr>
              <a:t> zveřejnila záměr zhodnotit a přepracovat stávající legislativu v oblasti dobrých životních podmínek zvířat. </a:t>
            </a:r>
          </a:p>
          <a:p>
            <a:pPr marL="360000" lvl="0" indent="-360000" algn="just" defTabSz="1828800">
              <a:lnSpc>
                <a:spcPct val="90000"/>
              </a:lnSpc>
              <a:spcBef>
                <a:spcPts val="2000"/>
              </a:spcBef>
              <a:buClr>
                <a:schemeClr val="accent2"/>
              </a:buClr>
              <a:buBlip>
                <a:blip r:embed="rId2"/>
              </a:buBlip>
            </a:pPr>
            <a:endParaRPr lang="cs-CZ" sz="3200" dirty="0">
              <a:effectLst/>
            </a:endParaRPr>
          </a:p>
          <a:p>
            <a:pPr marL="360000" lvl="0" indent="-360000" algn="just" defTabSz="1828800">
              <a:lnSpc>
                <a:spcPct val="90000"/>
              </a:lnSpc>
              <a:spcBef>
                <a:spcPts val="2000"/>
              </a:spcBef>
              <a:buClr>
                <a:schemeClr val="accent2"/>
              </a:buClr>
              <a:buBlip>
                <a:blip r:embed="rId2"/>
              </a:buBlip>
            </a:pPr>
            <a:r>
              <a:rPr lang="cs-CZ" sz="3200" dirty="0">
                <a:effectLst/>
              </a:rPr>
              <a:t>Součástí komplexního návrhu nové legislativy k animal welfare byla avizována čtyři nová nařízení </a:t>
            </a:r>
            <a:r>
              <a:rPr lang="cs-CZ" sz="3200" b="1" dirty="0">
                <a:effectLst/>
              </a:rPr>
              <a:t>pro hospodářská zvířata, přepravu zvířat, usmrcování zvířat a označování dobrých životních podmínek zvířat na potravinách. </a:t>
            </a:r>
          </a:p>
          <a:p>
            <a:pPr marL="360000" lvl="0" indent="-360000" algn="just" defTabSz="1828800">
              <a:lnSpc>
                <a:spcPct val="90000"/>
              </a:lnSpc>
              <a:spcBef>
                <a:spcPts val="2000"/>
              </a:spcBef>
              <a:buClr>
                <a:schemeClr val="accent2"/>
              </a:buClr>
              <a:buBlip>
                <a:blip r:embed="rId2"/>
              </a:buBlip>
            </a:pPr>
            <a:endParaRPr lang="cs-CZ" sz="3200" dirty="0">
              <a:effectLst/>
            </a:endParaRPr>
          </a:p>
          <a:p>
            <a:pPr marL="360000" lvl="0" indent="-360000" algn="just" defTabSz="1828800">
              <a:lnSpc>
                <a:spcPct val="90000"/>
              </a:lnSpc>
              <a:spcBef>
                <a:spcPts val="2000"/>
              </a:spcBef>
              <a:buClr>
                <a:schemeClr val="accent2"/>
              </a:buClr>
              <a:buBlip>
                <a:blip r:embed="rId2"/>
              </a:buBlip>
            </a:pPr>
            <a:r>
              <a:rPr lang="cs-CZ" sz="3200" dirty="0">
                <a:effectLst/>
              </a:rPr>
              <a:t>Prozatím </a:t>
            </a:r>
            <a:r>
              <a:rPr lang="cs-CZ" sz="3200" b="1" dirty="0">
                <a:effectLst/>
              </a:rPr>
              <a:t>zveřejnila</a:t>
            </a:r>
            <a:r>
              <a:rPr lang="cs-CZ" sz="3200" dirty="0">
                <a:effectLst/>
              </a:rPr>
              <a:t> Evropská komise pouze dva předpisy – návrh </a:t>
            </a:r>
            <a:r>
              <a:rPr lang="cs-CZ" sz="3200" b="1" dirty="0">
                <a:effectLst/>
              </a:rPr>
              <a:t>nařízení o ochraně zvířat během přepravy</a:t>
            </a:r>
            <a:r>
              <a:rPr lang="cs-CZ" sz="3200" dirty="0">
                <a:effectLst/>
              </a:rPr>
              <a:t> a návrh nařízení o ochraně psů a koček a jejich sledovatelnosti, který nebyl součástí původního avizovaného animal welfare balíčků.  </a:t>
            </a:r>
            <a:r>
              <a:rPr lang="cs-CZ" sz="3200" b="1" dirty="0"/>
              <a:t>Zveřejnění ostatních předpisů je opožděno.</a:t>
            </a:r>
            <a:endParaRPr lang="cs-CZ" sz="3200" b="1" dirty="0">
              <a:effectLst/>
            </a:endParaRPr>
          </a:p>
          <a:p>
            <a:pPr marL="360000" lvl="0" indent="-360000" algn="just" defTabSz="1828800">
              <a:lnSpc>
                <a:spcPct val="90000"/>
              </a:lnSpc>
              <a:spcBef>
                <a:spcPts val="2000"/>
              </a:spcBef>
              <a:buClr>
                <a:schemeClr val="accent2"/>
              </a:buClr>
              <a:buBlip>
                <a:blip r:embed="rId2"/>
              </a:buBlip>
            </a:pPr>
            <a:endParaRPr lang="cs-CZ" sz="3200" dirty="0"/>
          </a:p>
          <a:p>
            <a:pPr marL="360000" lvl="0" indent="-360000" algn="just" defTabSz="1828800">
              <a:lnSpc>
                <a:spcPct val="90000"/>
              </a:lnSpc>
              <a:spcBef>
                <a:spcPts val="2000"/>
              </a:spcBef>
              <a:buClr>
                <a:schemeClr val="accent2"/>
              </a:buClr>
              <a:buBlip>
                <a:blip r:embed="rId2"/>
              </a:buBlip>
            </a:pPr>
            <a:r>
              <a:rPr lang="cs-CZ" sz="3200" b="1" dirty="0"/>
              <a:t>Revize animal welfare legislativy, by měla přinést také nové podmínky pro ustájení dojnic a telat.</a:t>
            </a:r>
          </a:p>
          <a:p>
            <a:pPr marL="360000" lvl="0" indent="-360000" defTabSz="1828800">
              <a:lnSpc>
                <a:spcPct val="90000"/>
              </a:lnSpc>
              <a:spcBef>
                <a:spcPts val="2000"/>
              </a:spcBef>
              <a:buClr>
                <a:schemeClr val="accent2"/>
              </a:buClr>
              <a:buBlip>
                <a:blip r:embed="rId2"/>
              </a:buBlip>
            </a:pPr>
            <a:endParaRPr lang="cs-CZ" sz="3200" dirty="0"/>
          </a:p>
          <a:p>
            <a:pPr marL="360000" lvl="0" indent="-360000" defTabSz="1828800">
              <a:lnSpc>
                <a:spcPct val="90000"/>
              </a:lnSpc>
              <a:spcBef>
                <a:spcPts val="2000"/>
              </a:spcBef>
              <a:buClr>
                <a:schemeClr val="accent2"/>
              </a:buClr>
              <a:buBlip>
                <a:blip r:embed="rId2"/>
              </a:buBlip>
            </a:pPr>
            <a:endParaRPr lang="cs-CZ" sz="3200" dirty="0">
              <a:effectLst/>
            </a:endParaRPr>
          </a:p>
          <a:p>
            <a:pPr marL="360000" lvl="0" indent="-360000" defTabSz="1828800">
              <a:lnSpc>
                <a:spcPct val="90000"/>
              </a:lnSpc>
              <a:spcBef>
                <a:spcPts val="2000"/>
              </a:spcBef>
              <a:buClr>
                <a:schemeClr val="accent2"/>
              </a:buClr>
              <a:buBlip>
                <a:blip r:embed="rId2"/>
              </a:buBlip>
            </a:pPr>
            <a:endParaRPr lang="cs-CZ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776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582F285-8546-2015-ED72-8E8584A6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200" y="1532528"/>
            <a:ext cx="21888000" cy="1224000"/>
          </a:xfrm>
        </p:spPr>
        <p:txBody>
          <a:bodyPr/>
          <a:lstStyle/>
          <a:p>
            <a:r>
              <a:rPr lang="cs-CZ" dirty="0"/>
              <a:t>PŘEPRAVA ZVÍŘAT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36FCC97-2150-8C3C-E417-09600F48BB0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49200" y="3240000"/>
            <a:ext cx="21888000" cy="9226800"/>
          </a:xfrm>
        </p:spPr>
        <p:txBody>
          <a:bodyPr>
            <a:normAutofit/>
          </a:bodyPr>
          <a:lstStyle/>
          <a:p>
            <a:pPr algn="just"/>
            <a:r>
              <a:rPr lang="cs-CZ" sz="4000" dirty="0">
                <a:effectLst/>
                <a:ea typeface="Aptos" panose="020B0004020202020204" pitchFamily="34" charset="0"/>
                <a:cs typeface="Aptos" panose="020B0004020202020204" pitchFamily="34" charset="0"/>
              </a:rPr>
              <a:t>Jádrem české pozice k návrhu je posílení parametrů dobrých životních podmínek zvířat. ČR souhlasí s tím, že nelze zachovat status quo, nicméně je nezbytné podrobit konkrétní úpravy detailní analýze a odborné diskusi. </a:t>
            </a:r>
          </a:p>
          <a:p>
            <a:pPr algn="just"/>
            <a:r>
              <a:rPr lang="cs-CZ" sz="4000" dirty="0">
                <a:effectLst/>
                <a:ea typeface="Aptos" panose="020B0004020202020204" pitchFamily="34" charset="0"/>
                <a:cs typeface="Aptos" panose="020B0004020202020204" pitchFamily="34" charset="0"/>
              </a:rPr>
              <a:t>ČR je pro projednání dílčích kritérií a jejich změn takovým způsobem, aby při jejich konečném zavedení </a:t>
            </a:r>
            <a:r>
              <a:rPr lang="cs-CZ" sz="4000" b="1" dirty="0">
                <a:effectLst/>
                <a:ea typeface="Aptos" panose="020B0004020202020204" pitchFamily="34" charset="0"/>
                <a:cs typeface="Aptos" panose="020B0004020202020204" pitchFamily="34" charset="0"/>
              </a:rPr>
              <a:t>neohrozily konkurenceschopnost sektoru, nevedly k nadměrnému ekonomickému </a:t>
            </a:r>
            <a:br>
              <a:rPr lang="cs-CZ" sz="4000" b="1" dirty="0">
                <a:effectLst/>
                <a:ea typeface="Aptos" panose="020B0004020202020204" pitchFamily="34" charset="0"/>
                <a:cs typeface="Aptos" panose="020B0004020202020204" pitchFamily="34" charset="0"/>
              </a:rPr>
            </a:br>
            <a:r>
              <a:rPr lang="cs-CZ" sz="4000" b="1" dirty="0">
                <a:effectLst/>
                <a:ea typeface="Aptos" panose="020B0004020202020204" pitchFamily="34" charset="0"/>
                <a:cs typeface="Aptos" panose="020B0004020202020204" pitchFamily="34" charset="0"/>
              </a:rPr>
              <a:t>a administrativnímu zatížení a dále byly zajištěny rovné podmínky ve všech částech výrobně dodavatelského a spotřebitelského řetězce. </a:t>
            </a:r>
          </a:p>
          <a:p>
            <a:pPr algn="just"/>
            <a:r>
              <a:rPr lang="cs-CZ" sz="4000" dirty="0">
                <a:ea typeface="Aptos" panose="020B0004020202020204" pitchFamily="34" charset="0"/>
                <a:cs typeface="Aptos" panose="020B0004020202020204" pitchFamily="34" charset="0"/>
              </a:rPr>
              <a:t>Zásadními změnami v rámci nového zařízení jsou:</a:t>
            </a:r>
          </a:p>
          <a:p>
            <a:pPr lvl="3" algn="just">
              <a:buFont typeface="Arial" panose="020B0604020202020204" pitchFamily="34" charset="0"/>
              <a:buChar char="•"/>
            </a:pPr>
            <a:r>
              <a:rPr lang="cs-CZ" sz="4000" dirty="0">
                <a:effectLst/>
                <a:ea typeface="HGMinchoB"/>
              </a:rPr>
              <a:t>omezení maximální doby přepravy živých zvířat na jatka - </a:t>
            </a:r>
            <a:r>
              <a:rPr lang="cs-CZ" sz="4000" b="1" dirty="0">
                <a:effectLst/>
                <a:ea typeface="HGMinchoB"/>
              </a:rPr>
              <a:t>maximálně 9 hodin</a:t>
            </a:r>
            <a:r>
              <a:rPr lang="cs-CZ" sz="4000" dirty="0">
                <a:effectLst/>
                <a:ea typeface="HGMinchoB"/>
              </a:rPr>
              <a:t>, přeprava zvířat za jiným účelem – chov, plemenitba: 21 hodin + 24 hodin odpočinku + 21 hodin cesty</a:t>
            </a:r>
          </a:p>
          <a:p>
            <a:pPr lvl="3" algn="just">
              <a:buFont typeface="Arial" panose="020B0604020202020204" pitchFamily="34" charset="0"/>
              <a:buChar char="•"/>
            </a:pPr>
            <a:r>
              <a:rPr lang="cs-CZ" sz="4000" dirty="0">
                <a:solidFill>
                  <a:srgbClr val="404040"/>
                </a:solidFill>
                <a:effectLst/>
                <a:ea typeface="HGMinchoB"/>
                <a:cs typeface="Myanmar Text" panose="020B0502040204020203" pitchFamily="34" charset="0"/>
              </a:rPr>
              <a:t>zvýšení prostoru pro zvířata ve vozidle na základě doporučení Evropského úřadu pro bezpečnost potravin (EFSA);</a:t>
            </a:r>
          </a:p>
          <a:p>
            <a:pPr lvl="3" algn="just">
              <a:buFont typeface="Arial" panose="020B0604020202020204" pitchFamily="34" charset="0"/>
              <a:buChar char="•"/>
            </a:pPr>
            <a:r>
              <a:rPr lang="cs-CZ" sz="4000" dirty="0">
                <a:effectLst/>
                <a:ea typeface="HGMinchoB"/>
              </a:rPr>
              <a:t>uplatnění maximálních dob cesty i pro vývoz živých zvířat z EU</a:t>
            </a:r>
          </a:p>
          <a:p>
            <a:pPr lvl="3" algn="just">
              <a:buFont typeface="Arial" panose="020B0604020202020204" pitchFamily="34" charset="0"/>
              <a:buChar char="•"/>
            </a:pPr>
            <a:r>
              <a:rPr lang="cs-CZ" sz="4000" dirty="0">
                <a:effectLst/>
                <a:ea typeface="HGMinchoB"/>
              </a:rPr>
              <a:t>nastavení pravidel přepravy při vysokých teplotách</a:t>
            </a:r>
            <a:endParaRPr lang="cs-CZ" sz="4000" dirty="0">
              <a:effectLst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09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rázek 3">
            <a:extLst>
              <a:ext uri="{FF2B5EF4-FFF2-40B4-BE49-F238E27FC236}">
                <a16:creationId xmlns:a16="http://schemas.microsoft.com/office/drawing/2014/main" id="{8A6AF969-060F-D5B3-49B4-013BA10558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" t="24707" r="70" b="12343"/>
          <a:stretch/>
        </p:blipFill>
        <p:spPr>
          <a:xfrm>
            <a:off x="223145" y="604158"/>
            <a:ext cx="23472000" cy="12801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Zástupný symbol pro text 10"/>
          <p:cNvSpPr>
            <a:spLocks noGrp="1"/>
          </p:cNvSpPr>
          <p:nvPr>
            <p:ph type="body" sz="quarter" idx="12"/>
          </p:nvPr>
        </p:nvSpPr>
        <p:spPr>
          <a:xfrm>
            <a:off x="4920037" y="2901435"/>
            <a:ext cx="14547097" cy="3123392"/>
          </a:xfrm>
        </p:spPr>
        <p:txBody>
          <a:bodyPr/>
          <a:lstStyle/>
          <a:p>
            <a:endParaRPr lang="cs-CZ" dirty="0"/>
          </a:p>
          <a:p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91EC619-241E-451F-A24E-56421AA5D2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57153" y="3178687"/>
            <a:ext cx="7812387" cy="2568883"/>
          </a:xfrm>
        </p:spPr>
        <p:txBody>
          <a:bodyPr/>
          <a:lstStyle/>
          <a:p>
            <a:pPr algn="ctr"/>
            <a:r>
              <a:rPr lang="cs-CZ" dirty="0"/>
              <a:t>Děkuji</a:t>
            </a:r>
            <a:br>
              <a:rPr lang="cs-CZ" dirty="0"/>
            </a:br>
            <a:r>
              <a:rPr lang="cs-CZ" dirty="0"/>
              <a:t>ZA POZORNOST</a:t>
            </a:r>
          </a:p>
        </p:txBody>
      </p:sp>
      <p:cxnSp>
        <p:nvCxnSpPr>
          <p:cNvPr id="9" name="Svislá linka">
            <a:extLst>
              <a:ext uri="{FF2B5EF4-FFF2-40B4-BE49-F238E27FC236}">
                <a16:creationId xmlns:a16="http://schemas.microsoft.com/office/drawing/2014/main" id="{E8E5C449-5924-44BE-AF0F-87E977362123}"/>
              </a:ext>
            </a:extLst>
          </p:cNvPr>
          <p:cNvCxnSpPr/>
          <p:nvPr/>
        </p:nvCxnSpPr>
        <p:spPr>
          <a:xfrm>
            <a:off x="9974208" y="3239151"/>
            <a:ext cx="0" cy="2289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Logo MZe">
            <a:extLst>
              <a:ext uri="{FF2B5EF4-FFF2-40B4-BE49-F238E27FC236}">
                <a16:creationId xmlns:a16="http://schemas.microsoft.com/office/drawing/2014/main" id="{737F2E1F-2363-41C6-B357-662CC3F47AA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914" y="3786472"/>
            <a:ext cx="3133350" cy="1353315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14346315" y="12851889"/>
            <a:ext cx="74576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dirty="0"/>
              <a:t>Fotografie použité na základě licence od Shutterstock.com</a:t>
            </a:r>
          </a:p>
        </p:txBody>
      </p:sp>
    </p:spTree>
    <p:extLst>
      <p:ext uri="{BB962C8B-B14F-4D97-AF65-F5344CB8AC3E}">
        <p14:creationId xmlns:p14="http://schemas.microsoft.com/office/powerpoint/2010/main" val="2674043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7BD4CEA-79F7-3B56-BAB6-08F7E372E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974" y="1613623"/>
            <a:ext cx="21888000" cy="1224000"/>
          </a:xfrm>
        </p:spPr>
        <p:txBody>
          <a:bodyPr>
            <a:normAutofit fontScale="90000"/>
          </a:bodyPr>
          <a:lstStyle/>
          <a:p>
            <a:r>
              <a:rPr lang="cs-CZ" dirty="0"/>
              <a:t>Stavy skotu 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12F5262-3F5C-5317-A130-5E19E02F05F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49201" y="2463814"/>
            <a:ext cx="8974978" cy="9226800"/>
          </a:xfrm>
        </p:spPr>
        <p:txBody>
          <a:bodyPr/>
          <a:lstStyle/>
          <a:p>
            <a:pPr marL="0" indent="0" algn="just">
              <a:buNone/>
            </a:pPr>
            <a:endParaRPr lang="cs-CZ" dirty="0"/>
          </a:p>
          <a:p>
            <a:pPr algn="just"/>
            <a:r>
              <a:rPr lang="cs-CZ" dirty="0"/>
              <a:t>V ČR bylo k 31.12.2023 chováno celkem </a:t>
            </a:r>
            <a:br>
              <a:rPr lang="cs-CZ" dirty="0"/>
            </a:br>
            <a:r>
              <a:rPr lang="cs-CZ" dirty="0"/>
              <a:t>1 370 tis. kusů skotu – z toho bylo celkem </a:t>
            </a:r>
            <a:br>
              <a:rPr lang="cs-CZ" dirty="0"/>
            </a:br>
            <a:r>
              <a:rPr lang="cs-CZ" dirty="0"/>
              <a:t>579 tis. krav, 357 tis. dojnic a 221 tis. krav bez tržní produkce mléka.</a:t>
            </a:r>
          </a:p>
          <a:p>
            <a:pPr algn="just"/>
            <a:r>
              <a:rPr lang="cs-CZ" dirty="0"/>
              <a:t>Roční užitkovost dojnic nadále stoupá a za </a:t>
            </a:r>
            <a:br>
              <a:rPr lang="cs-CZ" dirty="0"/>
            </a:br>
            <a:r>
              <a:rPr lang="cs-CZ" dirty="0"/>
              <a:t>rok 2023 dosahovala průměrné výše 9 351,8 l/ks</a:t>
            </a:r>
          </a:p>
          <a:p>
            <a:pPr algn="just"/>
            <a:r>
              <a:rPr lang="cs-CZ" cap="none" dirty="0"/>
              <a:t>Mezi nejpočetněji zastoupené plemeno v</a:t>
            </a:r>
            <a:r>
              <a:rPr lang="cs-CZ" dirty="0"/>
              <a:t> ČR </a:t>
            </a:r>
            <a:r>
              <a:rPr lang="cs-CZ" cap="none" dirty="0"/>
              <a:t>patří Holštýnský skot, který dohromady tvoří </a:t>
            </a:r>
            <a:r>
              <a:rPr lang="cs-CZ" dirty="0"/>
              <a:t>30</a:t>
            </a:r>
            <a:r>
              <a:rPr lang="cs-CZ" cap="none" dirty="0"/>
              <a:t>,93% z celkového počtu skotu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EFC01959-2EFE-1A19-5D99-25422408DB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7941052"/>
              </p:ext>
            </p:extLst>
          </p:nvPr>
        </p:nvGraphicFramePr>
        <p:xfrm>
          <a:off x="10717619" y="1980000"/>
          <a:ext cx="13669556" cy="100468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Tabulka 7">
            <a:extLst>
              <a:ext uri="{FF2B5EF4-FFF2-40B4-BE49-F238E27FC236}">
                <a16:creationId xmlns:a16="http://schemas.microsoft.com/office/drawing/2014/main" id="{FF928D19-378D-42A8-9F61-06EB6B4C8A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819459"/>
              </p:ext>
            </p:extLst>
          </p:nvPr>
        </p:nvGraphicFramePr>
        <p:xfrm>
          <a:off x="1249201" y="8489936"/>
          <a:ext cx="8974978" cy="2762250"/>
        </p:xfrm>
        <a:graphic>
          <a:graphicData uri="http://schemas.openxmlformats.org/drawingml/2006/table">
            <a:tbl>
              <a:tblPr/>
              <a:tblGrid>
                <a:gridCol w="3605012">
                  <a:extLst>
                    <a:ext uri="{9D8B030D-6E8A-4147-A177-3AD203B41FA5}">
                      <a16:colId xmlns:a16="http://schemas.microsoft.com/office/drawing/2014/main" val="3996124935"/>
                    </a:ext>
                  </a:extLst>
                </a:gridCol>
                <a:gridCol w="2515998">
                  <a:extLst>
                    <a:ext uri="{9D8B030D-6E8A-4147-A177-3AD203B41FA5}">
                      <a16:colId xmlns:a16="http://schemas.microsoft.com/office/drawing/2014/main" val="2315471642"/>
                    </a:ext>
                  </a:extLst>
                </a:gridCol>
                <a:gridCol w="2853968">
                  <a:extLst>
                    <a:ext uri="{9D8B030D-6E8A-4147-A177-3AD203B41FA5}">
                      <a16:colId xmlns:a16="http://schemas.microsoft.com/office/drawing/2014/main" val="175479216"/>
                    </a:ext>
                  </a:extLst>
                </a:gridCol>
              </a:tblGrid>
              <a:tr h="979665">
                <a:tc>
                  <a:txBody>
                    <a:bodyPr/>
                    <a:lstStyle/>
                    <a:p>
                      <a:pPr algn="l" fontAlgn="b"/>
                      <a:r>
                        <a:rPr lang="cs-CZ" sz="3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Plemena skotu s mléčnou produkcí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3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Celkem ks k 31.12.2023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3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z celkového počtu skotu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7146791"/>
                  </a:ext>
                </a:extLst>
              </a:tr>
              <a:tr h="481530">
                <a:tc>
                  <a:txBody>
                    <a:bodyPr/>
                    <a:lstStyle/>
                    <a:p>
                      <a:pPr algn="l" fontAlgn="b"/>
                      <a:r>
                        <a:rPr lang="cs-CZ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Holštýn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411 531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30,04%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817610"/>
                  </a:ext>
                </a:extLst>
              </a:tr>
              <a:tr h="498135">
                <a:tc>
                  <a:txBody>
                    <a:bodyPr/>
                    <a:lstStyle/>
                    <a:p>
                      <a:pPr algn="l" fontAlgn="b"/>
                      <a:r>
                        <a:rPr lang="cs-CZ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Červené holštýnské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12 149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0,89%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7187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053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>
            <a:extLst>
              <a:ext uri="{FF2B5EF4-FFF2-40B4-BE49-F238E27FC236}">
                <a16:creationId xmlns:a16="http://schemas.microsoft.com/office/drawing/2014/main" id="{C4420408-CD32-4E56-1D15-8C7FE43D1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1862" y="1587224"/>
            <a:ext cx="21888450" cy="1223962"/>
          </a:xfrm>
        </p:spPr>
        <p:txBody>
          <a:bodyPr anchor="t">
            <a:normAutofit fontScale="90000"/>
          </a:bodyPr>
          <a:lstStyle/>
          <a:p>
            <a:r>
              <a:rPr lang="cs-CZ" sz="5300" dirty="0"/>
              <a:t>Mléčná produkce</a:t>
            </a:r>
            <a:br>
              <a:rPr lang="cs-CZ" dirty="0"/>
            </a:br>
            <a:endParaRPr lang="cs-CZ" dirty="0"/>
          </a:p>
        </p:txBody>
      </p:sp>
      <p:sp>
        <p:nvSpPr>
          <p:cNvPr id="6" name="Zástupný text 3">
            <a:extLst>
              <a:ext uri="{FF2B5EF4-FFF2-40B4-BE49-F238E27FC236}">
                <a16:creationId xmlns:a16="http://schemas.microsoft.com/office/drawing/2014/main" id="{DE7E64BD-7CAC-227C-DDFE-E3F735D6105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134234" y="3240203"/>
            <a:ext cx="12057253" cy="5787789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cs-CZ" sz="4000" cap="none" dirty="0"/>
          </a:p>
          <a:p>
            <a:pPr marL="0" indent="0">
              <a:buNone/>
            </a:pPr>
            <a:endParaRPr lang="cs-CZ" sz="4200" cap="none" dirty="0"/>
          </a:p>
          <a:p>
            <a:pPr marL="0" indent="0">
              <a:buNone/>
            </a:pPr>
            <a:endParaRPr lang="cs-CZ" sz="4200" dirty="0"/>
          </a:p>
          <a:p>
            <a:pPr marL="0" indent="0">
              <a:spcAft>
                <a:spcPts val="600"/>
              </a:spcAft>
              <a:buNone/>
            </a:pPr>
            <a:endParaRPr lang="cs-CZ" cap="none" dirty="0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09BD961F-90A6-AC07-1C88-50634BF73F14}"/>
              </a:ext>
            </a:extLst>
          </p:cNvPr>
          <p:cNvSpPr txBox="1"/>
          <p:nvPr/>
        </p:nvSpPr>
        <p:spPr>
          <a:xfrm>
            <a:off x="974905" y="8799663"/>
            <a:ext cx="8417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/>
              <a:t>Bilance výroby a spotřeby mléka v ČR (mld. l)</a:t>
            </a:r>
          </a:p>
        </p:txBody>
      </p:sp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C002A4BC-42E6-7EFF-AAF4-3E37B67574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340179"/>
              </p:ext>
            </p:extLst>
          </p:nvPr>
        </p:nvGraphicFramePr>
        <p:xfrm>
          <a:off x="1121862" y="9457009"/>
          <a:ext cx="12561479" cy="2974094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1672150">
                  <a:extLst>
                    <a:ext uri="{9D8B030D-6E8A-4147-A177-3AD203B41FA5}">
                      <a16:colId xmlns:a16="http://schemas.microsoft.com/office/drawing/2014/main" val="971188123"/>
                    </a:ext>
                  </a:extLst>
                </a:gridCol>
                <a:gridCol w="2191248">
                  <a:extLst>
                    <a:ext uri="{9D8B030D-6E8A-4147-A177-3AD203B41FA5}">
                      <a16:colId xmlns:a16="http://schemas.microsoft.com/office/drawing/2014/main" val="4025365296"/>
                    </a:ext>
                  </a:extLst>
                </a:gridCol>
                <a:gridCol w="4265405">
                  <a:extLst>
                    <a:ext uri="{9D8B030D-6E8A-4147-A177-3AD203B41FA5}">
                      <a16:colId xmlns:a16="http://schemas.microsoft.com/office/drawing/2014/main" val="4126090180"/>
                    </a:ext>
                  </a:extLst>
                </a:gridCol>
                <a:gridCol w="4432676">
                  <a:extLst>
                    <a:ext uri="{9D8B030D-6E8A-4147-A177-3AD203B41FA5}">
                      <a16:colId xmlns:a16="http://schemas.microsoft.com/office/drawing/2014/main" val="1147996013"/>
                    </a:ext>
                  </a:extLst>
                </a:gridCol>
              </a:tblGrid>
              <a:tr h="739124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36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Rok</a:t>
                      </a:r>
                      <a:endParaRPr lang="cs-CZ" sz="3600" b="1" i="0" u="none" strike="noStrike" dirty="0">
                        <a:solidFill>
                          <a:srgbClr val="FFFFFF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350" marR="6350" marT="635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36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Výroba</a:t>
                      </a:r>
                      <a:endParaRPr lang="cs-CZ" sz="3600" b="1" i="0" u="none" strike="noStrike" dirty="0">
                        <a:solidFill>
                          <a:srgbClr val="FFFFFF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36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Domácí potřeba</a:t>
                      </a:r>
                      <a:endParaRPr lang="cs-CZ" sz="3600" b="1" i="0" u="none" strike="noStrike" dirty="0">
                        <a:solidFill>
                          <a:srgbClr val="FFFFFF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36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Soběstačnost (%)</a:t>
                      </a:r>
                      <a:endParaRPr lang="cs-CZ" sz="3600" b="1" i="0" u="none" strike="noStrike" dirty="0">
                        <a:solidFill>
                          <a:srgbClr val="FFFFFF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413766"/>
                  </a:ext>
                </a:extLst>
              </a:tr>
              <a:tr h="739124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3600" b="0" u="none" strike="noStrike" dirty="0">
                          <a:solidFill>
                            <a:srgbClr val="FFFFFF"/>
                          </a:solidFill>
                          <a:effectLst/>
                        </a:rPr>
                        <a:t>2021</a:t>
                      </a:r>
                      <a:endParaRPr lang="cs-CZ" sz="3600" b="0" i="0" u="none" strike="noStrike" dirty="0">
                        <a:solidFill>
                          <a:srgbClr val="FFFFFF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350" marR="6350" marT="635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2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3,22</a:t>
                      </a:r>
                      <a:endParaRPr lang="cs-CZ" sz="2800" b="0" i="0" u="none" strike="noStrike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CF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2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2,39</a:t>
                      </a:r>
                      <a:endParaRPr lang="cs-CZ" sz="2800" b="0" i="0" u="none" strike="noStrike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CF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2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134,7</a:t>
                      </a:r>
                      <a:endParaRPr lang="cs-CZ" sz="2800" b="0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CF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8200568"/>
                  </a:ext>
                </a:extLst>
              </a:tr>
              <a:tr h="739124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3600" b="0" u="none" strike="noStrike" dirty="0">
                          <a:solidFill>
                            <a:srgbClr val="FFFFFF"/>
                          </a:solidFill>
                          <a:effectLst/>
                        </a:rPr>
                        <a:t>2022</a:t>
                      </a:r>
                      <a:endParaRPr lang="cs-CZ" sz="3600" b="0" i="0" u="none" strike="noStrike" dirty="0">
                        <a:solidFill>
                          <a:srgbClr val="FFFFFF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350" marR="6350" marT="635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2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3,25</a:t>
                      </a:r>
                      <a:endParaRPr lang="cs-CZ" sz="2800" b="0" i="0" u="none" strike="noStrike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9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2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2,33</a:t>
                      </a:r>
                      <a:endParaRPr lang="cs-CZ" sz="2800" b="0" i="0" u="none" strike="noStrike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9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2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139,4</a:t>
                      </a:r>
                      <a:endParaRPr lang="cs-CZ" sz="2800" b="0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9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978055"/>
                  </a:ext>
                </a:extLst>
              </a:tr>
              <a:tr h="756722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3600" b="0" u="none" strike="noStrike" dirty="0">
                          <a:solidFill>
                            <a:srgbClr val="FFFFFF"/>
                          </a:solidFill>
                          <a:effectLst/>
                        </a:rPr>
                        <a:t>2023</a:t>
                      </a:r>
                      <a:endParaRPr lang="cs-CZ" sz="3600" b="0" i="0" u="none" strike="noStrike" dirty="0">
                        <a:solidFill>
                          <a:srgbClr val="FFFFFF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350" marR="6350" marT="635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2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3,38</a:t>
                      </a:r>
                      <a:endParaRPr lang="cs-CZ" sz="2800" b="0" i="0" u="none" strike="noStrike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8CF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2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2,36</a:t>
                      </a:r>
                      <a:endParaRPr lang="cs-CZ" sz="2800" b="0" i="0" u="none" strike="noStrike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8CF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2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143,4</a:t>
                      </a:r>
                      <a:endParaRPr lang="cs-CZ" sz="2800" b="0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8CF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3667250"/>
                  </a:ext>
                </a:extLst>
              </a:tr>
            </a:tbl>
          </a:graphicData>
        </a:graphic>
      </p:graphicFrame>
      <p:sp>
        <p:nvSpPr>
          <p:cNvPr id="2" name="Zástupný obsah 2">
            <a:extLst>
              <a:ext uri="{FF2B5EF4-FFF2-40B4-BE49-F238E27FC236}">
                <a16:creationId xmlns:a16="http://schemas.microsoft.com/office/drawing/2014/main" id="{9C284B14-6C4F-14A9-60F5-E8C11007FC43}"/>
              </a:ext>
            </a:extLst>
          </p:cNvPr>
          <p:cNvSpPr txBox="1">
            <a:spLocks/>
          </p:cNvSpPr>
          <p:nvPr/>
        </p:nvSpPr>
        <p:spPr>
          <a:xfrm>
            <a:off x="1185817" y="2614840"/>
            <a:ext cx="12396674" cy="5418817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60000" indent="-36000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Clr>
                <a:schemeClr val="accent2"/>
              </a:buClr>
              <a:buFontTx/>
              <a:buBlip>
                <a:blip r:embed="rId2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Tx/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00" indent="-3600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Tx/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40000" indent="-3600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Tx/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0000" indent="-3600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Tx/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Tx/>
              <a:buNone/>
            </a:pPr>
            <a:endParaRPr lang="cs-CZ" dirty="0"/>
          </a:p>
          <a:p>
            <a:pPr algn="just"/>
            <a:r>
              <a:rPr lang="cs-CZ" sz="3600" cap="none" dirty="0"/>
              <a:t>ČR patří mezi 5 států s nejvyšší </a:t>
            </a:r>
            <a:r>
              <a:rPr lang="cs-CZ" sz="3600" dirty="0"/>
              <a:t>mléčnou </a:t>
            </a:r>
            <a:r>
              <a:rPr lang="cs-CZ" sz="3600" cap="none" dirty="0"/>
              <a:t>užitkovostí v EU a mezi </a:t>
            </a:r>
            <a:br>
              <a:rPr lang="cs-CZ" sz="3600" cap="none" dirty="0"/>
            </a:br>
            <a:r>
              <a:rPr lang="cs-CZ" sz="3600" cap="none" dirty="0"/>
              <a:t>8 na celém světě.</a:t>
            </a:r>
          </a:p>
          <a:p>
            <a:pPr algn="just"/>
            <a:r>
              <a:rPr lang="cs-CZ" sz="3600" dirty="0"/>
              <a:t>V roce 2023 bylo v ČR vyrobeno 3,38 mld. litrů mléka.</a:t>
            </a:r>
          </a:p>
          <a:p>
            <a:pPr algn="just"/>
            <a:r>
              <a:rPr lang="cs-CZ" sz="3600" dirty="0"/>
              <a:t>Průměrná užitkovost u holštýnského skotu dosahuje 10 743 kg, což je 5. nejlepší na světě.</a:t>
            </a:r>
          </a:p>
          <a:p>
            <a:pPr algn="just"/>
            <a:r>
              <a:rPr lang="cs-CZ" sz="36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Průměrná CZV placená za mléko mlékárnami v říjnu byla 11,84 Kč/l (meziročně došlo k nárůstu ceny o 18,6 %).</a:t>
            </a:r>
          </a:p>
          <a:p>
            <a:pPr algn="just"/>
            <a:r>
              <a:rPr lang="cs-CZ" sz="3600" dirty="0">
                <a:ea typeface="Aptos" panose="020B0004020202020204" pitchFamily="34" charset="0"/>
                <a:cs typeface="Times New Roman" panose="02020603050405020304" pitchFamily="18" charset="0"/>
              </a:rPr>
              <a:t>Narůstající trend CZV bude nadále pokračovat a na konci roku 2024 by odhadem měla přesáhnout úroveň 12,00 Kč/l.</a:t>
            </a:r>
          </a:p>
          <a:p>
            <a:pPr marL="0" indent="0" algn="just">
              <a:buNone/>
            </a:pPr>
            <a:endParaRPr lang="cs-CZ" sz="3200" dirty="0"/>
          </a:p>
        </p:txBody>
      </p:sp>
      <p:pic>
        <p:nvPicPr>
          <p:cNvPr id="7" name="Obrázek 6" descr="Obsah obrázku mléčné výrobky, mléko, interiér, Rostlinné mléko&#10;&#10;Popis byl vytvořen automaticky">
            <a:extLst>
              <a:ext uri="{FF2B5EF4-FFF2-40B4-BE49-F238E27FC236}">
                <a16:creationId xmlns:a16="http://schemas.microsoft.com/office/drawing/2014/main" id="{1B12DAF3-B1E1-5F73-1D66-4A0876017E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9" t="2328" r="15850" b="1559"/>
          <a:stretch/>
        </p:blipFill>
        <p:spPr>
          <a:xfrm>
            <a:off x="14530908" y="357447"/>
            <a:ext cx="9427822" cy="13001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02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06F46CAB-118A-EBF7-6B8A-85270FF35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200" y="1980000"/>
            <a:ext cx="21888000" cy="1224000"/>
          </a:xfrm>
        </p:spPr>
        <p:txBody>
          <a:bodyPr/>
          <a:lstStyle/>
          <a:p>
            <a:r>
              <a:rPr lang="cs-CZ" dirty="0"/>
              <a:t>Výroba mléka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F3896241-92E7-A3A7-43E8-A0C3153127D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249199" y="3484179"/>
            <a:ext cx="10321200" cy="9934882"/>
          </a:xfrm>
        </p:spPr>
        <p:txBody>
          <a:bodyPr>
            <a:noAutofit/>
          </a:bodyPr>
          <a:lstStyle/>
          <a:p>
            <a:pPr algn="just"/>
            <a:r>
              <a:rPr lang="cs-CZ" sz="3600" dirty="0">
                <a:ea typeface="Aptos" panose="020B0004020202020204" pitchFamily="34" charset="0"/>
                <a:cs typeface="Times New Roman" panose="02020603050405020304" pitchFamily="18" charset="0"/>
              </a:rPr>
              <a:t>V ČR se meziročně zvýšila výroba např. u tvarohů a sýrů, kysaných mléčných výrobků, másla, mléčných dezertů a smetanových krémů </a:t>
            </a:r>
          </a:p>
          <a:p>
            <a:pPr algn="just"/>
            <a:endParaRPr lang="cs-CZ" sz="3600" dirty="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sz="3600" b="1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Bilance mléčného tuku za 10 měsíců</a:t>
            </a:r>
            <a:r>
              <a:rPr lang="cs-CZ" sz="36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>
              <a:buFontTx/>
              <a:buChar char="-"/>
            </a:pPr>
            <a:r>
              <a:rPr lang="cs-CZ" sz="3600" dirty="0">
                <a:ea typeface="Aptos" panose="020B0004020202020204" pitchFamily="34" charset="0"/>
                <a:cs typeface="Times New Roman" panose="02020603050405020304" pitchFamily="18" charset="0"/>
              </a:rPr>
              <a:t>Zemědělci dodali o 1.381 tuku více.</a:t>
            </a:r>
          </a:p>
          <a:p>
            <a:pPr>
              <a:buFontTx/>
              <a:buChar char="-"/>
            </a:pPr>
            <a:r>
              <a:rPr lang="cs-CZ" sz="36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Mlékaři vyrobili o 1.001 tun másla více, </a:t>
            </a:r>
            <a:r>
              <a:rPr lang="cs-CZ" sz="3600" dirty="0">
                <a:ea typeface="Aptos" panose="020B0004020202020204" pitchFamily="34" charset="0"/>
                <a:cs typeface="Times New Roman" panose="02020603050405020304" pitchFamily="18" charset="0"/>
              </a:rPr>
              <a:t>473 tun pomazánkového sýra a 10.940 t sýrů více.</a:t>
            </a:r>
          </a:p>
          <a:p>
            <a:pPr>
              <a:buFontTx/>
              <a:buChar char="-"/>
            </a:pPr>
            <a:endParaRPr lang="cs-CZ" sz="36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sz="36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Bilance</a:t>
            </a:r>
            <a:r>
              <a:rPr lang="cs-CZ" sz="3600" dirty="0">
                <a:ea typeface="Aptos" panose="020B0004020202020204" pitchFamily="34" charset="0"/>
                <a:cs typeface="Times New Roman" panose="02020603050405020304" pitchFamily="18" charset="0"/>
              </a:rPr>
              <a:t> za 10 měsíců roku 2024:</a:t>
            </a:r>
          </a:p>
          <a:p>
            <a:pPr marL="0" indent="0">
              <a:buNone/>
            </a:pPr>
            <a:r>
              <a:rPr lang="cs-CZ" sz="36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Výroba + 1.381 t tuku více.</a:t>
            </a:r>
          </a:p>
          <a:p>
            <a:pPr marL="0" indent="0">
              <a:buNone/>
            </a:pPr>
            <a:r>
              <a:rPr lang="cs-CZ" sz="3600" dirty="0">
                <a:ea typeface="Aptos" panose="020B0004020202020204" pitchFamily="34" charset="0"/>
                <a:cs typeface="Times New Roman" panose="02020603050405020304" pitchFamily="18" charset="0"/>
              </a:rPr>
              <a:t>Spotřeba + 4.277 t</a:t>
            </a:r>
          </a:p>
          <a:p>
            <a:pPr marL="0" indent="0">
              <a:buNone/>
            </a:pPr>
            <a:r>
              <a:rPr lang="cs-CZ" sz="36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Chy</a:t>
            </a:r>
            <a:r>
              <a:rPr lang="cs-CZ" sz="3600" dirty="0">
                <a:ea typeface="Aptos" panose="020B0004020202020204" pitchFamily="34" charset="0"/>
                <a:cs typeface="Times New Roman" panose="02020603050405020304" pitchFamily="18" charset="0"/>
              </a:rPr>
              <a:t>bí 2.896 tun mléčného tuku.</a:t>
            </a:r>
            <a:endParaRPr lang="cs-CZ" sz="36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cs-CZ" sz="36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sz="3600" u="sng" strike="sngStrike" dirty="0">
              <a:solidFill>
                <a:srgbClr val="FF0000"/>
              </a:solidFill>
            </a:endParaRPr>
          </a:p>
        </p:txBody>
      </p:sp>
      <p:graphicFrame>
        <p:nvGraphicFramePr>
          <p:cNvPr id="5" name="Zástupný obsah 4">
            <a:extLst>
              <a:ext uri="{FF2B5EF4-FFF2-40B4-BE49-F238E27FC236}">
                <a16:creationId xmlns:a16="http://schemas.microsoft.com/office/drawing/2014/main" id="{00000000-0008-0000-1300-000003000000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19529054"/>
              </p:ext>
            </p:extLst>
          </p:nvPr>
        </p:nvGraphicFramePr>
        <p:xfrm>
          <a:off x="12816776" y="1781503"/>
          <a:ext cx="10321200" cy="11142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7318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F72A61-CD74-2FF7-FF49-25447CD40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200" y="1980000"/>
            <a:ext cx="21888000" cy="1224000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cs-CZ" b="1" kern="1200" cap="all" baseline="0" dirty="0">
                <a:latin typeface="+mj-lt"/>
                <a:ea typeface="+mj-ea"/>
                <a:cs typeface="+mj-cs"/>
              </a:rPr>
              <a:t>NÁRODNÍ DOTACE</a:t>
            </a:r>
          </a:p>
        </p:txBody>
      </p:sp>
      <p:pic>
        <p:nvPicPr>
          <p:cNvPr id="19" name="Zástupný symbol obrázku 18" descr="Obsah obrázku savec, venku, tráva, kráva&#10;&#10;Popis byl vytvořen automaticky">
            <a:extLst>
              <a:ext uri="{FF2B5EF4-FFF2-40B4-BE49-F238E27FC236}">
                <a16:creationId xmlns:a16="http://schemas.microsoft.com/office/drawing/2014/main" id="{AD4B5F0D-4ED9-6741-E9AF-065B7104B1F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49975" y="3240000"/>
            <a:ext cx="10321200" cy="7457067"/>
          </a:xfrm>
          <a:prstGeom prst="rect">
            <a:avLst/>
          </a:prstGeom>
          <a:noFill/>
        </p:spPr>
      </p:pic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4D46FBC5-A430-92DF-316B-5C35E96AB572}"/>
              </a:ext>
            </a:extLst>
          </p:cNvPr>
          <p:cNvSpPr txBox="1">
            <a:spLocks/>
          </p:cNvSpPr>
          <p:nvPr/>
        </p:nvSpPr>
        <p:spPr>
          <a:xfrm>
            <a:off x="12592976" y="3240000"/>
            <a:ext cx="10713591" cy="1051305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60000" indent="-36000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Clr>
                <a:schemeClr val="accent2"/>
              </a:buClr>
              <a:buFontTx/>
              <a:buBlip>
                <a:blip r:embed="rId3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Tx/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00" indent="-3600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Tx/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40000" indent="-3600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Tx/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0000" indent="-3600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Tx/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cs-CZ" sz="3600" cap="none" baseline="0" dirty="0"/>
              <a:t>Udržování a zlepšování genetického potenciálu vyjmenovaných hospodářských zvířat (2.A.)</a:t>
            </a:r>
          </a:p>
          <a:p>
            <a:pPr marL="0" indent="0">
              <a:spcAft>
                <a:spcPts val="600"/>
              </a:spcAft>
              <a:buNone/>
            </a:pPr>
            <a:endParaRPr lang="cs-CZ" sz="3600" cap="none" baseline="0" dirty="0"/>
          </a:p>
          <a:p>
            <a:pPr>
              <a:spcAft>
                <a:spcPts val="600"/>
              </a:spcAft>
            </a:pPr>
            <a:r>
              <a:rPr lang="cs-CZ" sz="3600" cap="none" baseline="0" dirty="0"/>
              <a:t>Dotační program na zlepšení životních podmínek v chovu hospodářských zvířat (20.)</a:t>
            </a:r>
          </a:p>
          <a:p>
            <a:pPr marL="0" indent="0">
              <a:spcAft>
                <a:spcPts val="600"/>
              </a:spcAft>
              <a:buNone/>
            </a:pPr>
            <a:endParaRPr lang="cs-CZ" sz="3600" cap="none" baseline="0" dirty="0"/>
          </a:p>
          <a:p>
            <a:pPr>
              <a:spcAft>
                <a:spcPts val="600"/>
              </a:spcAft>
            </a:pPr>
            <a:r>
              <a:rPr lang="cs-CZ" sz="3600" cap="none" baseline="0" dirty="0"/>
              <a:t>20.A. Zlepšení životních podmínek v chovu dojnic</a:t>
            </a:r>
          </a:p>
          <a:p>
            <a:pPr>
              <a:spcAft>
                <a:spcPts val="600"/>
              </a:spcAft>
            </a:pPr>
            <a:endParaRPr lang="cs-CZ" cap="none" baseline="0" dirty="0"/>
          </a:p>
          <a:p>
            <a:pPr>
              <a:spcAft>
                <a:spcPts val="600"/>
              </a:spcAft>
            </a:pPr>
            <a:endParaRPr lang="cs-CZ" cap="none" baseline="0" dirty="0"/>
          </a:p>
          <a:p>
            <a:pPr>
              <a:spcAft>
                <a:spcPts val="600"/>
              </a:spcAft>
            </a:pPr>
            <a:endParaRPr lang="cs-CZ" cap="none" baseline="0" dirty="0"/>
          </a:p>
          <a:p>
            <a:pPr marL="0" indent="0">
              <a:spcAft>
                <a:spcPts val="600"/>
              </a:spcAft>
              <a:buNone/>
            </a:pPr>
            <a:endParaRPr lang="cs-CZ" cap="none" baseline="0" dirty="0"/>
          </a:p>
          <a:p>
            <a:pPr>
              <a:spcAft>
                <a:spcPts val="600"/>
              </a:spcAft>
            </a:pPr>
            <a:endParaRPr lang="cs-CZ" cap="none" baseline="0" dirty="0"/>
          </a:p>
          <a:p>
            <a:pPr>
              <a:spcAft>
                <a:spcPts val="600"/>
              </a:spcAft>
            </a:pPr>
            <a:endParaRPr lang="cs-CZ" cap="none" baseline="0" dirty="0"/>
          </a:p>
        </p:txBody>
      </p:sp>
    </p:spTree>
    <p:extLst>
      <p:ext uri="{BB962C8B-B14F-4D97-AF65-F5344CB8AC3E}">
        <p14:creationId xmlns:p14="http://schemas.microsoft.com/office/powerpoint/2010/main" val="308970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DBE30F-CBB2-6F36-18F1-F72120EFD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200" y="1980000"/>
            <a:ext cx="21888000" cy="1224000"/>
          </a:xfrm>
        </p:spPr>
        <p:txBody>
          <a:bodyPr anchor="t">
            <a:normAutofit/>
          </a:bodyPr>
          <a:lstStyle/>
          <a:p>
            <a:r>
              <a:rPr lang="cs-CZ" sz="4100" cap="none" dirty="0"/>
              <a:t>2.A - Udržování a zlepšování genetického potenciálu vyjmenovaných hospodářských zvířat</a:t>
            </a:r>
            <a:br>
              <a:rPr lang="cs-CZ" sz="4100" cap="none" dirty="0"/>
            </a:br>
            <a:endParaRPr lang="cs-CZ" sz="41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51012D-20ED-773E-EFCD-7E1F36BB2EF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49975" y="3679306"/>
            <a:ext cx="10321200" cy="9226800"/>
          </a:xfrm>
        </p:spPr>
        <p:txBody>
          <a:bodyPr>
            <a:normAutofit/>
          </a:bodyPr>
          <a:lstStyle/>
          <a:p>
            <a:pPr algn="just"/>
            <a:r>
              <a:rPr lang="cs-CZ" sz="3600" cap="none" dirty="0"/>
              <a:t>V roce 2024 jsou v rámci národního dotačního programu 2.A. na udržování a zlepšování genetického potenciálu podporovány nejdůležitější oblasti plemenářské práce u skotu</a:t>
            </a:r>
            <a:endParaRPr lang="cs-CZ" sz="3600" dirty="0"/>
          </a:p>
          <a:p>
            <a:pPr algn="just"/>
            <a:r>
              <a:rPr lang="cs-CZ" sz="3600" dirty="0"/>
              <a:t> V roce 2024 proběhla aktualizace některých sazeb a podílů, která se finalizovala v roce 2025</a:t>
            </a:r>
          </a:p>
          <a:p>
            <a:pPr algn="just"/>
            <a:r>
              <a:rPr lang="cs-CZ" sz="3600" dirty="0"/>
              <a:t>U kontroly užitkovosti (KU) došlo v roce 2025 ke zvýšení sazby na 300 Kč na jeden kus dojeného skotu A4 (s výjimkou stupně  A4-T)</a:t>
            </a:r>
          </a:p>
          <a:p>
            <a:pPr algn="just"/>
            <a:r>
              <a:rPr lang="cs-CZ" sz="3600" dirty="0"/>
              <a:t>V roce 2023 bylo vyplaceno v rámci tohoto dotačního programu 244 mil. Kč.</a:t>
            </a:r>
          </a:p>
          <a:p>
            <a:pPr algn="just"/>
            <a:r>
              <a:rPr lang="cs-CZ" sz="3600" dirty="0"/>
              <a:t>Pro rok </a:t>
            </a:r>
            <a:r>
              <a:rPr lang="cs-CZ" sz="3600" b="1" dirty="0"/>
              <a:t>2025</a:t>
            </a:r>
            <a:r>
              <a:rPr lang="cs-CZ" sz="3600" dirty="0"/>
              <a:t> je alokace finančních prostředků na dotační program 2.A.  ve výši 290 mil. Kč, tedy zvýšení o 60 mil. Kč oproti letošnímu roku.</a:t>
            </a:r>
          </a:p>
          <a:p>
            <a:endParaRPr lang="cs-CZ" dirty="0"/>
          </a:p>
        </p:txBody>
      </p:sp>
      <p:pic>
        <p:nvPicPr>
          <p:cNvPr id="6" name="Obrázek 5" descr="Obsah obrázku hospodářská zvířata, dobytek, hovězí, stodola&#10;&#10;Popis byl vytvořen automaticky">
            <a:extLst>
              <a:ext uri="{FF2B5EF4-FFF2-40B4-BE49-F238E27FC236}">
                <a16:creationId xmlns:a16="http://schemas.microsoft.com/office/drawing/2014/main" id="{3883D513-C2A0-DDA3-E562-2B6BC05C5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6000" y="4524813"/>
            <a:ext cx="10321200" cy="66571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2898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7CB8B8B-7BC9-975B-1943-C3D8DF1A6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8383" y="1419561"/>
            <a:ext cx="21888000" cy="1224000"/>
          </a:xfrm>
        </p:spPr>
        <p:txBody>
          <a:bodyPr anchor="t">
            <a:normAutofit/>
          </a:bodyPr>
          <a:lstStyle/>
          <a:p>
            <a:r>
              <a:rPr lang="cs-CZ" b="1" cap="none" dirty="0"/>
              <a:t>DP 20.A. Zlepšení životních podmínek v chovu dojnic</a:t>
            </a:r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EEBE10F5-61E6-DDBF-65B3-B1CCD06A2A2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31808" y="6900806"/>
            <a:ext cx="21241149" cy="9883542"/>
          </a:xfrm>
        </p:spPr>
        <p:txBody>
          <a:bodyPr>
            <a:normAutofit/>
          </a:bodyPr>
          <a:lstStyle/>
          <a:p>
            <a:pPr>
              <a:buClr>
                <a:srgbClr val="CDCE00"/>
              </a:buClr>
              <a:buFont typeface="Arial" panose="020B0604020202020204" pitchFamily="34" charset="0"/>
              <a:buChar char="•"/>
              <a:defRPr/>
            </a:pPr>
            <a:endParaRPr lang="cs-CZ" sz="4000" b="1" cap="none" dirty="0"/>
          </a:p>
          <a:p>
            <a:pPr marL="1075500" lvl="1" indent="-571500">
              <a:buClr>
                <a:srgbClr val="CDCE00"/>
              </a:buClr>
              <a:buFont typeface="Wingdings" panose="05000000000000000000" pitchFamily="2" charset="2"/>
              <a:buChar char="§"/>
              <a:defRPr/>
            </a:pPr>
            <a:endParaRPr lang="cs-CZ" sz="3200" dirty="0"/>
          </a:p>
        </p:txBody>
      </p:sp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7B892924-6875-320A-CA20-D1F6105D480A}"/>
              </a:ext>
            </a:extLst>
          </p:cNvPr>
          <p:cNvSpPr txBox="1">
            <a:spLocks/>
          </p:cNvSpPr>
          <p:nvPr/>
        </p:nvSpPr>
        <p:spPr>
          <a:xfrm>
            <a:off x="1231808" y="3058490"/>
            <a:ext cx="22265006" cy="9226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60000" indent="-36000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Clr>
                <a:schemeClr val="accent2"/>
              </a:buClr>
              <a:buFontTx/>
              <a:buBlip>
                <a:blip r:embed="rId2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Tx/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00" indent="-3600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Tx/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40000" indent="-3600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Tx/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0000" indent="-3600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Tx/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cs-CZ" sz="4000" cap="none" dirty="0"/>
              <a:t>Soubor opatření, které mají za cíl zlepšení životních podmínek v chovu.</a:t>
            </a:r>
          </a:p>
          <a:p>
            <a:pPr algn="just"/>
            <a:r>
              <a:rPr lang="cs-CZ" sz="4000" dirty="0">
                <a:effectLst/>
                <a:ea typeface="Calibri" panose="020F0502020204030204" pitchFamily="34" charset="0"/>
              </a:rPr>
              <a:t>Tento dotační program může být čerpán pouze v případě, že žadatel byl v průběhu celého sledovaného období daného dotačního podprogramu zapojen do dobrovolného režimu jakosti Q1 – certifikace pro mléko a mléčné výrobky Q CZ nebo byl v průběhu celého sledovaného období daného dotačního podprogramu registrovanou osobou podnikající v ekologickém zemědělství.</a:t>
            </a:r>
          </a:p>
          <a:p>
            <a:pPr algn="just"/>
            <a:endParaRPr lang="cs-CZ" sz="4000" dirty="0">
              <a:effectLst/>
              <a:ea typeface="Calibri" panose="020F0502020204030204" pitchFamily="34" charset="0"/>
            </a:endParaRPr>
          </a:p>
          <a:p>
            <a:pPr algn="just"/>
            <a:r>
              <a:rPr lang="cs-CZ" sz="4000" b="1" cap="none" dirty="0"/>
              <a:t>Tento podprogram</a:t>
            </a:r>
            <a:r>
              <a:rPr lang="cs-CZ" sz="4000" b="1" dirty="0"/>
              <a:t> </a:t>
            </a:r>
            <a:r>
              <a:rPr lang="cs-CZ" sz="4000" b="1" cap="none" dirty="0"/>
              <a:t>se skládá z 5 podprogramů:</a:t>
            </a:r>
          </a:p>
          <a:p>
            <a:pPr marL="1435500" lvl="2" indent="-571500" algn="just">
              <a:buClr>
                <a:srgbClr val="CDCE00"/>
              </a:buClr>
              <a:buFont typeface="Wingdings" panose="05000000000000000000" pitchFamily="2" charset="2"/>
              <a:buChar char="§"/>
              <a:defRPr/>
            </a:pPr>
            <a:r>
              <a:rPr lang="cs-CZ" sz="4000" dirty="0"/>
              <a:t>20.A. a. Podpora napájení dojnic v zimním období temperovanou vodou</a:t>
            </a:r>
          </a:p>
          <a:p>
            <a:pPr marL="1435500" lvl="2" indent="-571500" algn="just">
              <a:buClr>
                <a:srgbClr val="CDCE00"/>
              </a:buClr>
              <a:buFont typeface="Wingdings" panose="05000000000000000000" pitchFamily="2" charset="2"/>
              <a:buChar char="§"/>
              <a:defRPr/>
            </a:pPr>
            <a:r>
              <a:rPr lang="cs-CZ" sz="4000" cap="none" dirty="0"/>
              <a:t>20. A. </a:t>
            </a:r>
            <a:r>
              <a:rPr lang="cs-CZ" sz="4000" dirty="0"/>
              <a:t>b. </a:t>
            </a:r>
            <a:r>
              <a:rPr lang="cs-CZ" sz="4000" cap="none" dirty="0"/>
              <a:t>Podpora provádění faremní diagnostiky původce mastitid dojnic</a:t>
            </a:r>
          </a:p>
          <a:p>
            <a:pPr marL="1435500" lvl="2" indent="-571500" algn="just">
              <a:buClr>
                <a:srgbClr val="CDCE00"/>
              </a:buClr>
              <a:buFont typeface="Wingdings" panose="05000000000000000000" pitchFamily="2" charset="2"/>
              <a:buChar char="§"/>
              <a:defRPr/>
            </a:pPr>
            <a:r>
              <a:rPr lang="cs-CZ" sz="4000" cap="none" dirty="0"/>
              <a:t>20. A. c. Podpora snížení škodlivých patogenních mikroorganismů ve stájovém prostředí dojnic</a:t>
            </a:r>
          </a:p>
          <a:p>
            <a:pPr marL="1435500" lvl="2" indent="-571500" algn="just">
              <a:buClr>
                <a:srgbClr val="CDCE00"/>
              </a:buClr>
              <a:buFont typeface="Wingdings" panose="05000000000000000000" pitchFamily="2" charset="2"/>
              <a:buChar char="§"/>
              <a:defRPr/>
            </a:pPr>
            <a:r>
              <a:rPr lang="cs-CZ" sz="4000" dirty="0"/>
              <a:t>20.A. d. Podpora ošetřování končetin dle individuálních potřeb dojnic</a:t>
            </a:r>
          </a:p>
          <a:p>
            <a:pPr marL="1435500" lvl="2" indent="-571500" algn="just">
              <a:buClr>
                <a:srgbClr val="CDCE00"/>
              </a:buClr>
              <a:buFont typeface="Wingdings" panose="05000000000000000000" pitchFamily="2" charset="2"/>
              <a:buChar char="§"/>
              <a:defRPr/>
            </a:pPr>
            <a:r>
              <a:rPr lang="cs-CZ" sz="4000" cap="none" dirty="0"/>
              <a:t>20.</a:t>
            </a:r>
            <a:r>
              <a:rPr lang="cs-CZ" sz="4000" dirty="0"/>
              <a:t>A. e. Podpora opatření ke snížení tepelného stresu</a:t>
            </a:r>
          </a:p>
          <a:p>
            <a:pPr marL="0" indent="0" algn="just">
              <a:buNone/>
            </a:pPr>
            <a:endParaRPr lang="cs-CZ" sz="3200" cap="none" dirty="0"/>
          </a:p>
          <a:p>
            <a:pPr algn="just"/>
            <a:endParaRPr lang="cs-CZ" dirty="0"/>
          </a:p>
          <a:p>
            <a:pPr algn="just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86056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B61785-32AF-4096-3A3C-022F2F4CE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200" y="1524686"/>
            <a:ext cx="21888000" cy="1224000"/>
          </a:xfrm>
        </p:spPr>
        <p:txBody>
          <a:bodyPr/>
          <a:lstStyle/>
          <a:p>
            <a:r>
              <a:rPr lang="cs-CZ" b="1" cap="none" dirty="0"/>
              <a:t>DP 20.A. Zlepšení životních podmínek v chovu dojnic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917B4F2-85A0-2DF0-0503-E948D363F4A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/>
              <a:t>Počet žádostí DP 20.A. v roce 2024</a:t>
            </a:r>
          </a:p>
          <a:p>
            <a:r>
              <a:rPr lang="cs-CZ" dirty="0"/>
              <a:t>Pro rok </a:t>
            </a:r>
            <a:r>
              <a:rPr lang="cs-CZ" b="1" dirty="0"/>
              <a:t>2024</a:t>
            </a:r>
            <a:r>
              <a:rPr lang="cs-CZ" dirty="0"/>
              <a:t> je požadavek ve výši </a:t>
            </a:r>
            <a:r>
              <a:rPr lang="cs-CZ" b="1" dirty="0"/>
              <a:t>411 mil. Kč</a:t>
            </a:r>
          </a:p>
          <a:p>
            <a:r>
              <a:rPr lang="cs-CZ" dirty="0"/>
              <a:t>K 25.11.2024 byla chovatelům vyplacena 50 % záloha v celkové výši 234,6 mil. Kč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r>
              <a:rPr lang="cs-CZ" dirty="0"/>
              <a:t>Počet žádostí vyplacených za jednotlivé dotační programy k 15.11.2024</a:t>
            </a:r>
          </a:p>
          <a:p>
            <a:endParaRPr lang="cs-CZ" dirty="0"/>
          </a:p>
          <a:p>
            <a:r>
              <a:rPr lang="cs-CZ" dirty="0"/>
              <a:t>Pro rok </a:t>
            </a:r>
            <a:r>
              <a:rPr lang="cs-CZ" b="1" dirty="0"/>
              <a:t>2025</a:t>
            </a:r>
            <a:r>
              <a:rPr lang="cs-CZ" dirty="0"/>
              <a:t> je alokována částka 480 mil. Kč.</a:t>
            </a:r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99C01C72-5854-BF1E-E220-1774CED24E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2620620"/>
              </p:ext>
            </p:extLst>
          </p:nvPr>
        </p:nvGraphicFramePr>
        <p:xfrm>
          <a:off x="1249200" y="6401523"/>
          <a:ext cx="14524199" cy="36800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29379">
                  <a:extLst>
                    <a:ext uri="{9D8B030D-6E8A-4147-A177-3AD203B41FA5}">
                      <a16:colId xmlns:a16="http://schemas.microsoft.com/office/drawing/2014/main" val="3427525115"/>
                    </a:ext>
                  </a:extLst>
                </a:gridCol>
                <a:gridCol w="3606738">
                  <a:extLst>
                    <a:ext uri="{9D8B030D-6E8A-4147-A177-3AD203B41FA5}">
                      <a16:colId xmlns:a16="http://schemas.microsoft.com/office/drawing/2014/main" val="2666708054"/>
                    </a:ext>
                  </a:extLst>
                </a:gridCol>
                <a:gridCol w="4285554">
                  <a:extLst>
                    <a:ext uri="{9D8B030D-6E8A-4147-A177-3AD203B41FA5}">
                      <a16:colId xmlns:a16="http://schemas.microsoft.com/office/drawing/2014/main" val="3538818133"/>
                    </a:ext>
                  </a:extLst>
                </a:gridCol>
                <a:gridCol w="3902528">
                  <a:extLst>
                    <a:ext uri="{9D8B030D-6E8A-4147-A177-3AD203B41FA5}">
                      <a16:colId xmlns:a16="http://schemas.microsoft.com/office/drawing/2014/main" val="1480869062"/>
                    </a:ext>
                  </a:extLst>
                </a:gridCol>
              </a:tblGrid>
              <a:tr h="706392">
                <a:tc>
                  <a:txBody>
                    <a:bodyPr/>
                    <a:lstStyle/>
                    <a:p>
                      <a:r>
                        <a:rPr lang="cs-CZ" sz="2400" dirty="0">
                          <a:effectLst/>
                        </a:rPr>
                        <a:t>Podopatření</a:t>
                      </a:r>
                      <a:endParaRPr lang="cs-CZ" sz="2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effectLst/>
                        </a:rPr>
                        <a:t>Počet zvířat ks</a:t>
                      </a:r>
                      <a:endParaRPr lang="cs-CZ" sz="2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>
                          <a:effectLst/>
                        </a:rPr>
                        <a:t>Počet proplacených žádostí</a:t>
                      </a:r>
                      <a:endParaRPr lang="cs-CZ" sz="2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effectLst/>
                        </a:rPr>
                        <a:t>částka (Kč)</a:t>
                      </a:r>
                      <a:endParaRPr lang="cs-CZ" sz="2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200204724"/>
                  </a:ext>
                </a:extLst>
              </a:tr>
              <a:tr h="473263">
                <a:tc>
                  <a:txBody>
                    <a:bodyPr/>
                    <a:lstStyle/>
                    <a:p>
                      <a:r>
                        <a:rPr lang="cs-CZ" sz="2400">
                          <a:effectLst/>
                        </a:rPr>
                        <a:t>20.A.a.</a:t>
                      </a:r>
                      <a:endParaRPr lang="cs-CZ" sz="2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effectLst/>
                        </a:rPr>
                        <a:t>314 839</a:t>
                      </a:r>
                      <a:endParaRPr lang="cs-CZ" sz="2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>
                          <a:effectLst/>
                        </a:rPr>
                        <a:t>792</a:t>
                      </a:r>
                      <a:endParaRPr lang="cs-CZ" sz="2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>
                          <a:effectLst/>
                        </a:rPr>
                        <a:t>31 483 900,00 CZK</a:t>
                      </a:r>
                      <a:endParaRPr lang="cs-CZ" sz="2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87054853"/>
                  </a:ext>
                </a:extLst>
              </a:tr>
              <a:tr h="473263">
                <a:tc>
                  <a:txBody>
                    <a:bodyPr/>
                    <a:lstStyle/>
                    <a:p>
                      <a:r>
                        <a:rPr lang="cs-CZ" sz="2400">
                          <a:effectLst/>
                        </a:rPr>
                        <a:t>20.A.b.</a:t>
                      </a:r>
                      <a:endParaRPr lang="cs-CZ" sz="2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effectLst/>
                        </a:rPr>
                        <a:t>312 810</a:t>
                      </a:r>
                      <a:endParaRPr lang="cs-CZ" sz="2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effectLst/>
                        </a:rPr>
                        <a:t>745</a:t>
                      </a:r>
                      <a:endParaRPr lang="cs-CZ" sz="2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>
                          <a:effectLst/>
                        </a:rPr>
                        <a:t>54 741 750,00 CZK</a:t>
                      </a:r>
                      <a:endParaRPr lang="cs-CZ" sz="2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727231337"/>
                  </a:ext>
                </a:extLst>
              </a:tr>
              <a:tr h="473263">
                <a:tc>
                  <a:txBody>
                    <a:bodyPr/>
                    <a:lstStyle/>
                    <a:p>
                      <a:r>
                        <a:rPr lang="cs-CZ" sz="2400">
                          <a:effectLst/>
                        </a:rPr>
                        <a:t>20.A.c.</a:t>
                      </a:r>
                      <a:endParaRPr lang="cs-CZ" sz="2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effectLst/>
                        </a:rPr>
                        <a:t>68 306</a:t>
                      </a:r>
                      <a:endParaRPr lang="cs-CZ" sz="2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effectLst/>
                        </a:rPr>
                        <a:t>213</a:t>
                      </a:r>
                      <a:endParaRPr lang="cs-CZ" sz="2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effectLst/>
                        </a:rPr>
                        <a:t>22 028 685,00 CZK</a:t>
                      </a:r>
                      <a:endParaRPr lang="cs-CZ" sz="2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657560560"/>
                  </a:ext>
                </a:extLst>
              </a:tr>
              <a:tr h="473263">
                <a:tc>
                  <a:txBody>
                    <a:bodyPr/>
                    <a:lstStyle/>
                    <a:p>
                      <a:r>
                        <a:rPr lang="cs-CZ" sz="2400">
                          <a:effectLst/>
                        </a:rPr>
                        <a:t>20.A.d.</a:t>
                      </a:r>
                      <a:endParaRPr lang="cs-CZ" sz="2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effectLst/>
                        </a:rPr>
                        <a:t>324 381</a:t>
                      </a:r>
                      <a:endParaRPr lang="cs-CZ" sz="2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>
                          <a:effectLst/>
                        </a:rPr>
                        <a:t>828</a:t>
                      </a:r>
                      <a:endParaRPr lang="cs-CZ" sz="2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effectLst/>
                        </a:rPr>
                        <a:t>21 895 717,50 CZK</a:t>
                      </a:r>
                      <a:endParaRPr lang="cs-CZ" sz="2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601882405"/>
                  </a:ext>
                </a:extLst>
              </a:tr>
              <a:tr h="473263">
                <a:tc>
                  <a:txBody>
                    <a:bodyPr/>
                    <a:lstStyle/>
                    <a:p>
                      <a:r>
                        <a:rPr lang="cs-CZ" sz="2400">
                          <a:effectLst/>
                        </a:rPr>
                        <a:t>20.A.e.</a:t>
                      </a:r>
                      <a:endParaRPr lang="cs-CZ" sz="2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effectLst/>
                        </a:rPr>
                        <a:t>315 580</a:t>
                      </a:r>
                      <a:endParaRPr lang="cs-CZ" sz="2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>
                          <a:effectLst/>
                        </a:rPr>
                        <a:t>793</a:t>
                      </a:r>
                      <a:endParaRPr lang="cs-CZ" sz="2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effectLst/>
                        </a:rPr>
                        <a:t>104 141 400,00 CZK</a:t>
                      </a:r>
                      <a:endParaRPr lang="cs-CZ" sz="2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127535984"/>
                  </a:ext>
                </a:extLst>
              </a:tr>
              <a:tr h="607355">
                <a:tc>
                  <a:txBody>
                    <a:bodyPr/>
                    <a:lstStyle/>
                    <a:p>
                      <a:r>
                        <a:rPr lang="cs-CZ" sz="2400" dirty="0">
                          <a:effectLst/>
                        </a:rPr>
                        <a:t>Výsledek</a:t>
                      </a:r>
                      <a:endParaRPr lang="cs-CZ" sz="2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effectLst/>
                        </a:rPr>
                        <a:t>1 335 916</a:t>
                      </a:r>
                      <a:endParaRPr lang="cs-CZ" sz="2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effectLst/>
                        </a:rPr>
                        <a:t>837</a:t>
                      </a:r>
                      <a:endParaRPr lang="cs-CZ" sz="2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effectLst/>
                        </a:rPr>
                        <a:t>234 291 452,50 CZK</a:t>
                      </a:r>
                      <a:endParaRPr lang="cs-CZ" sz="2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006629242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FB57A11E-33EC-508E-A6F0-EFAB16F8DE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4900" y="5816748"/>
            <a:ext cx="1201932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ptos" panose="020B0004020202020204" pitchFamily="34" charset="0"/>
                <a:cs typeface="Aptos" panose="020B0004020202020204" pitchFamily="34" charset="0"/>
              </a:rPr>
              <a:t>Počet žádostí DP 20.A. v roce 2024 – vyplacená záloha</a:t>
            </a:r>
            <a:endParaRPr kumimoji="0" lang="cs-CZ" altLang="cs-CZ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1248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FB896FF-FFFC-85F0-B19B-DCFA2CA33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200" y="1980000"/>
            <a:ext cx="21888000" cy="1224000"/>
          </a:xfrm>
        </p:spPr>
        <p:txBody>
          <a:bodyPr anchor="t">
            <a:normAutofit/>
          </a:bodyPr>
          <a:lstStyle/>
          <a:p>
            <a:r>
              <a:rPr lang="cs-CZ" dirty="0"/>
              <a:t>Evropské dotace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2DC60BB-00EF-14D0-E086-EF1C3EF3D27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49200" y="3239999"/>
            <a:ext cx="10321200" cy="996563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3000" b="1" dirty="0"/>
              <a:t>Podpora na chov krávy chované v systému chovu s tržní produkcí mléka (CIS)</a:t>
            </a:r>
          </a:p>
          <a:p>
            <a:pPr algn="just"/>
            <a:r>
              <a:rPr lang="cs-CZ" sz="3000" kern="900" dirty="0"/>
              <a:t>Pro rok </a:t>
            </a:r>
            <a:r>
              <a:rPr lang="cs-CZ" sz="3000" kern="900" dirty="0">
                <a:effectLst/>
              </a:rPr>
              <a:t>2024 je sazba podpory na chov krav s tržní produkcí mléka </a:t>
            </a:r>
            <a:r>
              <a:rPr lang="cs-CZ" sz="3000" b="1" kern="900" dirty="0">
                <a:effectLst/>
              </a:rPr>
              <a:t>3 572,80 </a:t>
            </a:r>
            <a:r>
              <a:rPr lang="cs-CZ" sz="3000" kern="900" dirty="0">
                <a:effectLst/>
              </a:rPr>
              <a:t>Kč/ks.  Výše roční podpory pro rok 202</a:t>
            </a:r>
            <a:r>
              <a:rPr lang="cs-CZ" sz="3000" kern="900" dirty="0"/>
              <a:t>3</a:t>
            </a:r>
            <a:r>
              <a:rPr lang="cs-CZ" sz="3000" kern="900" dirty="0">
                <a:effectLst/>
              </a:rPr>
              <a:t> činila cca 1,6 mld. Kč.</a:t>
            </a:r>
            <a:endParaRPr lang="cs-CZ" sz="3000" kern="900" dirty="0"/>
          </a:p>
          <a:p>
            <a:pPr marL="0" indent="0" algn="just">
              <a:buNone/>
            </a:pPr>
            <a:r>
              <a:rPr lang="cs-CZ" sz="3000" b="1" kern="900" dirty="0">
                <a:effectLst/>
              </a:rPr>
              <a:t>Dobré životní podmínky zvířat (DŽPZ)</a:t>
            </a:r>
          </a:p>
          <a:p>
            <a:pPr algn="just"/>
            <a:r>
              <a:rPr lang="cs-CZ" sz="3000" kern="900" dirty="0">
                <a:effectLst/>
              </a:rPr>
              <a:t>Lze žádat o podporu na Zvětšení lehacího prostoru v chovu dojnic, Zlepšení stájového prostředí v chovu dojnic a Zajištění přístupu do výběhu pro </a:t>
            </a:r>
            <a:r>
              <a:rPr lang="cs-CZ" sz="3000" kern="900" dirty="0" err="1">
                <a:effectLst/>
              </a:rPr>
              <a:t>suchostojné</a:t>
            </a:r>
            <a:r>
              <a:rPr lang="cs-CZ" sz="3000" kern="900" dirty="0">
                <a:effectLst/>
              </a:rPr>
              <a:t> krávy.</a:t>
            </a:r>
          </a:p>
          <a:p>
            <a:pPr algn="just"/>
            <a:r>
              <a:rPr lang="cs-CZ" sz="3000" dirty="0"/>
              <a:t>D</a:t>
            </a:r>
            <a:r>
              <a:rPr lang="cs-CZ" sz="3000" dirty="0">
                <a:effectLst/>
              </a:rPr>
              <a:t>o sektoru dojeného skotu (dojnice a telata do 2 měsíců věku) bylo  v roce 2023 vyplaceno cca </a:t>
            </a:r>
            <a:r>
              <a:rPr lang="cs-CZ" sz="3000" b="1" dirty="0">
                <a:effectLst/>
              </a:rPr>
              <a:t>590 mil. Kč</a:t>
            </a:r>
            <a:r>
              <a:rPr lang="cs-CZ" sz="3000" dirty="0">
                <a:effectLst/>
              </a:rPr>
              <a:t>.</a:t>
            </a:r>
            <a:endParaRPr lang="cs-CZ" sz="3000" dirty="0"/>
          </a:p>
          <a:p>
            <a:pPr marL="0" indent="0" algn="just">
              <a:buNone/>
            </a:pPr>
            <a:r>
              <a:rPr lang="pl-PL" sz="3000" b="1" dirty="0"/>
              <a:t>33.73 - Investice do zemědělských podniků</a:t>
            </a:r>
          </a:p>
          <a:p>
            <a:pPr algn="just"/>
            <a:r>
              <a:rPr lang="cs-CZ" sz="3000" dirty="0"/>
              <a:t>Podpora je zaměřena na investice v živočišné výrobě vedoucí ke snížení výrobních nákladů, modernizaci nebo zlepšení jakosti vyráběných produktů.</a:t>
            </a:r>
          </a:p>
          <a:p>
            <a:pPr algn="just"/>
            <a:r>
              <a:rPr lang="cs-CZ" sz="3000" dirty="0">
                <a:solidFill>
                  <a:srgbClr val="FF0000"/>
                </a:solidFill>
              </a:rPr>
              <a:t> </a:t>
            </a:r>
            <a:r>
              <a:rPr lang="cs-CZ" sz="3000" dirty="0"/>
              <a:t>V rámci 4. kola bylo v záměru c) Skot podáno celkem 600 žádostí s požadavkem na dotaci 2 569 445 180 Kč </a:t>
            </a:r>
          </a:p>
          <a:p>
            <a:pPr algn="just"/>
            <a:r>
              <a:rPr lang="cs-CZ" sz="3000" dirty="0"/>
              <a:t>Doporučeno je 207 žádostí s požadavkem na dotaci  1 130 716 560 Kč.</a:t>
            </a:r>
          </a:p>
          <a:p>
            <a:endParaRPr lang="cs-CZ" sz="3000" dirty="0"/>
          </a:p>
          <a:p>
            <a:endParaRPr lang="cs-CZ" sz="3000" dirty="0"/>
          </a:p>
          <a:p>
            <a:endParaRPr lang="cs-CZ" sz="3000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E770003B-EA79-65EB-EED4-492E69196B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3" r="12713"/>
          <a:stretch/>
        </p:blipFill>
        <p:spPr>
          <a:xfrm>
            <a:off x="12816000" y="3240000"/>
            <a:ext cx="10321200" cy="9226800"/>
          </a:xfrm>
          <a:prstGeom prst="rect">
            <a:avLst/>
          </a:prstGeom>
          <a:noFill/>
        </p:spPr>
      </p:pic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E4E21FD7-2F54-0864-0CB9-C1CC5D32D169}"/>
              </a:ext>
            </a:extLst>
          </p:cNvPr>
          <p:cNvSpPr txBox="1">
            <a:spLocks/>
          </p:cNvSpPr>
          <p:nvPr/>
        </p:nvSpPr>
        <p:spPr>
          <a:xfrm>
            <a:off x="12816776" y="3516349"/>
            <a:ext cx="10321200" cy="9226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60000" indent="-36000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Clr>
                <a:schemeClr val="accent2"/>
              </a:buClr>
              <a:buFontTx/>
              <a:buBlip>
                <a:blip r:embed="rId3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Tx/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00" indent="-3600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Tx/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40000" indent="-3600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Tx/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0000" indent="-3600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Tx/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5891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MZe - Zemědělství - 16:9">
  <a:themeElements>
    <a:clrScheme name="MZe - Zemědělství">
      <a:dk1>
        <a:sysClr val="windowText" lastClr="000000"/>
      </a:dk1>
      <a:lt1>
        <a:sysClr val="window" lastClr="FFFFFF"/>
      </a:lt1>
      <a:dk2>
        <a:srgbClr val="1D1D1B"/>
      </a:dk2>
      <a:lt2>
        <a:srgbClr val="C6C6C6"/>
      </a:lt2>
      <a:accent1>
        <a:srgbClr val="804900"/>
      </a:accent1>
      <a:accent2>
        <a:srgbClr val="CDCE00"/>
      </a:accent2>
      <a:accent3>
        <a:srgbClr val="80733D"/>
      </a:accent3>
      <a:accent4>
        <a:srgbClr val="005C2B"/>
      </a:accent4>
      <a:accent5>
        <a:srgbClr val="F49712"/>
      </a:accent5>
      <a:accent6>
        <a:srgbClr val="29B4E9"/>
      </a:accent6>
      <a:hlink>
        <a:srgbClr val="804900"/>
      </a:hlink>
      <a:folHlink>
        <a:srgbClr val="804900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ZE_Prez_Zemedelstvi_16x9" id="{487A574A-9AE9-4F96-8856-BCE076713641}" vid="{575A24B4-40D5-4CC9-B766-A23FA56F268C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MZE_Prez_Zemedelstvi_16x9</Template>
  <TotalTime>6449</TotalTime>
  <Words>1531</Words>
  <Application>Microsoft Office PowerPoint</Application>
  <PresentationFormat>Vlastní</PresentationFormat>
  <Paragraphs>207</Paragraphs>
  <Slides>13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22" baseType="lpstr">
      <vt:lpstr>Aptos</vt:lpstr>
      <vt:lpstr>Aptos Narrow</vt:lpstr>
      <vt:lpstr>Arial</vt:lpstr>
      <vt:lpstr>Calibri</vt:lpstr>
      <vt:lpstr>Gill Sans MT</vt:lpstr>
      <vt:lpstr>HGMinchoB</vt:lpstr>
      <vt:lpstr>Hind</vt:lpstr>
      <vt:lpstr>Wingdings</vt:lpstr>
      <vt:lpstr>MZe - Zemědělství - 16:9</vt:lpstr>
      <vt:lpstr>Národní dotační politika  a welfare v dojených stádech skotu Ing. Pavel Hakl, Ministerstvo zemědělství  ředitel Odboru živočišných komodit a ochrany zvířat</vt:lpstr>
      <vt:lpstr>Stavy skotu  </vt:lpstr>
      <vt:lpstr>Mléčná produkce </vt:lpstr>
      <vt:lpstr>Výroba mléka</vt:lpstr>
      <vt:lpstr>NÁRODNÍ DOTACE</vt:lpstr>
      <vt:lpstr>2.A - Udržování a zlepšování genetického potenciálu vyjmenovaných hospodářských zvířat </vt:lpstr>
      <vt:lpstr>DP 20.A. Zlepšení životních podmínek v chovu dojnic</vt:lpstr>
      <vt:lpstr>DP 20.A. Zlepšení životních podmínek v chovu dojnic</vt:lpstr>
      <vt:lpstr>Evropské dotace</vt:lpstr>
      <vt:lpstr>Odlesňování – Eudr  nařízení Evropského parlamentu a Rady (EU) 2023/1115</vt:lpstr>
      <vt:lpstr>ANIMAL WELFARE </vt:lpstr>
      <vt:lpstr>PŘEPRAVA ZVÍŘAT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Zemědělská politika a chov drůbeže</dc:title>
  <dc:creator>Jitka</dc:creator>
  <cp:lastModifiedBy>Hakl Pavel</cp:lastModifiedBy>
  <cp:revision>245</cp:revision>
  <cp:lastPrinted>2024-11-28T06:28:38Z</cp:lastPrinted>
  <dcterms:created xsi:type="dcterms:W3CDTF">2021-05-27T08:52:13Z</dcterms:created>
  <dcterms:modified xsi:type="dcterms:W3CDTF">2024-12-04T06:50:40Z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39d554d-d720-408f-a503-c83424d8e5d7_Enabled">
    <vt:lpwstr>true</vt:lpwstr>
  </property>
  <property fmtid="{D5CDD505-2E9C-101B-9397-08002B2CF9AE}" pid="3" name="MSIP_Label_239d554d-d720-408f-a503-c83424d8e5d7_SetDate">
    <vt:lpwstr>2024-07-09T09:43:28Z</vt:lpwstr>
  </property>
  <property fmtid="{D5CDD505-2E9C-101B-9397-08002B2CF9AE}" pid="4" name="MSIP_Label_239d554d-d720-408f-a503-c83424d8e5d7_Method">
    <vt:lpwstr>Privileged</vt:lpwstr>
  </property>
  <property fmtid="{D5CDD505-2E9C-101B-9397-08002B2CF9AE}" pid="5" name="MSIP_Label_239d554d-d720-408f-a503-c83424d8e5d7_Name">
    <vt:lpwstr>Interní</vt:lpwstr>
  </property>
  <property fmtid="{D5CDD505-2E9C-101B-9397-08002B2CF9AE}" pid="6" name="MSIP_Label_239d554d-d720-408f-a503-c83424d8e5d7_SiteId">
    <vt:lpwstr>e84ea0de-38e7-4864-b153-a909a7746ff0</vt:lpwstr>
  </property>
  <property fmtid="{D5CDD505-2E9C-101B-9397-08002B2CF9AE}" pid="7" name="MSIP_Label_239d554d-d720-408f-a503-c83424d8e5d7_ActionId">
    <vt:lpwstr>faf40180-b05f-44c1-b704-0663c7654081</vt:lpwstr>
  </property>
  <property fmtid="{D5CDD505-2E9C-101B-9397-08002B2CF9AE}" pid="8" name="MSIP_Label_239d554d-d720-408f-a503-c83424d8e5d7_ContentBits">
    <vt:lpwstr>0</vt:lpwstr>
  </property>
</Properties>
</file>