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3" r:id="rId4"/>
    <p:sldMasterId id="2147484212" r:id="rId5"/>
  </p:sldMasterIdLst>
  <p:notesMasterIdLst>
    <p:notesMasterId r:id="rId27"/>
  </p:notesMasterIdLst>
  <p:sldIdLst>
    <p:sldId id="604" r:id="rId6"/>
    <p:sldId id="632" r:id="rId7"/>
    <p:sldId id="647" r:id="rId8"/>
    <p:sldId id="655" r:id="rId9"/>
    <p:sldId id="653" r:id="rId10"/>
    <p:sldId id="259" r:id="rId11"/>
    <p:sldId id="648" r:id="rId12"/>
    <p:sldId id="633" r:id="rId13"/>
    <p:sldId id="634" r:id="rId14"/>
    <p:sldId id="635" r:id="rId15"/>
    <p:sldId id="636" r:id="rId16"/>
    <p:sldId id="643" r:id="rId17"/>
    <p:sldId id="644" r:id="rId18"/>
    <p:sldId id="645" r:id="rId19"/>
    <p:sldId id="646" r:id="rId20"/>
    <p:sldId id="624" r:id="rId21"/>
    <p:sldId id="625" r:id="rId22"/>
    <p:sldId id="637" r:id="rId23"/>
    <p:sldId id="630" r:id="rId24"/>
    <p:sldId id="654" r:id="rId25"/>
    <p:sldId id="58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7EC7"/>
    <a:srgbClr val="3F2B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1" autoAdjust="0"/>
    <p:restoredTop sz="94660"/>
  </p:normalViewPr>
  <p:slideViewPr>
    <p:cSldViewPr>
      <p:cViewPr varScale="1">
        <p:scale>
          <a:sx n="79" d="100"/>
          <a:sy n="79" d="100"/>
        </p:scale>
        <p:origin x="165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>
            <a:extLst>
              <a:ext uri="{FF2B5EF4-FFF2-40B4-BE49-F238E27FC236}">
                <a16:creationId xmlns:a16="http://schemas.microsoft.com/office/drawing/2014/main" id="{80EC3ECF-373D-447A-9EBE-56EC6F90D82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705589DC-F011-4657-BCF2-CC3FA39A61C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6CD23B-84DF-4B4B-9310-E852F4E3E415}" type="datetimeFigureOut">
              <a:rPr lang="cs-CZ"/>
              <a:pPr>
                <a:defRPr/>
              </a:pPr>
              <a:t>04.12.2024</a:t>
            </a:fld>
            <a:endParaRPr lang="cs-CZ" dirty="0"/>
          </a:p>
        </p:txBody>
      </p:sp>
      <p:sp>
        <p:nvSpPr>
          <p:cNvPr id="4" name="Zástupný symbol pro obrázek snímku 3">
            <a:extLst>
              <a:ext uri="{FF2B5EF4-FFF2-40B4-BE49-F238E27FC236}">
                <a16:creationId xmlns:a16="http://schemas.microsoft.com/office/drawing/2014/main" id="{54DB3C0C-94ED-468D-A166-5195FD49D91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>
            <a:extLst>
              <a:ext uri="{FF2B5EF4-FFF2-40B4-BE49-F238E27FC236}">
                <a16:creationId xmlns:a16="http://schemas.microsoft.com/office/drawing/2014/main" id="{A1F52DE9-CEE6-488E-B11C-5B7AA9E4BA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/>
              <a:t>Klepnutím lze upravit styly předlohy textu.</a:t>
            </a:r>
          </a:p>
          <a:p>
            <a:pPr lvl="1"/>
            <a:r>
              <a:rPr lang="cs-CZ" noProof="0"/>
              <a:t>Druhá úroveň</a:t>
            </a:r>
          </a:p>
          <a:p>
            <a:pPr lvl="2"/>
            <a:r>
              <a:rPr lang="cs-CZ" noProof="0"/>
              <a:t>Třetí úroveň</a:t>
            </a:r>
          </a:p>
          <a:p>
            <a:pPr lvl="3"/>
            <a:r>
              <a:rPr lang="cs-CZ" noProof="0"/>
              <a:t>Čtvrtá úroveň</a:t>
            </a:r>
          </a:p>
          <a:p>
            <a:pPr lvl="4"/>
            <a:r>
              <a:rPr lang="cs-CZ" noProof="0"/>
              <a:t>Pátá úroveň</a:t>
            </a:r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8923F33-6801-4D1A-B68E-B8B0A320841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D5576A3-48CE-4030-AED8-52761767CE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784C0E9-0FF2-4F65-BB17-06BC614A7DF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212976"/>
            <a:ext cx="8064896" cy="1470025"/>
          </a:xfrm>
        </p:spPr>
        <p:txBody>
          <a:bodyPr anchor="t">
            <a:normAutofit/>
          </a:bodyPr>
          <a:lstStyle>
            <a:lvl1pPr>
              <a:lnSpc>
                <a:spcPts val="4500"/>
              </a:lnSpc>
              <a:defRPr sz="4500" b="1">
                <a:solidFill>
                  <a:schemeClr val="bg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064896" cy="504056"/>
          </a:xfrm>
        </p:spPr>
        <p:txBody>
          <a:bodyPr/>
          <a:lstStyle>
            <a:lvl1pPr marL="0" indent="0" algn="l">
              <a:lnSpc>
                <a:spcPts val="3500"/>
              </a:lnSpc>
              <a:buNone/>
              <a:defRPr sz="30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můžete upravit styl předlohy.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0"/>
          </p:nvPr>
        </p:nvSpPr>
        <p:spPr>
          <a:xfrm>
            <a:off x="468313" y="5589588"/>
            <a:ext cx="8135937" cy="503237"/>
          </a:xfrm>
        </p:spPr>
        <p:txBody>
          <a:bodyPr anchor="ctr"/>
          <a:lstStyle>
            <a:lvl1pPr algn="l">
              <a:buNone/>
              <a:defRPr sz="1800" baseline="0"/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760017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ředělový list">
    <p:bg>
      <p:bgPr>
        <a:solidFill>
          <a:srgbClr val="007E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212976"/>
            <a:ext cx="8064896" cy="1500187"/>
          </a:xfrm>
        </p:spPr>
        <p:txBody>
          <a:bodyPr/>
          <a:lstStyle>
            <a:lvl1pPr marL="0" indent="0">
              <a:lnSpc>
                <a:spcPts val="4500"/>
              </a:lnSpc>
              <a:buNone/>
              <a:defRPr sz="4500" b="1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24598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1265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3068960"/>
            <a:ext cx="8064896" cy="648072"/>
          </a:xfrm>
        </p:spPr>
        <p:txBody>
          <a:bodyPr anchor="ctr"/>
          <a:lstStyle>
            <a:lvl1pPr marL="0" indent="0">
              <a:buNone/>
              <a:defRPr sz="2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789039"/>
            <a:ext cx="3957836" cy="2520281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789039"/>
            <a:ext cx="3959423" cy="2520281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3"/>
          </p:nvPr>
        </p:nvSpPr>
        <p:spPr>
          <a:xfrm>
            <a:off x="539552" y="1268760"/>
            <a:ext cx="8064896" cy="936104"/>
          </a:xfrm>
        </p:spPr>
        <p:txBody>
          <a:bodyPr anchor="ctr"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7" name="Zástupný symbol pro zápatí 7"/>
          <p:cNvSpPr>
            <a:spLocks noGrp="1"/>
          </p:cNvSpPr>
          <p:nvPr>
            <p:ph type="ftr" sz="quarter" idx="14"/>
          </p:nvPr>
        </p:nvSpPr>
        <p:spPr>
          <a:xfrm>
            <a:off x="539750" y="6524625"/>
            <a:ext cx="6840538" cy="217488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8"/>
          <p:cNvSpPr>
            <a:spLocks noGrp="1"/>
          </p:cNvSpPr>
          <p:nvPr>
            <p:ph type="sldNum" sz="quarter" idx="15"/>
          </p:nvPr>
        </p:nvSpPr>
        <p:spPr>
          <a:xfrm>
            <a:off x="7451725" y="6524625"/>
            <a:ext cx="1152525" cy="217488"/>
          </a:xfrm>
        </p:spPr>
        <p:txBody>
          <a:bodyPr/>
          <a:lstStyle>
            <a:lvl1pPr>
              <a:defRPr/>
            </a:lvl1pPr>
          </a:lstStyle>
          <a:p>
            <a:fld id="{8F41D4D0-9F76-4865-8CCE-55E8EE39156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96527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708921"/>
            <a:ext cx="3957836" cy="3600400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708921"/>
            <a:ext cx="3959423" cy="3600400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3"/>
          </p:nvPr>
        </p:nvSpPr>
        <p:spPr>
          <a:xfrm>
            <a:off x="539552" y="1268760"/>
            <a:ext cx="8064896" cy="792088"/>
          </a:xfrm>
        </p:spPr>
        <p:txBody>
          <a:bodyPr anchor="ctr"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7" name="Zástupný symbol pro zápatí 7"/>
          <p:cNvSpPr>
            <a:spLocks noGrp="1"/>
          </p:cNvSpPr>
          <p:nvPr>
            <p:ph type="ftr" sz="quarter" idx="14"/>
          </p:nvPr>
        </p:nvSpPr>
        <p:spPr>
          <a:xfrm>
            <a:off x="539750" y="6524625"/>
            <a:ext cx="6840538" cy="217488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8"/>
          <p:cNvSpPr>
            <a:spLocks noGrp="1"/>
          </p:cNvSpPr>
          <p:nvPr>
            <p:ph type="sldNum" sz="quarter" idx="15"/>
          </p:nvPr>
        </p:nvSpPr>
        <p:spPr>
          <a:xfrm>
            <a:off x="7451725" y="6524625"/>
            <a:ext cx="1152525" cy="217488"/>
          </a:xfrm>
        </p:spPr>
        <p:txBody>
          <a:bodyPr/>
          <a:lstStyle>
            <a:lvl1pPr>
              <a:defRPr/>
            </a:lvl1pPr>
          </a:lstStyle>
          <a:p>
            <a:fld id="{07896E58-1022-430D-9078-12A9C966D1A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26154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věrečný list">
    <p:bg>
      <p:bgPr>
        <a:solidFill>
          <a:srgbClr val="007E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212977"/>
            <a:ext cx="8064896" cy="1080119"/>
          </a:xfrm>
        </p:spPr>
        <p:txBody>
          <a:bodyPr/>
          <a:lstStyle>
            <a:lvl1pPr marL="0" indent="0">
              <a:lnSpc>
                <a:spcPts val="4500"/>
              </a:lnSpc>
              <a:buNone/>
              <a:defRPr sz="4500" b="1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7886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50" b="0" i="0">
                <a:solidFill>
                  <a:srgbClr val="FFC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4D4D4D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12/4/2024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73387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adpis na 1 řád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7"/>
          </a:xfrm>
          <a:prstGeom prst="rect">
            <a:avLst/>
          </a:prstGeom>
        </p:spPr>
        <p:txBody>
          <a:bodyPr/>
          <a:lstStyle>
            <a:lvl1pPr marL="360000" indent="-360000" algn="l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Font typeface="Arial" pitchFamily="34" charset="0"/>
              <a:buChar char="―"/>
              <a:defRPr sz="2400"/>
            </a:lvl1pPr>
            <a:lvl2pPr marL="720000" indent="-360000" algn="l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defRPr sz="24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908720"/>
            <a:ext cx="8219256" cy="6480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pic>
        <p:nvPicPr>
          <p:cNvPr id="8" name="Picture 2" descr="C:\0\Grafický manuál - NEXA - styl SVS 2014\SVS_znacka_100%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3375"/>
            <a:ext cx="9350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6655302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212976"/>
            <a:ext cx="8064896" cy="1470025"/>
          </a:xfrm>
        </p:spPr>
        <p:txBody>
          <a:bodyPr anchor="t">
            <a:normAutofit/>
          </a:bodyPr>
          <a:lstStyle>
            <a:lvl1pPr>
              <a:lnSpc>
                <a:spcPts val="4500"/>
              </a:lnSpc>
              <a:defRPr sz="4500" b="1">
                <a:solidFill>
                  <a:schemeClr val="bg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064896" cy="504056"/>
          </a:xfrm>
        </p:spPr>
        <p:txBody>
          <a:bodyPr/>
          <a:lstStyle>
            <a:lvl1pPr marL="0" indent="0" algn="l">
              <a:lnSpc>
                <a:spcPts val="3500"/>
              </a:lnSpc>
              <a:buNone/>
              <a:defRPr sz="30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můžete upravit styl předlohy.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0"/>
          </p:nvPr>
        </p:nvSpPr>
        <p:spPr>
          <a:xfrm>
            <a:off x="468313" y="5589588"/>
            <a:ext cx="8135937" cy="503237"/>
          </a:xfrm>
        </p:spPr>
        <p:txBody>
          <a:bodyPr anchor="ctr"/>
          <a:lstStyle>
            <a:lvl1pPr algn="l">
              <a:buNone/>
              <a:defRPr sz="1800" baseline="0"/>
            </a:lvl1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</p:spTree>
    <p:extLst>
      <p:ext uri="{BB962C8B-B14F-4D97-AF65-F5344CB8AC3E}">
        <p14:creationId xmlns:p14="http://schemas.microsoft.com/office/powerpoint/2010/main" val="3667317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ředělový list">
    <p:bg>
      <p:bgPr>
        <a:solidFill>
          <a:srgbClr val="007E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212976"/>
            <a:ext cx="8064896" cy="1500187"/>
          </a:xfrm>
        </p:spPr>
        <p:txBody>
          <a:bodyPr/>
          <a:lstStyle>
            <a:lvl1pPr marL="0" indent="0">
              <a:lnSpc>
                <a:spcPts val="4500"/>
              </a:lnSpc>
              <a:buNone/>
              <a:defRPr sz="4500" b="1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</p:spTree>
    <p:extLst>
      <p:ext uri="{BB962C8B-B14F-4D97-AF65-F5344CB8AC3E}">
        <p14:creationId xmlns:p14="http://schemas.microsoft.com/office/powerpoint/2010/main" val="861061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zápatí 4">
            <a:extLst>
              <a:ext uri="{FF2B5EF4-FFF2-40B4-BE49-F238E27FC236}">
                <a16:creationId xmlns:a16="http://schemas.microsoft.com/office/drawing/2014/main" id="{4037E8F4-9090-8977-176B-AEC6B08F65E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>
            <a:extLst>
              <a:ext uri="{FF2B5EF4-FFF2-40B4-BE49-F238E27FC236}">
                <a16:creationId xmlns:a16="http://schemas.microsoft.com/office/drawing/2014/main" id="{1B248422-57D5-507D-7035-3FD38E891FA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9EBA90F5-8E5D-470F-B93E-79BF0C480C5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554486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3068960"/>
            <a:ext cx="8064896" cy="648072"/>
          </a:xfrm>
        </p:spPr>
        <p:txBody>
          <a:bodyPr anchor="ctr"/>
          <a:lstStyle>
            <a:lvl1pPr marL="0" indent="0">
              <a:buNone/>
              <a:defRPr sz="2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789039"/>
            <a:ext cx="3957836" cy="2520281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789039"/>
            <a:ext cx="3959423" cy="2520281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3"/>
          </p:nvPr>
        </p:nvSpPr>
        <p:spPr>
          <a:xfrm>
            <a:off x="539552" y="1268760"/>
            <a:ext cx="8064896" cy="936104"/>
          </a:xfrm>
        </p:spPr>
        <p:txBody>
          <a:bodyPr anchor="ctr"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zápatí 7">
            <a:extLst>
              <a:ext uri="{FF2B5EF4-FFF2-40B4-BE49-F238E27FC236}">
                <a16:creationId xmlns:a16="http://schemas.microsoft.com/office/drawing/2014/main" id="{03FBC8C1-05BA-F860-89E1-B822FAA77261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539750" y="6524625"/>
            <a:ext cx="6840538" cy="217488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8">
            <a:extLst>
              <a:ext uri="{FF2B5EF4-FFF2-40B4-BE49-F238E27FC236}">
                <a16:creationId xmlns:a16="http://schemas.microsoft.com/office/drawing/2014/main" id="{C9C97975-8C1B-8B07-36C4-03AEB4045FE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7451725" y="6524625"/>
            <a:ext cx="1152525" cy="217488"/>
          </a:xfrm>
        </p:spPr>
        <p:txBody>
          <a:bodyPr/>
          <a:lstStyle>
            <a:lvl1pPr>
              <a:defRPr/>
            </a:lvl1pPr>
          </a:lstStyle>
          <a:p>
            <a:fld id="{72C44CBE-300C-4032-BC97-16B0617426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871870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708921"/>
            <a:ext cx="3957836" cy="3600400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708921"/>
            <a:ext cx="3959423" cy="3600400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3"/>
          </p:nvPr>
        </p:nvSpPr>
        <p:spPr>
          <a:xfrm>
            <a:off x="539552" y="1268760"/>
            <a:ext cx="8064896" cy="792088"/>
          </a:xfrm>
        </p:spPr>
        <p:txBody>
          <a:bodyPr anchor="ctr"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3" name="Zástupný symbol pro zápatí 7">
            <a:extLst>
              <a:ext uri="{FF2B5EF4-FFF2-40B4-BE49-F238E27FC236}">
                <a16:creationId xmlns:a16="http://schemas.microsoft.com/office/drawing/2014/main" id="{17EB8AD7-7E90-FE27-B242-51F2D891AA95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539750" y="6524625"/>
            <a:ext cx="6840538" cy="217488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>
            <a:extLst>
              <a:ext uri="{FF2B5EF4-FFF2-40B4-BE49-F238E27FC236}">
                <a16:creationId xmlns:a16="http://schemas.microsoft.com/office/drawing/2014/main" id="{62D7BC8F-F19F-4D3B-C5F5-AEB311F451C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7451725" y="6524625"/>
            <a:ext cx="1152525" cy="217488"/>
          </a:xfrm>
        </p:spPr>
        <p:txBody>
          <a:bodyPr/>
          <a:lstStyle>
            <a:lvl1pPr>
              <a:defRPr/>
            </a:lvl1pPr>
          </a:lstStyle>
          <a:p>
            <a:fld id="{6D9EF07C-CE9F-4CA5-A117-765665017F2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75703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věrečný list">
    <p:bg>
      <p:bgPr>
        <a:solidFill>
          <a:srgbClr val="007E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212977"/>
            <a:ext cx="8064896" cy="1080119"/>
          </a:xfrm>
        </p:spPr>
        <p:txBody>
          <a:bodyPr/>
          <a:lstStyle>
            <a:lvl1pPr marL="0" indent="0">
              <a:lnSpc>
                <a:spcPts val="4500"/>
              </a:lnSpc>
              <a:buNone/>
              <a:defRPr sz="4500" b="1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</p:spTree>
    <p:extLst>
      <p:ext uri="{BB962C8B-B14F-4D97-AF65-F5344CB8AC3E}">
        <p14:creationId xmlns:p14="http://schemas.microsoft.com/office/powerpoint/2010/main" val="2380014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0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692275" y="274638"/>
            <a:ext cx="6994525" cy="41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2133600"/>
            <a:ext cx="8229600" cy="417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Klepnutím lze upravit styly předlohy textu </a:t>
            </a:r>
          </a:p>
          <a:p>
            <a:pPr lvl="1"/>
            <a:r>
              <a:rPr lang="cs-CZ" altLang="cs-CZ"/>
              <a:t>Druhá úroveň</a:t>
            </a:r>
          </a:p>
          <a:p>
            <a:pPr lvl="2"/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68313" y="6524625"/>
            <a:ext cx="6911975" cy="196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451725" y="6524625"/>
            <a:ext cx="1223963" cy="1968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/>
            </a:lvl1pPr>
          </a:lstStyle>
          <a:p>
            <a:fld id="{37420111-3C1C-4A1E-B78E-CADC464432E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13589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4" r:id="rId1"/>
    <p:sldLayoutId id="2147484205" r:id="rId2"/>
    <p:sldLayoutId id="2147484206" r:id="rId3"/>
    <p:sldLayoutId id="2147484207" r:id="rId4"/>
    <p:sldLayoutId id="2147484208" r:id="rId5"/>
    <p:sldLayoutId id="2147484209" r:id="rId6"/>
    <p:sldLayoutId id="2147484210" r:id="rId7"/>
    <p:sldLayoutId id="2147484211" r:id="rId8"/>
  </p:sldLayoutIdLst>
  <p:hf sldNum="0" hdr="0" ftr="0" dt="0"/>
  <p:txStyles>
    <p:titleStyle>
      <a:lvl1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 kern="1200">
          <a:solidFill>
            <a:srgbClr val="007EC7"/>
          </a:solidFill>
          <a:latin typeface="Arial" pitchFamily="34" charset="0"/>
          <a:ea typeface="+mj-ea"/>
          <a:cs typeface="Arial" pitchFamily="34" charset="0"/>
        </a:defRPr>
      </a:lvl1pPr>
      <a:lvl2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2pPr>
      <a:lvl3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3pPr>
      <a:lvl4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4pPr>
      <a:lvl5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5pPr>
      <a:lvl6pPr marL="4572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6pPr>
      <a:lvl7pPr marL="9144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7pPr>
      <a:lvl8pPr marL="13716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8pPr>
      <a:lvl9pPr marL="18288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9pPr>
    </p:titleStyle>
    <p:bodyStyle>
      <a:lvl1pPr marL="539750" indent="-457200" algn="l" rtl="0" eaLnBrk="1" fontAlgn="base" hangingPunct="1">
        <a:lnSpc>
          <a:spcPts val="2500"/>
        </a:lnSpc>
        <a:spcBef>
          <a:spcPts val="600"/>
        </a:spcBef>
        <a:spcAft>
          <a:spcPts val="600"/>
        </a:spcAft>
        <a:buClr>
          <a:srgbClr val="007EC7"/>
        </a:buClr>
        <a:buFont typeface="Arial" panose="020B0604020202020204" pitchFamily="34" charset="0"/>
        <a:buChar char="―"/>
        <a:defRPr sz="21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rtl="0" eaLnBrk="1" fontAlgn="base" hangingPunct="1">
        <a:lnSpc>
          <a:spcPts val="2500"/>
        </a:lnSpc>
        <a:spcBef>
          <a:spcPts val="1800"/>
        </a:spcBef>
        <a:spcAft>
          <a:spcPts val="600"/>
        </a:spcAft>
        <a:buClr>
          <a:srgbClr val="007EC7"/>
        </a:buClr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>
            <a:extLst>
              <a:ext uri="{FF2B5EF4-FFF2-40B4-BE49-F238E27FC236}">
                <a16:creationId xmlns:a16="http://schemas.microsoft.com/office/drawing/2014/main" id="{8391A9CE-70FA-2F4A-1A32-3CD1D83BA2B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692275" y="274638"/>
            <a:ext cx="6994525" cy="41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Klepnutím lze upravit styl předlohy nadpisů.</a:t>
            </a:r>
          </a:p>
        </p:txBody>
      </p:sp>
      <p:sp>
        <p:nvSpPr>
          <p:cNvPr id="1027" name="Zástupný symbol pro text 2">
            <a:extLst>
              <a:ext uri="{FF2B5EF4-FFF2-40B4-BE49-F238E27FC236}">
                <a16:creationId xmlns:a16="http://schemas.microsoft.com/office/drawing/2014/main" id="{24F115D9-53EE-41CC-9B2F-C5E8717505F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68313" y="2133600"/>
            <a:ext cx="8229600" cy="417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Klepnutím lze upravit styly předlohy textu </a:t>
            </a:r>
          </a:p>
          <a:p>
            <a:pPr lvl="1"/>
            <a:r>
              <a:rPr lang="cs-CZ" altLang="cs-CZ"/>
              <a:t>Druhá úroveň</a:t>
            </a:r>
          </a:p>
          <a:p>
            <a:pPr lvl="2"/>
            <a:endParaRPr lang="cs-CZ" alt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8736181-F185-CF18-DA11-CC5EA7644A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8313" y="6524625"/>
            <a:ext cx="6911975" cy="196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A30290B-3AB5-A9AF-07E4-7D865EAEA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451725" y="6524625"/>
            <a:ext cx="1223963" cy="1968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/>
            </a:lvl1pPr>
          </a:lstStyle>
          <a:p>
            <a:fld id="{F6432F57-937F-4DC8-AD8F-CE0644052E8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24515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3" r:id="rId1"/>
    <p:sldLayoutId id="2147484214" r:id="rId2"/>
    <p:sldLayoutId id="2147484215" r:id="rId3"/>
    <p:sldLayoutId id="2147484216" r:id="rId4"/>
    <p:sldLayoutId id="2147484217" r:id="rId5"/>
    <p:sldLayoutId id="2147484218" r:id="rId6"/>
  </p:sldLayoutIdLst>
  <p:hf sldNum="0" hdr="0" ftr="0" dt="0"/>
  <p:txStyles>
    <p:titleStyle>
      <a:lvl1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 kern="1200">
          <a:solidFill>
            <a:srgbClr val="007EC7"/>
          </a:solidFill>
          <a:latin typeface="Arial" pitchFamily="34" charset="0"/>
          <a:ea typeface="+mj-ea"/>
          <a:cs typeface="Arial" pitchFamily="34" charset="0"/>
        </a:defRPr>
      </a:lvl1pPr>
      <a:lvl2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2pPr>
      <a:lvl3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3pPr>
      <a:lvl4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4pPr>
      <a:lvl5pPr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5pPr>
      <a:lvl6pPr marL="4572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6pPr>
      <a:lvl7pPr marL="9144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7pPr>
      <a:lvl8pPr marL="13716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8pPr>
      <a:lvl9pPr marL="18288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9pPr>
    </p:titleStyle>
    <p:bodyStyle>
      <a:lvl1pPr marL="539750" indent="-457200" algn="l" rtl="0" eaLnBrk="1" fontAlgn="base" hangingPunct="1">
        <a:lnSpc>
          <a:spcPts val="2500"/>
        </a:lnSpc>
        <a:spcBef>
          <a:spcPts val="600"/>
        </a:spcBef>
        <a:spcAft>
          <a:spcPts val="600"/>
        </a:spcAft>
        <a:buClr>
          <a:srgbClr val="007EC7"/>
        </a:buClr>
        <a:buFont typeface="Arial" panose="020B0604020202020204" pitchFamily="34" charset="0"/>
        <a:buChar char="―"/>
        <a:defRPr sz="21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rtl="0" eaLnBrk="1" fontAlgn="base" hangingPunct="1">
        <a:lnSpc>
          <a:spcPts val="2500"/>
        </a:lnSpc>
        <a:spcBef>
          <a:spcPts val="1800"/>
        </a:spcBef>
        <a:spcAft>
          <a:spcPts val="600"/>
        </a:spcAft>
        <a:buClr>
          <a:srgbClr val="007EC7"/>
        </a:buClr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vscr.cz/kataralni-horecka-ovci-aktualni-informace/" TargetMode="Externa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food.ec.europa.eu/animals/animal-diseases/surveillance-eradication-programmes-and-disease-free-status/bluetongue_en" TargetMode="Externa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>
            <a:extLst>
              <a:ext uri="{FF2B5EF4-FFF2-40B4-BE49-F238E27FC236}">
                <a16:creationId xmlns:a16="http://schemas.microsoft.com/office/drawing/2014/main" id="{7AC10B1C-9ABB-4A33-A029-260BDB3306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128793" cy="187203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cs-CZ" sz="4600" dirty="0"/>
            </a:br>
            <a:br>
              <a:rPr lang="cs-CZ" sz="4600" dirty="0"/>
            </a:br>
            <a:br>
              <a:rPr lang="cs-CZ" sz="4600" dirty="0"/>
            </a:br>
            <a:br>
              <a:rPr lang="cs-CZ" sz="4600" dirty="0"/>
            </a:br>
            <a:br>
              <a:rPr lang="cs-CZ" sz="4600" dirty="0"/>
            </a:br>
            <a:br>
              <a:rPr lang="cs-CZ" sz="4600" dirty="0"/>
            </a:br>
            <a:endParaRPr lang="cs-CZ" sz="4600" dirty="0"/>
          </a:p>
        </p:txBody>
      </p:sp>
      <p:sp>
        <p:nvSpPr>
          <p:cNvPr id="2" name="Obdélník 1"/>
          <p:cNvSpPr/>
          <p:nvPr/>
        </p:nvSpPr>
        <p:spPr>
          <a:xfrm>
            <a:off x="215941" y="1382488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</a:rPr>
              <a:t>Katarální horečka ovcí (KHO) v ČR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F9EEF4E3-5508-2423-7F74-78CF4D90AF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296" y="2162421"/>
            <a:ext cx="2920237" cy="3889585"/>
          </a:xfrm>
          <a:prstGeom prst="rect">
            <a:avLst/>
          </a:prstGeom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9C01AA8E-9E98-15EC-7C5F-19245D9C9F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4097" y="2162421"/>
            <a:ext cx="3456732" cy="3871296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214EF451-A5F8-EBD6-1C13-BB8229AC94DD}"/>
              </a:ext>
            </a:extLst>
          </p:cNvPr>
          <p:cNvSpPr txBox="1"/>
          <p:nvPr/>
        </p:nvSpPr>
        <p:spPr>
          <a:xfrm>
            <a:off x="467544" y="6237312"/>
            <a:ext cx="3595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MVDr. Klára Jelínková, ÚVS SVS</a:t>
            </a:r>
          </a:p>
        </p:txBody>
      </p:sp>
    </p:spTree>
    <p:extLst>
      <p:ext uri="{BB962C8B-B14F-4D97-AF65-F5344CB8AC3E}">
        <p14:creationId xmlns:p14="http://schemas.microsoft.com/office/powerpoint/2010/main" val="4083739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950" y="836712"/>
            <a:ext cx="8928992" cy="602128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infekční (virové) onemocněním přežvýkavců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není přenosné na člověka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v současné době známo 24 sérotypů BTV1 až BTV24, přičemž v Evropě dnes největší problém způsobují sérotypy BTV3, BTV4, BTV8, BTV 1 a BTV16.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nákaza je </a:t>
            </a:r>
            <a:r>
              <a:rPr lang="cs-CZ" sz="1800" dirty="0" err="1"/>
              <a:t>nekontagiózní</a:t>
            </a:r>
            <a:r>
              <a:rPr lang="cs-CZ" sz="1800" dirty="0"/>
              <a:t>, </a:t>
            </a:r>
            <a:r>
              <a:rPr lang="cs-CZ" sz="1800" dirty="0">
                <a:solidFill>
                  <a:srgbClr val="0070C0"/>
                </a:solidFill>
              </a:rPr>
              <a:t>virus je šířen hmyzem (vektorem)</a:t>
            </a:r>
            <a:r>
              <a:rPr lang="cs-CZ" sz="1800" dirty="0"/>
              <a:t>, konkrétně tiplíky r. </a:t>
            </a:r>
            <a:r>
              <a:rPr lang="cs-CZ" sz="1800" dirty="0" err="1"/>
              <a:t>Culicoides</a:t>
            </a:r>
            <a:endParaRPr lang="cs-CZ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cs-CZ" sz="1800" b="1" dirty="0">
                <a:solidFill>
                  <a:srgbClr val="007EC7"/>
                </a:solidFill>
              </a:rPr>
              <a:t>KP skot: </a:t>
            </a:r>
            <a:r>
              <a:rPr lang="cs-CZ" sz="1800" dirty="0"/>
              <a:t>nevýrazné, pokud u skotu dojde k výskytu klinických příznaků, onemocnění se projeví </a:t>
            </a:r>
            <a:r>
              <a:rPr lang="cs-CZ" sz="1800" b="1" dirty="0"/>
              <a:t>vezikulárními (puchýřky), a ulcerózními (vředy) změnami v dutině ústní </a:t>
            </a:r>
            <a:r>
              <a:rPr lang="cs-CZ" sz="1800" dirty="0"/>
              <a:t>a jako vezikulární a ulcerativní dermatitida (zánět kůže). Dále se může projevit </a:t>
            </a:r>
            <a:r>
              <a:rPr lang="cs-CZ" sz="1800" dirty="0" err="1"/>
              <a:t>koronitidou</a:t>
            </a:r>
            <a:r>
              <a:rPr lang="cs-CZ" sz="1800" dirty="0"/>
              <a:t> (otok a zčervenání kůže v oblasti přechodu rohoviny paznehtů a kůže), </a:t>
            </a:r>
            <a:r>
              <a:rPr lang="cs-CZ" sz="1800" dirty="0" err="1"/>
              <a:t>lakrimací</a:t>
            </a:r>
            <a:r>
              <a:rPr lang="cs-CZ" sz="1800" dirty="0"/>
              <a:t> (slzením) a salivací (sliněním), </a:t>
            </a:r>
            <a:r>
              <a:rPr lang="cs-CZ" sz="1800" dirty="0">
                <a:solidFill>
                  <a:srgbClr val="0070C0"/>
                </a:solidFill>
              </a:rPr>
              <a:t>otoky v oblasti hlavy a krku.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b="1" dirty="0">
                <a:solidFill>
                  <a:srgbClr val="007EC7"/>
                </a:solidFill>
              </a:rPr>
              <a:t>KP u ovcí: </a:t>
            </a:r>
            <a:r>
              <a:rPr lang="cs-CZ" sz="1800" dirty="0"/>
              <a:t>příznaky obdobné jako u skotu, obvykle jsou výraznější (zvláště u jehňat). V případě akutního průběhu ovce uhyne za několik dní od nakažení, důsledkem prudkého plicního edému, z nozder vytéká pěnovitý sekret a dochází k udušení.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835696" y="189017"/>
            <a:ext cx="6552728" cy="741784"/>
          </a:xfrm>
        </p:spPr>
        <p:txBody>
          <a:bodyPr/>
          <a:lstStyle/>
          <a:p>
            <a:r>
              <a:rPr lang="cs-CZ" dirty="0"/>
              <a:t>KHO – informace o nákaze</a:t>
            </a:r>
          </a:p>
        </p:txBody>
      </p:sp>
    </p:spTree>
    <p:extLst>
      <p:ext uri="{BB962C8B-B14F-4D97-AF65-F5344CB8AC3E}">
        <p14:creationId xmlns:p14="http://schemas.microsoft.com/office/powerpoint/2010/main" val="1494899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A3A963-CB28-DDF6-C548-40B0E6A14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C50DA441-DA1D-E496-6FDA-EFF33EC02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43" y="1124744"/>
            <a:ext cx="8928992" cy="485967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70C0"/>
                </a:solidFill>
              </a:rPr>
              <a:t>1. ohnisko katarální horečky ovcí (KHO) v ČR (po 15 letech bez výskytu) potvrzeno dne 6. 9. 2024 </a:t>
            </a:r>
            <a:r>
              <a:rPr lang="cs-CZ" sz="2000" dirty="0"/>
              <a:t>na hospodářství s chovem ovcí, koz a skotu v Jindřichovicích, okres Sokolov, </a:t>
            </a:r>
            <a:r>
              <a:rPr lang="cs-CZ" sz="2000" dirty="0">
                <a:solidFill>
                  <a:srgbClr val="0070C0"/>
                </a:solidFill>
              </a:rPr>
              <a:t>Karlovarský kraj</a:t>
            </a:r>
            <a:endParaRPr lang="cs-CZ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v ČR potvrzen </a:t>
            </a:r>
            <a:r>
              <a:rPr lang="cs-CZ" sz="2000" dirty="0">
                <a:solidFill>
                  <a:srgbClr val="0070C0"/>
                </a:solidFill>
              </a:rPr>
              <a:t>sérotyp 3 KHO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k datu 2. 12. 2024 je v ČR potvrzeno </a:t>
            </a:r>
            <a:r>
              <a:rPr lang="cs-CZ" sz="2000" b="1" dirty="0">
                <a:solidFill>
                  <a:srgbClr val="007EC7"/>
                </a:solidFill>
              </a:rPr>
              <a:t>100 ohnisek KHO </a:t>
            </a:r>
            <a:r>
              <a:rPr lang="cs-CZ" sz="2000" dirty="0"/>
              <a:t>(v krajích Karlovarském, Ústeckém, Libereckém, Plzeňském, Jihočeském, Středočeském a Vysočina)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b="1" dirty="0">
                <a:solidFill>
                  <a:srgbClr val="0070C0"/>
                </a:solidFill>
              </a:rPr>
              <a:t>Od 30. 10. 2024 pásmo KHO v ČR rozšířeno na celou ČR – celostátní mimořádná veterinární opatření – celá ČR bez statusu prostého ke KHO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Aktuální informace ke KHO na webu SVS ČR: </a:t>
            </a:r>
            <a:r>
              <a:rPr lang="cs-CZ" sz="2000" dirty="0">
                <a:hlinkClick r:id="rId2"/>
              </a:rPr>
              <a:t>https://www.svscr.cz/kataralni-horecka-ovci-aktualni-informace/</a:t>
            </a:r>
            <a:endParaRPr lang="cs-CZ" sz="2000" dirty="0"/>
          </a:p>
          <a:p>
            <a:pPr>
              <a:buFont typeface="Arial" panose="020B0604020202020204" pitchFamily="34" charset="0"/>
              <a:buChar char="•"/>
            </a:pPr>
            <a:endParaRPr lang="cs-CZ" sz="1800" dirty="0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109511E5-7B11-EB7A-F27C-B6F72C69DFF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835696" y="189017"/>
            <a:ext cx="6552728" cy="741784"/>
          </a:xfrm>
        </p:spPr>
        <p:txBody>
          <a:bodyPr/>
          <a:lstStyle/>
          <a:p>
            <a:r>
              <a:rPr lang="cs-CZ" dirty="0"/>
              <a:t>KHO – informace o nákaze</a:t>
            </a:r>
          </a:p>
        </p:txBody>
      </p:sp>
    </p:spTree>
    <p:extLst>
      <p:ext uri="{BB962C8B-B14F-4D97-AF65-F5344CB8AC3E}">
        <p14:creationId xmlns:p14="http://schemas.microsoft.com/office/powerpoint/2010/main" val="1782329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3C23319-C596-2704-7FAC-AAEDAEC45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1340768"/>
            <a:ext cx="8579296" cy="5147903"/>
          </a:xfrm>
        </p:spPr>
        <p:txBody>
          <a:bodyPr/>
          <a:lstStyle/>
          <a:p>
            <a:pPr marL="360000" marR="0" lvl="0" indent="-360000" algn="just" defTabSz="914400" rtl="0" eaLnBrk="1" fontAlgn="base" latinLnBrk="0" hangingPunct="1">
              <a:lnSpc>
                <a:spcPts val="2500"/>
              </a:lnSpc>
              <a:spcBef>
                <a:spcPts val="600"/>
              </a:spcBef>
              <a:spcAft>
                <a:spcPts val="600"/>
              </a:spcAft>
              <a:buClr>
                <a:srgbClr val="007EC7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v ČR byla v říjnu 2024 registrována vakcína proti KHO sérotypu 3 - </a:t>
            </a:r>
            <a:r>
              <a:rPr kumimoji="0" lang="cs-CZ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BioBos</a:t>
            </a:r>
            <a:r>
              <a:rPr kumimoji="0" lang="cs-CZ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BTV 3 injekční suspenze pro ovce a skot </a:t>
            </a:r>
            <a:r>
              <a:rPr kumimoji="0" lang="cs-CZ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– výrobce </a:t>
            </a:r>
            <a:r>
              <a:rPr kumimoji="0" lang="cs-CZ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Bioveta</a:t>
            </a:r>
            <a:r>
              <a:rPr kumimoji="0" lang="cs-CZ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(registrace za mimořádných okolností)</a:t>
            </a:r>
          </a:p>
          <a:p>
            <a:pPr marL="360000" marR="0" lvl="0" indent="-360000" algn="just" defTabSz="914400" rtl="0" eaLnBrk="1" fontAlgn="base" latinLnBrk="0" hangingPunct="1">
              <a:lnSpc>
                <a:spcPts val="2500"/>
              </a:lnSpc>
              <a:spcBef>
                <a:spcPts val="600"/>
              </a:spcBef>
              <a:spcAft>
                <a:spcPts val="600"/>
              </a:spcAft>
              <a:buClr>
                <a:srgbClr val="007EC7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podmínky k vakcinaci stanovují celostátní mimořádná veterinární opatření (zejména k evidenci vakcinovaných zvířat)</a:t>
            </a:r>
          </a:p>
          <a:p>
            <a:pPr marL="360000" marR="0" lvl="0" indent="-360000" algn="just" defTabSz="914400" rtl="0" eaLnBrk="1" fontAlgn="base" latinLnBrk="0" hangingPunct="1">
              <a:lnSpc>
                <a:spcPts val="2500"/>
              </a:lnSpc>
              <a:spcBef>
                <a:spcPts val="600"/>
              </a:spcBef>
              <a:spcAft>
                <a:spcPts val="600"/>
              </a:spcAft>
              <a:buClr>
                <a:srgbClr val="007EC7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vakcinace je dobrovolná, hrazena chovatelem</a:t>
            </a:r>
          </a:p>
          <a:p>
            <a:pPr marL="360000" marR="0" lvl="0" indent="-360000" algn="just" defTabSz="914400" rtl="0" eaLnBrk="1" fontAlgn="base" latinLnBrk="0" hangingPunct="1">
              <a:lnSpc>
                <a:spcPts val="2500"/>
              </a:lnSpc>
              <a:spcBef>
                <a:spcPts val="600"/>
              </a:spcBef>
              <a:spcAft>
                <a:spcPts val="600"/>
              </a:spcAft>
              <a:buClr>
                <a:srgbClr val="007EC7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s-CZ" sz="2000" dirty="0">
                <a:solidFill>
                  <a:prstClr val="black"/>
                </a:solidFill>
              </a:rPr>
              <a:t>celostátní MVO jsou dostupná na webu SVS ČR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8B9B9D90-0505-9132-B48E-B4EA9ED1FF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763689" y="188640"/>
            <a:ext cx="6552728" cy="914400"/>
          </a:xfrm>
        </p:spPr>
        <p:txBody>
          <a:bodyPr/>
          <a:lstStyle/>
          <a:p>
            <a:r>
              <a:rPr lang="cs-CZ" dirty="0"/>
              <a:t>Vakcinace proti KHO, sérotypu 3</a:t>
            </a:r>
          </a:p>
        </p:txBody>
      </p:sp>
    </p:spTree>
    <p:extLst>
      <p:ext uri="{BB962C8B-B14F-4D97-AF65-F5344CB8AC3E}">
        <p14:creationId xmlns:p14="http://schemas.microsoft.com/office/powerpoint/2010/main" val="1587733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80526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v ČR zahájen </a:t>
            </a:r>
            <a:r>
              <a:rPr lang="cs-CZ" sz="1800" b="1" dirty="0"/>
              <a:t>od listopadu 2024 </a:t>
            </a:r>
            <a:r>
              <a:rPr lang="cs-CZ" sz="1800" dirty="0"/>
              <a:t>za účelem stanovení </a:t>
            </a:r>
            <a:r>
              <a:rPr lang="cs-CZ" sz="1800" dirty="0">
                <a:solidFill>
                  <a:srgbClr val="0070C0"/>
                </a:solidFill>
              </a:rPr>
              <a:t>období prostého výskytu vektorů nákazy katarální horečky ovcí (tj.  tiplíků rodu </a:t>
            </a:r>
            <a:r>
              <a:rPr lang="cs-CZ" sz="1800" dirty="0" err="1">
                <a:solidFill>
                  <a:srgbClr val="0070C0"/>
                </a:solidFill>
              </a:rPr>
              <a:t>Culicoides</a:t>
            </a:r>
            <a:r>
              <a:rPr lang="cs-CZ" sz="1800" dirty="0">
                <a:solidFill>
                  <a:srgbClr val="0070C0"/>
                </a:solidFill>
              </a:rPr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b="1" u="sng" dirty="0"/>
              <a:t>Od 29. 11. 2024 v ČR vyhlášeno období sezónně prosté katarální horečky ovcí (období bez výskytu vektorů KHO)</a:t>
            </a:r>
            <a:r>
              <a:rPr lang="cs-CZ" sz="1800" dirty="0"/>
              <a:t> na základě výsledků entomologického monitoringu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700" dirty="0"/>
              <a:t>Po 60 dnech ukončení všech stávajících ohnisek (zvířata jsou infekční/pozitivní po dobu 60ti dnů od nakažení)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700" dirty="0"/>
              <a:t>Zjednodušení podmínek pro přemístění zvířat</a:t>
            </a:r>
            <a:endParaRPr lang="cs-CZ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Entomologický monitoring bude probíhat i nadále až do ukončení tohoto období – předpoklad přelom duben/květen.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V ČR umístěno 39 lapačů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b="1" dirty="0"/>
              <a:t>pasti na odchyt hmyzu jsou umístěny na hospodářstvích s chovem přežvýkavců </a:t>
            </a:r>
            <a:r>
              <a:rPr lang="cs-CZ" sz="1800" dirty="0"/>
              <a:t>– majitel hospodářství/chovatel má podle aktualizace MKZ na rok 2024 nárok na příspěvek za instalaci a údržbu pasti (příspěvek činní 500 Kč měsíčně).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1800" dirty="0"/>
          </a:p>
          <a:p>
            <a:pPr>
              <a:buFont typeface="Arial" panose="020B0604020202020204" pitchFamily="34" charset="0"/>
              <a:buChar char="•"/>
            </a:pPr>
            <a:endParaRPr lang="cs-CZ" sz="1800" dirty="0"/>
          </a:p>
          <a:p>
            <a:pPr>
              <a:buFont typeface="Arial" panose="020B0604020202020204" pitchFamily="34" charset="0"/>
              <a:buChar char="•"/>
            </a:pP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835696" y="189017"/>
            <a:ext cx="6552728" cy="741784"/>
          </a:xfrm>
        </p:spPr>
        <p:txBody>
          <a:bodyPr/>
          <a:lstStyle/>
          <a:p>
            <a:r>
              <a:rPr lang="cs-CZ" dirty="0"/>
              <a:t>Entomologický monitoring</a:t>
            </a:r>
          </a:p>
        </p:txBody>
      </p:sp>
    </p:spTree>
    <p:extLst>
      <p:ext uri="{BB962C8B-B14F-4D97-AF65-F5344CB8AC3E}">
        <p14:creationId xmlns:p14="http://schemas.microsoft.com/office/powerpoint/2010/main" val="1504849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venku, světlo, nachový&#10;&#10;Popis byl vytvořen automaticky">
            <a:extLst>
              <a:ext uri="{FF2B5EF4-FFF2-40B4-BE49-F238E27FC236}">
                <a16:creationId xmlns:a16="http://schemas.microsoft.com/office/drawing/2014/main" id="{1371CC43-3C6D-8584-775D-CA21F09DD7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60648"/>
            <a:ext cx="4479458" cy="5949280"/>
          </a:xfrm>
          <a:prstGeom prst="rect">
            <a:avLst/>
          </a:prstGeom>
        </p:spPr>
      </p:pic>
      <p:pic>
        <p:nvPicPr>
          <p:cNvPr id="6" name="Obrázek 5" descr="Obsah obrázku Servírovací nádobí, talíř, keramika, porcelán&#10;&#10;Popis byl vytvořen automaticky">
            <a:extLst>
              <a:ext uri="{FF2B5EF4-FFF2-40B4-BE49-F238E27FC236}">
                <a16:creationId xmlns:a16="http://schemas.microsoft.com/office/drawing/2014/main" id="{38AD31EC-54EF-B2B1-EB7A-5EF6774E8A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69956"/>
            <a:ext cx="3361503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764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5F97971-294C-92E8-01D6-FD6C902643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03548" y="764704"/>
            <a:ext cx="8136903" cy="914400"/>
          </a:xfrm>
        </p:spPr>
        <p:txBody>
          <a:bodyPr/>
          <a:lstStyle/>
          <a:p>
            <a:r>
              <a:rPr lang="cs-CZ" sz="2000" dirty="0"/>
              <a:t>Mapa ohnisek KHO v ČR k datu 2.12.2024 – celkem 100 ohnisek</a:t>
            </a:r>
          </a:p>
        </p:txBody>
      </p:sp>
      <p:pic>
        <p:nvPicPr>
          <p:cNvPr id="3" name="Zástupný obsah 2">
            <a:extLst>
              <a:ext uri="{FF2B5EF4-FFF2-40B4-BE49-F238E27FC236}">
                <a16:creationId xmlns:a16="http://schemas.microsoft.com/office/drawing/2014/main" id="{13E49450-63CC-0711-6C46-50BE2D09FA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162" y="1484784"/>
            <a:ext cx="7849262" cy="498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887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D7D55ACB-CC25-F974-0BDB-3BAFB8F0A8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240" y="1292963"/>
            <a:ext cx="3752850" cy="5003800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B46F9CAE-DD04-8AE1-76BA-4224294CC7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416" y="1292963"/>
            <a:ext cx="5256584" cy="3942438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E0D75C69-0B9D-0A12-C64B-E2C7A31A0E46}"/>
              </a:ext>
            </a:extLst>
          </p:cNvPr>
          <p:cNvSpPr txBox="1"/>
          <p:nvPr/>
        </p:nvSpPr>
        <p:spPr>
          <a:xfrm>
            <a:off x="2051720" y="47667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Klinické příznaky KHO</a:t>
            </a:r>
          </a:p>
          <a:p>
            <a:r>
              <a:rPr lang="cs-CZ" dirty="0"/>
              <a:t>Fotografie z ohnisek KHO v ČR, zdroj: SVS ČR</a:t>
            </a:r>
          </a:p>
        </p:txBody>
      </p:sp>
    </p:spTree>
    <p:extLst>
      <p:ext uri="{BB962C8B-B14F-4D97-AF65-F5344CB8AC3E}">
        <p14:creationId xmlns:p14="http://schemas.microsoft.com/office/powerpoint/2010/main" val="8067134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6C521A0E-793D-5E73-6C9B-EDF513B31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97402" y="3261806"/>
            <a:ext cx="4752528" cy="3564396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42FD463C-0561-031B-2C77-9EDCD76D9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768848"/>
            <a:ext cx="5664629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525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439581CD-60F2-7494-E24E-CBA1C487BD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570" y="1294178"/>
            <a:ext cx="4093368" cy="5457825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4100390-F79E-1A30-8083-FBBD8DA75F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6938" y="132812"/>
            <a:ext cx="4896544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051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151528A1-9920-5641-D648-FFE9D24224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530" y="692696"/>
            <a:ext cx="5666162" cy="4248150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1BB3B40-E116-0A85-F07F-5DC8C4D1C7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510585"/>
            <a:ext cx="3976414" cy="530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218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plot, dobytek, venku, hospodářská zvířata&#10;&#10;Popis byl vytvořen automaticky">
            <a:extLst>
              <a:ext uri="{FF2B5EF4-FFF2-40B4-BE49-F238E27FC236}">
                <a16:creationId xmlns:a16="http://schemas.microsoft.com/office/drawing/2014/main" id="{67CE24C1-7BD3-3850-A2E5-6D37095BFF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894520"/>
            <a:ext cx="6348197" cy="4761148"/>
          </a:xfrm>
          <a:prstGeom prst="rect">
            <a:avLst/>
          </a:prstGeom>
        </p:spPr>
      </p:pic>
      <p:pic>
        <p:nvPicPr>
          <p:cNvPr id="6" name="Zástupný obsah 5" descr="Obsah obrázku plot, venku, hospodářská zvířata, dobytek&#10;&#10;Popis byl vytvořen automaticky">
            <a:extLst>
              <a:ext uri="{FF2B5EF4-FFF2-40B4-BE49-F238E27FC236}">
                <a16:creationId xmlns:a16="http://schemas.microsoft.com/office/drawing/2014/main" id="{9A77D04C-0209-4E0A-2CD1-2E85A83EA4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24" y="764704"/>
            <a:ext cx="4680520" cy="3510390"/>
          </a:xfrm>
        </p:spPr>
      </p:pic>
    </p:spTree>
    <p:extLst>
      <p:ext uri="{BB962C8B-B14F-4D97-AF65-F5344CB8AC3E}">
        <p14:creationId xmlns:p14="http://schemas.microsoft.com/office/powerpoint/2010/main" val="774892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obsah 5" descr="Obsah obrázku hospodářská zvířata, dobytek, kráva, venku&#10;&#10;Popis byl vytvořen automaticky">
            <a:extLst>
              <a:ext uri="{FF2B5EF4-FFF2-40B4-BE49-F238E27FC236}">
                <a16:creationId xmlns:a16="http://schemas.microsoft.com/office/drawing/2014/main" id="{6CA7F9BE-BDCF-116B-7BA1-DAB378D1F2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08" y="188640"/>
            <a:ext cx="5256584" cy="3942438"/>
          </a:xfrm>
        </p:spPr>
      </p:pic>
      <p:pic>
        <p:nvPicPr>
          <p:cNvPr id="8" name="Obrázek 7" descr="Obsah obrázku hospodářská zvířata, savec, dobytek, kráva&#10;&#10;Popis byl vytvořen automaticky">
            <a:extLst>
              <a:ext uri="{FF2B5EF4-FFF2-40B4-BE49-F238E27FC236}">
                <a16:creationId xmlns:a16="http://schemas.microsoft.com/office/drawing/2014/main" id="{2DF5B659-07E1-FE28-F502-B9F43C789F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0232" y="2636912"/>
            <a:ext cx="5495012" cy="4121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42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kráva, tráva, savec, venku&#10;&#10;Popis byl vytvořen automaticky">
            <a:extLst>
              <a:ext uri="{FF2B5EF4-FFF2-40B4-BE49-F238E27FC236}">
                <a16:creationId xmlns:a16="http://schemas.microsoft.com/office/drawing/2014/main" id="{76C96C33-E564-C07C-B4D5-DE0B8D34305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64704"/>
            <a:ext cx="7878622" cy="590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1466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E0E99A7-F08E-D5D0-3FDF-A91925B8D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622" y="1052736"/>
            <a:ext cx="8738873" cy="580526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přemístění zvířat v rámci ČR již není omezeno (s výjimkou ohnisek – ty se řídí MVO pro ohnisko)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přemísťování zvířat do jiných členských států (ČS) podléhá platné legislativě EU, z celého území ČR je možné přemísťovat zvířata pouze do členských států, které </a:t>
            </a:r>
            <a:r>
              <a:rPr lang="cs-CZ" sz="1800" dirty="0">
                <a:solidFill>
                  <a:srgbClr val="007EC7"/>
                </a:solidFill>
              </a:rPr>
              <a:t>mají stanoveny podmínky k přemístění zvířat vzhledem ke KHO </a:t>
            </a:r>
            <a:r>
              <a:rPr lang="cs-CZ" sz="1800" dirty="0"/>
              <a:t>na jejich území. Všechny tyto podmínky jednotlivých ČS jsou uvedeny na oficiálních stránkách Evropské komise: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>
                <a:hlinkClick r:id="rId2"/>
              </a:rPr>
              <a:t>https://food.ec.europa.eu/animals/animal-diseases/surveillance-eradication-programmes-and-disease-free-status/bluetongue_en</a:t>
            </a:r>
            <a:endParaRPr lang="cs-CZ" sz="1800" dirty="0"/>
          </a:p>
          <a:p>
            <a:pPr>
              <a:buFont typeface="Arial" panose="020B0604020202020204" pitchFamily="34" charset="0"/>
              <a:buChar char="•"/>
            </a:pPr>
            <a:endParaRPr lang="cs-CZ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Přemístění vakcinovaných zvířat: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do ČS, které mají vakcinaci stanovenou ve svých podmínkách na webu EK jako jednu z možností pro přemístění zvířat na jejich území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Na Slovensko (zvířata v imunitě po 60 dnech od 1. dávky vakcíny)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3FC93A1-9386-DF43-8271-0D5F895C4B1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810427" y="241093"/>
            <a:ext cx="7128792" cy="914400"/>
          </a:xfrm>
        </p:spPr>
        <p:txBody>
          <a:bodyPr/>
          <a:lstStyle/>
          <a:p>
            <a:r>
              <a:rPr lang="cs-CZ" dirty="0"/>
              <a:t>KHO – přemísťování vnímavých zvířat</a:t>
            </a:r>
          </a:p>
        </p:txBody>
      </p:sp>
    </p:spTree>
    <p:extLst>
      <p:ext uri="{BB962C8B-B14F-4D97-AF65-F5344CB8AC3E}">
        <p14:creationId xmlns:p14="http://schemas.microsoft.com/office/powerpoint/2010/main" val="2379957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02128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Tyto podmínky mají aktuálně zavedeny následující ČS: </a:t>
            </a:r>
            <a:r>
              <a:rPr lang="cs-CZ" sz="1800" dirty="0">
                <a:solidFill>
                  <a:srgbClr val="00B050"/>
                </a:solidFill>
              </a:rPr>
              <a:t>Belgie, Chorvatsko, Francie, Německo, Řecko, Itálie, Lucembursko, Nizozemí, Portugalsko, Španělsko, Bulharsko.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některé z těchto států mají v rámci podmínek stanoveno, že </a:t>
            </a:r>
            <a:r>
              <a:rPr lang="cs-CZ" sz="1800" dirty="0">
                <a:solidFill>
                  <a:srgbClr val="00B050"/>
                </a:solidFill>
              </a:rPr>
              <a:t>nevyžadují žádné podmínky pro přemístění vzhledem k sérotypu 3 KHO</a:t>
            </a:r>
            <a:r>
              <a:rPr lang="cs-CZ" sz="1800" dirty="0"/>
              <a:t> (</a:t>
            </a:r>
            <a:r>
              <a:rPr lang="cs-CZ" sz="1800" b="1" dirty="0"/>
              <a:t>Belgie, Nizozemí, Německo, Lucembursko</a:t>
            </a:r>
            <a:r>
              <a:rPr lang="cs-CZ" sz="1800" dirty="0"/>
              <a:t>). Přemístění zvířat do těchto států z ČR je tedy možné bez dalších omezení vzhledem ke KHO.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prstClr val="black"/>
                </a:solidFill>
              </a:rPr>
              <a:t>j</a:t>
            </a:r>
            <a:r>
              <a:rPr kumimoji="0" lang="cs-CZ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ednou</a:t>
            </a:r>
            <a:r>
              <a:rPr kumimoji="0" lang="cs-CZ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z možností je </a:t>
            </a:r>
            <a:r>
              <a:rPr kumimoji="0" lang="cs-CZ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přemístění zvířat z ČS sezónně prostého KHO </a:t>
            </a:r>
            <a:r>
              <a:rPr kumimoji="0" lang="cs-CZ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za následujících podmínek (tedy aktuálně z ČR)</a:t>
            </a:r>
          </a:p>
          <a:p>
            <a:pPr marL="914400" marR="0" lvl="2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„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Zvířata byla chována v členském státě nebo oblasti sezónně prostých BTV podle čl. 40 odst. 3: </a:t>
            </a:r>
          </a:p>
          <a:p>
            <a:pPr marL="1314450" marR="0" lvl="2" indent="-4000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romanLcPeriod"/>
              <a:tabLst/>
              <a:defRPr/>
            </a:pP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 dobu alespoň 60 dní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před datem přemístění nebo </a:t>
            </a:r>
          </a:p>
          <a:p>
            <a:pPr marL="1314450" marR="0" lvl="2" indent="-4000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romanLcPeriod"/>
              <a:tabLst/>
              <a:defRPr/>
            </a:pP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 dobu alespoň 28 dní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před datem přemístění a byla podrobena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sérologickému vyšetření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 negativními výsledky, které bylo provedeno na vzorcích odebraných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alespoň 28 dní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 datu vstupu zvířete do členského státu nebo oblasti sezónně prostých BTV, nebo </a:t>
            </a:r>
          </a:p>
          <a:p>
            <a:pPr marL="1314450" marR="0" lvl="2" indent="-4000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romanLcPeriod"/>
              <a:tabLst/>
              <a:defRPr/>
            </a:pP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 dobu alespoň 14 dní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před datem přemístění a byla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podrobena testu PCR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 negativními výsledky, který byl proveden na vzorcích odebraných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alespoň 14 dní </a:t>
            </a:r>
            <a:r>
              <a:rPr kumimoji="0" lang="cs-CZ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 datu vstupu zvířete do členského státu nebo oblasti sezónně prostých BTV“ 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057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168352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>
                <a:solidFill>
                  <a:srgbClr val="007EC7"/>
                </a:solidFill>
              </a:rPr>
              <a:t>Pro přemístění zvířat z ČR přímo na jatky do jiného ČS EU platí: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přemístění přímo na jatky je dle legislativy možné, pokud v hospodářství původu nebyl po dobu alespoň 30 dnů před datem přemístění hlášen žádný případ infekce KHO.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a zároveň provozovatel zařízení původu zvířat informuje provozovatele jatek určení o přemístění zvířat z pásma alespoň 48 hodin před nakládkou zvířat.</a:t>
            </a:r>
          </a:p>
          <a:p>
            <a:pPr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5150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13058D8-CEA8-C0A0-7787-10D881575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846163"/>
            <a:ext cx="8229600" cy="4823197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Pro umožnění obchodování s vnímavými zvířaty </a:t>
            </a:r>
            <a:r>
              <a:rPr lang="cs-CZ" sz="1800" u="sng" dirty="0">
                <a:solidFill>
                  <a:srgbClr val="0070C0"/>
                </a:solidFill>
              </a:rPr>
              <a:t>mezi ČS s výskytem KHO </a:t>
            </a:r>
            <a:r>
              <a:rPr lang="cs-CZ" sz="1800" dirty="0"/>
              <a:t>a ČR, ČR uplatňuje tyto podmínky pro přemístění zvířat na území ČR: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rgbClr val="007EC7"/>
                </a:solidFill>
              </a:rPr>
              <a:t>Ochrana zvířat repelentem/insekticidem po dobu alespoň 14 dnů před odesláním + negativní PCR vyšetření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rgbClr val="007EC7"/>
                </a:solidFill>
              </a:rPr>
              <a:t>Přijetí zvířat ze států sezónně prostých KHO za stanovených podmínek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rgbClr val="007EC7"/>
                </a:solidFill>
              </a:rPr>
              <a:t>Přijetí zvířat vakcinovaných: u skotu po 10 dnech od aplikace druhé dávky vakcíny.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Tyto podmínky jsou certifikovány v TRACES certifikátu.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24AB407-335C-1EB9-264F-ADF9BEA9375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91931" y="692696"/>
            <a:ext cx="8712968" cy="914400"/>
          </a:xfrm>
        </p:spPr>
        <p:txBody>
          <a:bodyPr/>
          <a:lstStyle/>
          <a:p>
            <a:r>
              <a:rPr lang="cs-CZ" sz="2400" dirty="0"/>
              <a:t>Podmínky k přemísťování zvířat na území ČR hlášené na Komisi</a:t>
            </a:r>
          </a:p>
        </p:txBody>
      </p:sp>
    </p:spTree>
    <p:extLst>
      <p:ext uri="{BB962C8B-B14F-4D97-AF65-F5344CB8AC3E}">
        <p14:creationId xmlns:p14="http://schemas.microsoft.com/office/powerpoint/2010/main" val="40535035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006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b="1" dirty="0">
                <a:solidFill>
                  <a:srgbClr val="007EC7"/>
                </a:solidFill>
              </a:rPr>
              <a:t>sérotyp 3 KHO </a:t>
            </a:r>
            <a:r>
              <a:rPr lang="cs-CZ" sz="1800" dirty="0"/>
              <a:t>se v EU rozšířil v loňském roce 2023 (Belgie, Nizozemí, Německo)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aktuálně se sérotyp 3 KHO vyskytuje v následujících zemích EU: Belgie, Nizozemí, Lucembursko, Německo, Dánsko, Francie, Portugalsko, Španělsko, Rakousko, Švédsko, ČR</a:t>
            </a:r>
            <a:r>
              <a:rPr lang="cs-CZ" sz="1800"/>
              <a:t>, Polsko</a:t>
            </a:r>
            <a:endParaRPr lang="cs-CZ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sérotyp BTV 3 hlásí taktéž Švýcarsko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Ostatní sérotypy KHO aktuálně hlášené z jiných ČS: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ve Španělsku byly v roce 2024 diagnostikovány kmeny BTV 4, BTV 8 a BTV 1, v Andoře BTV 8, v Itálii BTV 8 a v Rakousku kromě BTV 3 byl diagnostikován také kmen BTV 4.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691680" y="218334"/>
            <a:ext cx="6912768" cy="914400"/>
          </a:xfrm>
        </p:spPr>
        <p:txBody>
          <a:bodyPr/>
          <a:lstStyle/>
          <a:p>
            <a:r>
              <a:rPr lang="cs-CZ" dirty="0"/>
              <a:t>Katarální horečka ovcí v EU</a:t>
            </a:r>
          </a:p>
        </p:txBody>
      </p:sp>
    </p:spTree>
    <p:extLst>
      <p:ext uri="{BB962C8B-B14F-4D97-AF65-F5344CB8AC3E}">
        <p14:creationId xmlns:p14="http://schemas.microsoft.com/office/powerpoint/2010/main" val="3387450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DEC6CB2F-4C92-1F41-F914-379B3EE132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5073" t="10155" r="7207" b="5060"/>
          <a:stretch/>
        </p:blipFill>
        <p:spPr>
          <a:xfrm>
            <a:off x="503548" y="1052736"/>
            <a:ext cx="8136904" cy="5730214"/>
          </a:xfrm>
        </p:spPr>
      </p:pic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EBC1277-5753-9FB2-905A-E0409556FBB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123728" y="188640"/>
            <a:ext cx="6292232" cy="652372"/>
          </a:xfrm>
        </p:spPr>
        <p:txBody>
          <a:bodyPr/>
          <a:lstStyle/>
          <a:p>
            <a:r>
              <a:rPr lang="cs-CZ" dirty="0"/>
              <a:t>KHO v EU</a:t>
            </a:r>
          </a:p>
          <a:p>
            <a:r>
              <a:rPr lang="cs-CZ" sz="1800" dirty="0"/>
              <a:t>Pozn. ČR již aktuálně celá bez statusu prostého ke KHO</a:t>
            </a:r>
          </a:p>
        </p:txBody>
      </p:sp>
    </p:spTree>
    <p:extLst>
      <p:ext uri="{BB962C8B-B14F-4D97-AF65-F5344CB8AC3E}">
        <p14:creationId xmlns:p14="http://schemas.microsoft.com/office/powerpoint/2010/main" val="4797275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Děkuji za pozornost.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764295"/>
      </p:ext>
    </p:extLst>
  </p:cSld>
  <p:clrMapOvr>
    <a:masterClrMapping/>
  </p:clrMapOvr>
</p:sld>
</file>

<file path=ppt/theme/theme1.xml><?xml version="1.0" encoding="utf-8"?>
<a:theme xmlns:a="http://schemas.openxmlformats.org/drawingml/2006/main" name="SVS_sablona_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VS_sablona_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47AE114ED4DC24588C1B401884E03A7" ma:contentTypeVersion="4" ma:contentTypeDescription="Vytvoří nový dokument" ma:contentTypeScope="" ma:versionID="bddfd9d32a6c008912c4454638026059">
  <xsd:schema xmlns:xsd="http://www.w3.org/2001/XMLSchema" xmlns:xs="http://www.w3.org/2001/XMLSchema" xmlns:p="http://schemas.microsoft.com/office/2006/metadata/properties" xmlns:ns2="1b1abd05-0a2c-4023-8b57-57fce4fb0e6a" targetNamespace="http://schemas.microsoft.com/office/2006/metadata/properties" ma:root="true" ma:fieldsID="3085d6990d6c16c57a8ca887c5e9d373" ns2:_="">
    <xsd:import namespace="1b1abd05-0a2c-4023-8b57-57fce4fb0e6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1abd05-0a2c-4023-8b57-57fce4fb0e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95897B5-9E41-4F78-B39C-054DDCEFFF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1abd05-0a2c-4023-8b57-57fce4fb0e6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516D5B1-DAD8-4116-B439-38B2B1A3A16C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1b1abd05-0a2c-4023-8b57-57fce4fb0e6a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F854F90-1C0E-4B9E-964B-A6C7766F07C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3329</TotalTime>
  <Words>1183</Words>
  <Application>Microsoft Office PowerPoint</Application>
  <PresentationFormat>Předvádění na obrazovce (4:3)</PresentationFormat>
  <Paragraphs>67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Arial</vt:lpstr>
      <vt:lpstr>Calibri</vt:lpstr>
      <vt:lpstr>Tahoma</vt:lpstr>
      <vt:lpstr>SVS_sablona_PPT</vt:lpstr>
      <vt:lpstr>1_SVS_sablona_PPT</vt:lpstr>
      <vt:lpstr>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SVS ČR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Dlouhý název prezentace  na dva řádky pod sebou</dc:title>
  <dc:creator>Richard Wallo</dc:creator>
  <cp:lastModifiedBy>MVDr. Klára Jelínková, Ph.D.</cp:lastModifiedBy>
  <cp:revision>372</cp:revision>
  <dcterms:created xsi:type="dcterms:W3CDTF">2016-11-07T07:51:11Z</dcterms:created>
  <dcterms:modified xsi:type="dcterms:W3CDTF">2024-12-04T07:35:37Z</dcterms:modified>
</cp:coreProperties>
</file>